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6" r:id="rId3"/>
    <p:sldId id="272" r:id="rId4"/>
    <p:sldId id="319" r:id="rId5"/>
    <p:sldId id="282" r:id="rId6"/>
    <p:sldId id="371" r:id="rId7"/>
    <p:sldId id="373" r:id="rId8"/>
    <p:sldId id="320" r:id="rId9"/>
    <p:sldId id="372" r:id="rId10"/>
    <p:sldId id="321" r:id="rId11"/>
    <p:sldId id="324" r:id="rId12"/>
    <p:sldId id="325" r:id="rId13"/>
    <p:sldId id="397" r:id="rId14"/>
    <p:sldId id="375" r:id="rId15"/>
    <p:sldId id="322" r:id="rId16"/>
    <p:sldId id="376" r:id="rId17"/>
    <p:sldId id="377" r:id="rId18"/>
    <p:sldId id="275" r:id="rId19"/>
    <p:sldId id="323" r:id="rId20"/>
    <p:sldId id="328" r:id="rId21"/>
    <p:sldId id="378" r:id="rId22"/>
    <p:sldId id="330" r:id="rId23"/>
    <p:sldId id="331" r:id="rId24"/>
    <p:sldId id="332" r:id="rId25"/>
    <p:sldId id="379" r:id="rId26"/>
    <p:sldId id="380" r:id="rId27"/>
    <p:sldId id="382" r:id="rId28"/>
    <p:sldId id="335" r:id="rId29"/>
    <p:sldId id="337" r:id="rId30"/>
    <p:sldId id="341" r:id="rId31"/>
    <p:sldId id="342" r:id="rId32"/>
    <p:sldId id="343" r:id="rId33"/>
    <p:sldId id="401" r:id="rId34"/>
    <p:sldId id="402" r:id="rId35"/>
    <p:sldId id="403" r:id="rId36"/>
    <p:sldId id="398" r:id="rId37"/>
    <p:sldId id="399" r:id="rId38"/>
    <p:sldId id="400" r:id="rId39"/>
    <p:sldId id="344" r:id="rId40"/>
    <p:sldId id="345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4" r:id="rId51"/>
    <p:sldId id="346" r:id="rId52"/>
    <p:sldId id="348" r:id="rId53"/>
    <p:sldId id="349" r:id="rId54"/>
    <p:sldId id="350" r:id="rId55"/>
    <p:sldId id="352" r:id="rId56"/>
    <p:sldId id="353" r:id="rId57"/>
    <p:sldId id="351" r:id="rId58"/>
    <p:sldId id="354" r:id="rId59"/>
    <p:sldId id="355" r:id="rId60"/>
    <p:sldId id="395" r:id="rId61"/>
    <p:sldId id="357" r:id="rId62"/>
    <p:sldId id="358" r:id="rId63"/>
    <p:sldId id="405" r:id="rId64"/>
    <p:sldId id="404" r:id="rId65"/>
    <p:sldId id="361" r:id="rId66"/>
    <p:sldId id="362" r:id="rId67"/>
    <p:sldId id="363" r:id="rId68"/>
    <p:sldId id="364" r:id="rId69"/>
    <p:sldId id="36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1176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F"/>
    <a:srgbClr val="0D1247"/>
    <a:srgbClr val="3A00FF"/>
    <a:srgbClr val="D9D9D9"/>
    <a:srgbClr val="8FAADC"/>
    <a:srgbClr val="5B9BD5"/>
    <a:srgbClr val="00CDFA"/>
    <a:srgbClr val="0070C0"/>
    <a:srgbClr val="7F57FF"/>
    <a:srgbClr val="FF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622" y="1398"/>
      </p:cViewPr>
      <p:guideLst>
        <p:guide orient="horz" pos="1253"/>
        <p:guide pos="1176"/>
        <p:guide orient="horz" pos="3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538-4442-8EAD-47CF79E1D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Agency</c:v>
                </c:pt>
                <c:pt idx="1">
                  <c:v>Advertiser (brand) doing PPC in-house</c:v>
                </c:pt>
                <c:pt idx="2">
                  <c:v>Freelancer/contractor</c:v>
                </c:pt>
                <c:pt idx="3">
                  <c:v>Advertiser (brand) hiring an agency for PPC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0.49234303215926495</c:v>
                </c:pt>
                <c:pt idx="1">
                  <c:v>0.23047473200612559</c:v>
                </c:pt>
                <c:pt idx="2">
                  <c:v>0.21362940275650844</c:v>
                </c:pt>
                <c:pt idx="3">
                  <c:v>6.355283307810107E-2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0831345295266"/>
          <c:y val="3.5973259252454495E-2"/>
          <c:w val="0.57078366575198569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 (including Pmax with product feeds)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(Connected TV) / OTT (Over-the-Top) advertising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 networks (e g  eBay, Instacart, Target, Walmart)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1</c:v>
                </c:pt>
                <c:pt idx="1">
                  <c:v>0.63888888888888884</c:v>
                </c:pt>
                <c:pt idx="2">
                  <c:v>0.7222222222222221</c:v>
                </c:pt>
                <c:pt idx="3">
                  <c:v>0.7222222222222221</c:v>
                </c:pt>
                <c:pt idx="4">
                  <c:v>0.5</c:v>
                </c:pt>
                <c:pt idx="5">
                  <c:v>0.27777777777777779</c:v>
                </c:pt>
                <c:pt idx="6">
                  <c:v>0.16666666666666663</c:v>
                </c:pt>
                <c:pt idx="7">
                  <c:v>8.3333333333333315E-2</c:v>
                </c:pt>
                <c:pt idx="8">
                  <c:v>5.5555555555555552E-2</c:v>
                </c:pt>
                <c:pt idx="9">
                  <c:v>2.7777777777777776E-2</c:v>
                </c:pt>
                <c:pt idx="10">
                  <c:v>2.7777777777777776E-2</c:v>
                </c:pt>
                <c:pt idx="11">
                  <c:v>0</c:v>
                </c:pt>
                <c:pt idx="12">
                  <c:v>0</c:v>
                </c:pt>
                <c:pt idx="13">
                  <c:v>2.7777777777777776E-2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6-4603-809A-A1972E56D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0831345295266"/>
          <c:y val="3.5973259252454495E-2"/>
          <c:w val="0.57078366575198569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30-449F-8DB4-1023EA54FD2B}"/>
              </c:ext>
            </c:extLst>
          </c:dPt>
          <c:dPt>
            <c:idx val="12"/>
            <c:invertIfNegative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30-449F-8DB4-1023EA54FD2B}"/>
              </c:ext>
            </c:extLst>
          </c:dPt>
          <c:dPt>
            <c:idx val="14"/>
            <c:invertIfNegative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530-449F-8DB4-1023EA54FD2B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79F-4B7E-838D-D4FAAA343177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79F-4B7E-838D-D4FAAA343177}"/>
              </c:ext>
            </c:extLst>
          </c:dPt>
          <c:dPt>
            <c:idx val="1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F9E-4942-A8DF-CF18927D27D0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 (including Pmax with product feeds)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(Connected TV) / OTT (Over-the-Top) advertising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 networks (e g  eBay, Instacart, Target, Walmart)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0.96296296296296291</c:v>
                </c:pt>
                <c:pt idx="1">
                  <c:v>0.74074074074074081</c:v>
                </c:pt>
                <c:pt idx="2">
                  <c:v>0.55555555555555558</c:v>
                </c:pt>
                <c:pt idx="3">
                  <c:v>0.44444444444444442</c:v>
                </c:pt>
                <c:pt idx="4">
                  <c:v>0.44444444444444442</c:v>
                </c:pt>
                <c:pt idx="5">
                  <c:v>0.44444444444444442</c:v>
                </c:pt>
                <c:pt idx="6">
                  <c:v>0.37037037037037041</c:v>
                </c:pt>
                <c:pt idx="7">
                  <c:v>0.1111111111111111</c:v>
                </c:pt>
                <c:pt idx="8">
                  <c:v>0.1111111111111111</c:v>
                </c:pt>
                <c:pt idx="9">
                  <c:v>0.1111111111111111</c:v>
                </c:pt>
                <c:pt idx="10">
                  <c:v>0.1111111111111111</c:v>
                </c:pt>
                <c:pt idx="11">
                  <c:v>7.407407407407407E-2</c:v>
                </c:pt>
                <c:pt idx="12">
                  <c:v>0.1851851851851852</c:v>
                </c:pt>
                <c:pt idx="13">
                  <c:v>3.7037037037037035E-2</c:v>
                </c:pt>
                <c:pt idx="14">
                  <c:v>3.7037037037037035E-2</c:v>
                </c:pt>
                <c:pt idx="15">
                  <c:v>3.7037037037037035E-2</c:v>
                </c:pt>
                <c:pt idx="16">
                  <c:v>0.14814814814814814</c:v>
                </c:pt>
                <c:pt idx="17">
                  <c:v>0.1111111111111111</c:v>
                </c:pt>
                <c:pt idx="18">
                  <c:v>3.7037037037037035E-2</c:v>
                </c:pt>
                <c:pt idx="19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0-449F-8DB4-1023EA54F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088465889761776"/>
          <c:y val="3.5973259252454495E-2"/>
          <c:w val="0.47008916209780138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/ OTT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0.96860643185298623</c:v>
                </c:pt>
                <c:pt idx="1">
                  <c:v>0.69831546707503833</c:v>
                </c:pt>
                <c:pt idx="2">
                  <c:v>0.66003062787136291</c:v>
                </c:pt>
                <c:pt idx="3">
                  <c:v>0.65926493108728945</c:v>
                </c:pt>
                <c:pt idx="4">
                  <c:v>0.60336906584992345</c:v>
                </c:pt>
                <c:pt idx="5">
                  <c:v>0.42572741194486985</c:v>
                </c:pt>
                <c:pt idx="6">
                  <c:v>0.30627871362940273</c:v>
                </c:pt>
                <c:pt idx="7">
                  <c:v>0.18759571209800918</c:v>
                </c:pt>
                <c:pt idx="8">
                  <c:v>0.17228177641653905</c:v>
                </c:pt>
                <c:pt idx="9">
                  <c:v>0.14241960183767227</c:v>
                </c:pt>
                <c:pt idx="10">
                  <c:v>0.14241960183767227</c:v>
                </c:pt>
                <c:pt idx="11">
                  <c:v>8.8055130168453288E-2</c:v>
                </c:pt>
                <c:pt idx="12">
                  <c:v>7.9632465543644712E-2</c:v>
                </c:pt>
                <c:pt idx="13">
                  <c:v>7.4272588055130165E-2</c:v>
                </c:pt>
                <c:pt idx="14">
                  <c:v>4.7473200612557429E-2</c:v>
                </c:pt>
                <c:pt idx="15">
                  <c:v>2.4502297090352222E-2</c:v>
                </c:pt>
                <c:pt idx="16">
                  <c:v>1.3782542113323124E-2</c:v>
                </c:pt>
                <c:pt idx="17">
                  <c:v>8.4226646248085763E-3</c:v>
                </c:pt>
                <c:pt idx="18">
                  <c:v>6.1255742725880554E-3</c:v>
                </c:pt>
                <c:pt idx="19">
                  <c:v>4.5176110260336903E-2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2-4ABE-9CA5-D346AD99A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0831345295266"/>
          <c:y val="3.5973259252454495E-2"/>
          <c:w val="0.36735806676270649"/>
          <c:h val="0.96402674564724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 (including Pmax with product feeds)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(Connected TV) / OTT (Over-the-Top) advertising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 networks (e g  eBay, Instacart, Target, Walmart)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0.86428571428571432</c:v>
                </c:pt>
                <c:pt idx="1">
                  <c:v>0.4642857142857143</c:v>
                </c:pt>
                <c:pt idx="2">
                  <c:v>0.37857142857142856</c:v>
                </c:pt>
                <c:pt idx="3">
                  <c:v>0.27857142857142858</c:v>
                </c:pt>
                <c:pt idx="4">
                  <c:v>0.11428571428571428</c:v>
                </c:pt>
                <c:pt idx="5">
                  <c:v>0.22142857142857142</c:v>
                </c:pt>
                <c:pt idx="6">
                  <c:v>0.12857142857142856</c:v>
                </c:pt>
                <c:pt idx="7">
                  <c:v>6.4285714285714279E-2</c:v>
                </c:pt>
                <c:pt idx="8">
                  <c:v>4.2857142857142858E-2</c:v>
                </c:pt>
                <c:pt idx="9">
                  <c:v>6.4285714285714279E-2</c:v>
                </c:pt>
                <c:pt idx="10">
                  <c:v>0</c:v>
                </c:pt>
                <c:pt idx="11">
                  <c:v>1.4285714285714285E-2</c:v>
                </c:pt>
                <c:pt idx="12">
                  <c:v>2.1428571428571429E-2</c:v>
                </c:pt>
                <c:pt idx="13">
                  <c:v>7.1428571428571426E-3</c:v>
                </c:pt>
                <c:pt idx="14">
                  <c:v>7.1428571428571426E-3</c:v>
                </c:pt>
                <c:pt idx="15">
                  <c:v>1.4285714285714285E-2</c:v>
                </c:pt>
                <c:pt idx="16">
                  <c:v>7.1428571428571426E-3</c:v>
                </c:pt>
                <c:pt idx="17">
                  <c:v>0</c:v>
                </c:pt>
                <c:pt idx="18">
                  <c:v>0</c:v>
                </c:pt>
                <c:pt idx="19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2-4ABE-9CA5-D346AD99A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0831345295266"/>
          <c:y val="3.5973259252454495E-2"/>
          <c:w val="0.57078366575198569"/>
          <c:h val="0.961603385161621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 (including Pmax with product feeds)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(Connected TV) / OTT (Over-the-Top) advertising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 networks (e g  eBay, Instacart, Target, Walmart)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0.96825396825396826</c:v>
                </c:pt>
                <c:pt idx="1">
                  <c:v>0.64444444444444438</c:v>
                </c:pt>
                <c:pt idx="2">
                  <c:v>0.580952380952381</c:v>
                </c:pt>
                <c:pt idx="3">
                  <c:v>0.53650793650793649</c:v>
                </c:pt>
                <c:pt idx="4">
                  <c:v>0.38095238095238093</c:v>
                </c:pt>
                <c:pt idx="5">
                  <c:v>0.36507936507936506</c:v>
                </c:pt>
                <c:pt idx="6">
                  <c:v>0.18412698412698414</c:v>
                </c:pt>
                <c:pt idx="7">
                  <c:v>6.9841269841269843E-2</c:v>
                </c:pt>
                <c:pt idx="8">
                  <c:v>7.6190476190476197E-2</c:v>
                </c:pt>
                <c:pt idx="9">
                  <c:v>5.7142857142857141E-2</c:v>
                </c:pt>
                <c:pt idx="10">
                  <c:v>3.8095238095238099E-2</c:v>
                </c:pt>
                <c:pt idx="11">
                  <c:v>2.8571428571428571E-2</c:v>
                </c:pt>
                <c:pt idx="12">
                  <c:v>3.8095238095238099E-2</c:v>
                </c:pt>
                <c:pt idx="13">
                  <c:v>1.2698412698412698E-2</c:v>
                </c:pt>
                <c:pt idx="14">
                  <c:v>1.5873015873015872E-2</c:v>
                </c:pt>
                <c:pt idx="15">
                  <c:v>3.1746031746031746E-3</c:v>
                </c:pt>
                <c:pt idx="16">
                  <c:v>6.3492063492063492E-3</c:v>
                </c:pt>
                <c:pt idx="17">
                  <c:v>0</c:v>
                </c:pt>
                <c:pt idx="18">
                  <c:v>0</c:v>
                </c:pt>
                <c:pt idx="19">
                  <c:v>2.8571428571428571E-2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C-4432-9064-ECEFF72F8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0831345295266"/>
          <c:y val="3.5973259252454495E-2"/>
          <c:w val="0.57078366575198569"/>
          <c:h val="0.96402674564724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984-447D-A3E7-D331FE1B5B12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4F3-46E0-86C1-358EE04BD5E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 (including Pmax with product feeds)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(Connected TV) / OTT (Over-the-Top) advertising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 networks (e g  eBay, Instacart, Target, Walmart)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0.98286937901498928</c:v>
                </c:pt>
                <c:pt idx="1">
                  <c:v>0.73875802997858675</c:v>
                </c:pt>
                <c:pt idx="2">
                  <c:v>0.67665952890792302</c:v>
                </c:pt>
                <c:pt idx="3">
                  <c:v>0.73019271948608133</c:v>
                </c:pt>
                <c:pt idx="4">
                  <c:v>0.67880085653104927</c:v>
                </c:pt>
                <c:pt idx="5">
                  <c:v>0.41970021413276226</c:v>
                </c:pt>
                <c:pt idx="6">
                  <c:v>0.31263383297644537</c:v>
                </c:pt>
                <c:pt idx="7">
                  <c:v>0.15203426124197003</c:v>
                </c:pt>
                <c:pt idx="8">
                  <c:v>0.14132762312633834</c:v>
                </c:pt>
                <c:pt idx="9">
                  <c:v>0.12633832976445397</c:v>
                </c:pt>
                <c:pt idx="10">
                  <c:v>0.10492505353319057</c:v>
                </c:pt>
                <c:pt idx="11">
                  <c:v>5.353319057815846E-2</c:v>
                </c:pt>
                <c:pt idx="12">
                  <c:v>5.9957173447537475E-2</c:v>
                </c:pt>
                <c:pt idx="13">
                  <c:v>6.4239828693790149E-2</c:v>
                </c:pt>
                <c:pt idx="14">
                  <c:v>3.6402569593147749E-2</c:v>
                </c:pt>
                <c:pt idx="15">
                  <c:v>2.1413276231263382E-2</c:v>
                </c:pt>
                <c:pt idx="16">
                  <c:v>1.4989293361884369E-2</c:v>
                </c:pt>
                <c:pt idx="17">
                  <c:v>4.2826552462526769E-3</c:v>
                </c:pt>
                <c:pt idx="18">
                  <c:v>4.2826552462526769E-3</c:v>
                </c:pt>
                <c:pt idx="19">
                  <c:v>5.1391862955032119E-2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B-45B0-B6FD-7B6E97233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0831345295266"/>
          <c:y val="3.5973259252454495E-2"/>
          <c:w val="0.57078366575198569"/>
          <c:h val="0.961603385161621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43-4D3C-A19A-160605AF6F78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743-4D3C-A19A-160605AF6F78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43-4D3C-A19A-160605AF6F78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C68-4507-A968-590661B7B03C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68-4507-A968-590661B7B03C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C68-4507-A968-590661B7B03C}"/>
              </c:ext>
            </c:extLst>
          </c:dPt>
          <c:dPt>
            <c:idx val="11"/>
            <c:invertIfNegative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43-4D3C-A19A-160605AF6F7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 (including Pmax with product feeds)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(Connected TV) / OTT (Over-the-Top) advertising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 networks (e g  eBay, Instacart, Target, Walmart)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0.99152542372881358</c:v>
                </c:pt>
                <c:pt idx="1">
                  <c:v>0.78389830508474578</c:v>
                </c:pt>
                <c:pt idx="2">
                  <c:v>0.75847457627118642</c:v>
                </c:pt>
                <c:pt idx="3">
                  <c:v>0.80508474576271183</c:v>
                </c:pt>
                <c:pt idx="4">
                  <c:v>0.86440677966101698</c:v>
                </c:pt>
                <c:pt idx="5">
                  <c:v>0.52966101694915257</c:v>
                </c:pt>
                <c:pt idx="6">
                  <c:v>0.4152542372881356</c:v>
                </c:pt>
                <c:pt idx="7">
                  <c:v>0.30932203389830509</c:v>
                </c:pt>
                <c:pt idx="8">
                  <c:v>0.27542372881355931</c:v>
                </c:pt>
                <c:pt idx="9">
                  <c:v>0.17372881355932204</c:v>
                </c:pt>
                <c:pt idx="10">
                  <c:v>0.26271186440677968</c:v>
                </c:pt>
                <c:pt idx="11">
                  <c:v>0.1271186440677966</c:v>
                </c:pt>
                <c:pt idx="12">
                  <c:v>0.1228813559322034</c:v>
                </c:pt>
                <c:pt idx="13">
                  <c:v>0.1059322033898305</c:v>
                </c:pt>
                <c:pt idx="14">
                  <c:v>4.6610169491525424E-2</c:v>
                </c:pt>
                <c:pt idx="15">
                  <c:v>5.0847457627118647E-2</c:v>
                </c:pt>
                <c:pt idx="16">
                  <c:v>4.2372881355932203E-3</c:v>
                </c:pt>
                <c:pt idx="17">
                  <c:v>4.2372881355932203E-3</c:v>
                </c:pt>
                <c:pt idx="18">
                  <c:v>4.2372881355932203E-3</c:v>
                </c:pt>
                <c:pt idx="19">
                  <c:v>7.6271186440677971E-2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6-4DE2-9862-7C6CEB24E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0831345295266"/>
          <c:y val="3.5973259252454495E-2"/>
          <c:w val="0.57078366575198569"/>
          <c:h val="0.964026745647247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64EE-49A2-8804-E84285314DF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00C-4ED9-8C3A-DB06D71E7BD6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00C-4ED9-8C3A-DB06D71E7BD6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4EE-49A2-8804-E84285314DF8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00C-4ED9-8C3A-DB06D71E7BD6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00C-4ED9-8C3A-DB06D71E7BD6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0C-4ED9-8C3A-DB06D71E7BD6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00C-4ED9-8C3A-DB06D71E7BD6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00C-4ED9-8C3A-DB06D71E7BD6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0C-4ED9-8C3A-DB06D71E7BD6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00C-4ED9-8C3A-DB06D71E7BD6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00C-4ED9-8C3A-DB06D71E7BD6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64EE-49A2-8804-E84285314DF8}"/>
              </c:ext>
            </c:extLst>
          </c:dPt>
          <c:dPt>
            <c:idx val="15"/>
            <c:invertIfNegative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00C-4ED9-8C3A-DB06D71E7BD6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4EE-49A2-8804-E84285314DF8}"/>
              </c:ext>
            </c:extLst>
          </c:dPt>
          <c:dPt>
            <c:idx val="1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64EE-49A2-8804-E84285314DF8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 (including Pmax with product feeds)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(Connected TV) / OTT (Over-the-Top) advertising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 networks (e g  eBay, Instacart, Target, Walmart)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0.9864864864864864</c:v>
                </c:pt>
                <c:pt idx="1">
                  <c:v>0.77027027027027029</c:v>
                </c:pt>
                <c:pt idx="2">
                  <c:v>0.8851351351351352</c:v>
                </c:pt>
                <c:pt idx="3">
                  <c:v>0.82432432432432434</c:v>
                </c:pt>
                <c:pt idx="4">
                  <c:v>0.8851351351351352</c:v>
                </c:pt>
                <c:pt idx="5">
                  <c:v>0.60135135135135132</c:v>
                </c:pt>
                <c:pt idx="6">
                  <c:v>0.54054054054054057</c:v>
                </c:pt>
                <c:pt idx="7">
                  <c:v>0.47297297297297297</c:v>
                </c:pt>
                <c:pt idx="8">
                  <c:v>0.4324324324324324</c:v>
                </c:pt>
                <c:pt idx="9">
                  <c:v>0.39864864864864863</c:v>
                </c:pt>
                <c:pt idx="10">
                  <c:v>0.42567567567567566</c:v>
                </c:pt>
                <c:pt idx="11">
                  <c:v>0.33108108108108103</c:v>
                </c:pt>
                <c:pt idx="12">
                  <c:v>0.2162162162162162</c:v>
                </c:pt>
                <c:pt idx="13">
                  <c:v>0.25</c:v>
                </c:pt>
                <c:pt idx="14">
                  <c:v>0.1891891891891892</c:v>
                </c:pt>
                <c:pt idx="15">
                  <c:v>4.72972972972973E-2</c:v>
                </c:pt>
                <c:pt idx="16">
                  <c:v>4.72972972972973E-2</c:v>
                </c:pt>
                <c:pt idx="17">
                  <c:v>5.405405405405405E-2</c:v>
                </c:pt>
                <c:pt idx="18">
                  <c:v>3.3783783783783786E-2</c:v>
                </c:pt>
                <c:pt idx="19">
                  <c:v>2.0270270270270271E-2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6-4603-809A-A1972E56D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rgbClr val="1D00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rgbClr val="7F5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086-49A5-942D-2E90427E7BAD}"/>
              </c:ext>
            </c:extLst>
          </c:dPt>
          <c:dPt>
            <c:idx val="5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086-49A5-942D-2E90427E7BAD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086-49A5-942D-2E90427E7BAD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086-49A5-942D-2E90427E7BAD}"/>
              </c:ext>
            </c:extLst>
          </c:dPt>
          <c:dPt>
            <c:idx val="8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086-49A5-942D-2E90427E7BAD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086-49A5-942D-2E90427E7BAD}"/>
              </c:ext>
            </c:extLst>
          </c:dPt>
          <c:dPt>
            <c:idx val="1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086-49A5-942D-2E90427E7BAD}"/>
              </c:ext>
            </c:extLst>
          </c:dPt>
          <c:dPt>
            <c:idx val="1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086-49A5-942D-2E90427E7BAD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1D007A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086-49A5-942D-2E90427E7BA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1D007A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0086-49A5-942D-2E90427E7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Less than $5K</c:v>
                </c:pt>
                <c:pt idx="1">
                  <c:v>Between $5K and $15K</c:v>
                </c:pt>
                <c:pt idx="2">
                  <c:v>Between $15 and $50K</c:v>
                </c:pt>
                <c:pt idx="3">
                  <c:v>Between $50K and $100K</c:v>
                </c:pt>
                <c:pt idx="4">
                  <c:v>Between $100K and $250K</c:v>
                </c:pt>
                <c:pt idx="5">
                  <c:v>Between $250K and $500K</c:v>
                </c:pt>
                <c:pt idx="6">
                  <c:v>Between $500K and $1M</c:v>
                </c:pt>
                <c:pt idx="7">
                  <c:v>Between $1M and $3M</c:v>
                </c:pt>
                <c:pt idx="8">
                  <c:v>Between $3M and $5M</c:v>
                </c:pt>
                <c:pt idx="9">
                  <c:v>Between $5M and $10M</c:v>
                </c:pt>
                <c:pt idx="10">
                  <c:v>Between $10M and $20M</c:v>
                </c:pt>
                <c:pt idx="11">
                  <c:v>More than $20M</c:v>
                </c:pt>
              </c:strCache>
            </c:strRef>
          </c:cat>
          <c:val>
            <c:numRef>
              <c:f>Sheet1!$B$2:$B$13</c:f>
              <c:numCache>
                <c:formatCode>###0%</c:formatCode>
                <c:ptCount val="12"/>
                <c:pt idx="0">
                  <c:v>0.10719754977029096</c:v>
                </c:pt>
                <c:pt idx="1">
                  <c:v>0.10949464012251148</c:v>
                </c:pt>
                <c:pt idx="2">
                  <c:v>0.13169984686064318</c:v>
                </c:pt>
                <c:pt idx="3">
                  <c:v>0.12098009188361408</c:v>
                </c:pt>
                <c:pt idx="4">
                  <c:v>0.13935681470137826</c:v>
                </c:pt>
                <c:pt idx="5">
                  <c:v>9.7243491577335389E-2</c:v>
                </c:pt>
                <c:pt idx="6">
                  <c:v>9.0352220520673807E-2</c:v>
                </c:pt>
                <c:pt idx="7">
                  <c:v>9.0352220520673807E-2</c:v>
                </c:pt>
                <c:pt idx="8">
                  <c:v>3.3690658499234305E-2</c:v>
                </c:pt>
                <c:pt idx="9">
                  <c:v>2.2970903522205207E-2</c:v>
                </c:pt>
                <c:pt idx="10">
                  <c:v>2.2970903522205207E-2</c:v>
                </c:pt>
                <c:pt idx="11">
                  <c:v>3.3690658499234305E-2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58546196070773"/>
          <c:y val="0.10387005922361596"/>
          <c:w val="0.81249206839998511"/>
          <c:h val="0.7754642361688495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Less than $5K</c:v>
                </c:pt>
              </c:strCache>
            </c:strRef>
          </c:tx>
          <c:spPr>
            <a:solidFill>
              <a:srgbClr val="BDD7E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Agency</c:v>
                </c:pt>
                <c:pt idx="1">
                  <c:v>In-house</c:v>
                </c:pt>
                <c:pt idx="2">
                  <c:v>Freelancer</c:v>
                </c:pt>
              </c:strCache>
            </c:strRef>
          </c:cat>
          <c:val>
            <c:numRef>
              <c:f>Sheet1!$B$2:$D$2</c:f>
              <c:numCache>
                <c:formatCode>###0%</c:formatCode>
                <c:ptCount val="3"/>
                <c:pt idx="0">
                  <c:v>4.3545878693623641E-2</c:v>
                </c:pt>
                <c:pt idx="1">
                  <c:v>0.14285714285714285</c:v>
                </c:pt>
                <c:pt idx="2">
                  <c:v>0.20430107526881719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99-47B4-8F8C-4EDABE5E63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Between $5K and $50K</c:v>
                </c:pt>
              </c:strCache>
            </c:strRef>
          </c:tx>
          <c:spPr>
            <a:solidFill>
              <a:srgbClr val="00CDF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Agency</c:v>
                </c:pt>
                <c:pt idx="1">
                  <c:v>In-house</c:v>
                </c:pt>
                <c:pt idx="2">
                  <c:v>Freelancer</c:v>
                </c:pt>
              </c:strCache>
            </c:strRef>
          </c:cat>
          <c:val>
            <c:numRef>
              <c:f>Sheet1!$B$3:$D$3</c:f>
              <c:numCache>
                <c:formatCode>###0%</c:formatCode>
                <c:ptCount val="3"/>
                <c:pt idx="0">
                  <c:v>0.16485225505443235</c:v>
                </c:pt>
                <c:pt idx="1">
                  <c:v>0.28239202657807311</c:v>
                </c:pt>
                <c:pt idx="2">
                  <c:v>0.33691756272401435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99-47B4-8F8C-4EDABE5E63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Between $50K and $500K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Agency</c:v>
                </c:pt>
                <c:pt idx="1">
                  <c:v>In-house</c:v>
                </c:pt>
                <c:pt idx="2">
                  <c:v>Freelancer</c:v>
                </c:pt>
              </c:strCache>
            </c:strRef>
          </c:cat>
          <c:val>
            <c:numRef>
              <c:f>Sheet1!$B$4:$D$4</c:f>
              <c:numCache>
                <c:formatCode>###0%</c:formatCode>
                <c:ptCount val="3"/>
                <c:pt idx="0">
                  <c:v>0.37636080870917576</c:v>
                </c:pt>
                <c:pt idx="1">
                  <c:v>0.35215946843853818</c:v>
                </c:pt>
                <c:pt idx="2">
                  <c:v>0.33333333333333337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99-47B4-8F8C-4EDABE5E633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Between $500K and $3M</c:v>
                </c:pt>
              </c:strCache>
            </c:strRef>
          </c:tx>
          <c:spPr>
            <a:solidFill>
              <a:srgbClr val="3A00FF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Agency</c:v>
                </c:pt>
                <c:pt idx="1">
                  <c:v>In-house</c:v>
                </c:pt>
                <c:pt idx="2">
                  <c:v>Freelancer</c:v>
                </c:pt>
              </c:strCache>
            </c:strRef>
          </c:cat>
          <c:val>
            <c:numRef>
              <c:f>Sheet1!$B$5:$D$5</c:f>
              <c:numCache>
                <c:formatCode>###0%</c:formatCode>
                <c:ptCount val="3"/>
                <c:pt idx="0">
                  <c:v>0.2286158631415241</c:v>
                </c:pt>
                <c:pt idx="1">
                  <c:v>0.16943521594684385</c:v>
                </c:pt>
                <c:pt idx="2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99-47B4-8F8C-4EDABE5E633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More than $3M</c:v>
                </c:pt>
              </c:strCache>
            </c:strRef>
          </c:tx>
          <c:spPr>
            <a:solidFill>
              <a:srgbClr val="0D1247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Agency</c:v>
                </c:pt>
                <c:pt idx="1">
                  <c:v>In-house</c:v>
                </c:pt>
                <c:pt idx="2">
                  <c:v>Freelancer</c:v>
                </c:pt>
              </c:strCache>
            </c:strRef>
          </c:cat>
          <c:val>
            <c:numRef>
              <c:f>Sheet1!$B$6:$D$6</c:f>
              <c:numCache>
                <c:formatCode>###0%</c:formatCode>
                <c:ptCount val="3"/>
                <c:pt idx="0">
                  <c:v>0.18662519440124414</c:v>
                </c:pt>
                <c:pt idx="1">
                  <c:v>5.3156146179401995E-2</c:v>
                </c:pt>
                <c:pt idx="2">
                  <c:v>2.8673835125448029E-2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99-47B4-8F8C-4EDABE5E6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40984551910146"/>
          <c:y val="3.5973259252454495E-2"/>
          <c:w val="0.66075154571789196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Sheet1!$A$2:$A$25</c:f>
              <c:strCache>
                <c:ptCount val="24"/>
                <c:pt idx="0">
                  <c:v>E-commerce (selling online only)</c:v>
                </c:pt>
                <c:pt idx="1">
                  <c:v>E-commerce/retail (also selling in physical stores)</c:v>
                </c:pt>
                <c:pt idx="2">
                  <c:v>Software/SaaS</c:v>
                </c:pt>
                <c:pt idx="3">
                  <c:v>Finance &amp; insurance</c:v>
                </c:pt>
                <c:pt idx="4">
                  <c:v>Business services (B2B)</c:v>
                </c:pt>
                <c:pt idx="5">
                  <c:v>Home &amp; garden</c:v>
                </c:pt>
                <c:pt idx="6">
                  <c:v>Business and industrial products (B2B)</c:v>
                </c:pt>
                <c:pt idx="7">
                  <c:v>Travel &amp; tourism</c:v>
                </c:pt>
                <c:pt idx="8">
                  <c:v>Education</c:v>
                </c:pt>
                <c:pt idx="9">
                  <c:v>Other</c:v>
                </c:pt>
                <c:pt idx="10">
                  <c:v>Health</c:v>
                </c:pt>
                <c:pt idx="11">
                  <c:v>Internet &amp; telecom</c:v>
                </c:pt>
                <c:pt idx="12">
                  <c:v>Real estate</c:v>
                </c:pt>
                <c:pt idx="13">
                  <c:v>Law &amp; government</c:v>
                </c:pt>
                <c:pt idx="14">
                  <c:v>Autos &amp; vehicles</c:v>
                </c:pt>
                <c:pt idx="15">
                  <c:v>Beauty &amp; fitness</c:v>
                </c:pt>
                <c:pt idx="16">
                  <c:v>Gambling</c:v>
                </c:pt>
                <c:pt idx="17">
                  <c:v>Food &amp; drink</c:v>
                </c:pt>
                <c:pt idx="18">
                  <c:v>News &amp; media</c:v>
                </c:pt>
                <c:pt idx="19">
                  <c:v>Hobbies &amp; leisure</c:v>
                </c:pt>
                <c:pt idx="20">
                  <c:v>Sports</c:v>
                </c:pt>
                <c:pt idx="21">
                  <c:v>Pets &amp; animals</c:v>
                </c:pt>
                <c:pt idx="22">
                  <c:v>Online communities</c:v>
                </c:pt>
                <c:pt idx="23">
                  <c:v>Computer &amp; electronics</c:v>
                </c:pt>
              </c:strCache>
            </c:strRef>
          </c:cat>
          <c:val>
            <c:numRef>
              <c:f>Sheet1!$B$2:$B$25</c:f>
              <c:numCache>
                <c:formatCode>###0%</c:formatCode>
                <c:ptCount val="24"/>
                <c:pt idx="0">
                  <c:v>0.16927083333333337</c:v>
                </c:pt>
                <c:pt idx="1">
                  <c:v>0.12239583333333331</c:v>
                </c:pt>
                <c:pt idx="2">
                  <c:v>0.10416666666666669</c:v>
                </c:pt>
                <c:pt idx="3">
                  <c:v>6.25E-2</c:v>
                </c:pt>
                <c:pt idx="4">
                  <c:v>5.9895833333333343E-2</c:v>
                </c:pt>
                <c:pt idx="5">
                  <c:v>5.7291666666666657E-2</c:v>
                </c:pt>
                <c:pt idx="6">
                  <c:v>5.7291666666666657E-2</c:v>
                </c:pt>
                <c:pt idx="7">
                  <c:v>5.2083333333333343E-2</c:v>
                </c:pt>
                <c:pt idx="8">
                  <c:v>5.2083333333333343E-2</c:v>
                </c:pt>
                <c:pt idx="9">
                  <c:v>4.4270833333333343E-2</c:v>
                </c:pt>
                <c:pt idx="10">
                  <c:v>3.3854166666666664E-2</c:v>
                </c:pt>
                <c:pt idx="11">
                  <c:v>2.8645833333333329E-2</c:v>
                </c:pt>
                <c:pt idx="12">
                  <c:v>2.6041666666666671E-2</c:v>
                </c:pt>
                <c:pt idx="13">
                  <c:v>2.6041666666666671E-2</c:v>
                </c:pt>
                <c:pt idx="14">
                  <c:v>2.34375E-2</c:v>
                </c:pt>
                <c:pt idx="15">
                  <c:v>1.5625E-2</c:v>
                </c:pt>
                <c:pt idx="16">
                  <c:v>1.0416666666666664E-2</c:v>
                </c:pt>
                <c:pt idx="17">
                  <c:v>1.0416666666666664E-2</c:v>
                </c:pt>
                <c:pt idx="18">
                  <c:v>7.8125E-3</c:v>
                </c:pt>
                <c:pt idx="19">
                  <c:v>7.8125E-3</c:v>
                </c:pt>
                <c:pt idx="20">
                  <c:v>5.2083333333333322E-3</c:v>
                </c:pt>
                <c:pt idx="21">
                  <c:v>5.2083333333333322E-3</c:v>
                </c:pt>
                <c:pt idx="22">
                  <c:v>5.2083333333333322E-3</c:v>
                </c:pt>
                <c:pt idx="23">
                  <c:v>5.2083333333333322E-3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A6-467B-884D-FB93EF876668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A6-467B-884D-FB93EF876668}"/>
              </c:ext>
            </c:extLst>
          </c:dPt>
          <c:dPt>
            <c:idx val="2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A6-467B-884D-FB93EF876668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A6-467B-884D-FB93EF8766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A6-467B-884D-FB93EF876668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BA6-467B-884D-FB93EF876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person</c:v>
                </c:pt>
                <c:pt idx="1">
                  <c:v>2 to 5 people</c:v>
                </c:pt>
                <c:pt idx="2">
                  <c:v>6 to 10 people</c:v>
                </c:pt>
                <c:pt idx="3">
                  <c:v>11 to 20 people</c:v>
                </c:pt>
                <c:pt idx="4">
                  <c:v>More than 20 people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0.42524916943521596</c:v>
                </c:pt>
                <c:pt idx="1">
                  <c:v>0.45182724252491696</c:v>
                </c:pt>
                <c:pt idx="2">
                  <c:v>8.3056478405315617E-2</c:v>
                </c:pt>
                <c:pt idx="3">
                  <c:v>2.6578073089700997E-2</c:v>
                </c:pt>
                <c:pt idx="4">
                  <c:v>1.3289036544850499E-2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A6-467B-884D-FB93EF876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83-465C-8B73-9A6D79306FC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538-4442-8EAD-47CF79E1D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 person</c:v>
                </c:pt>
                <c:pt idx="1">
                  <c:v>2 to 5 people</c:v>
                </c:pt>
                <c:pt idx="2">
                  <c:v>6 to 10 people</c:v>
                </c:pt>
                <c:pt idx="3">
                  <c:v>11 to 20 people</c:v>
                </c:pt>
                <c:pt idx="4">
                  <c:v>More than 20 people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7.1651090342679122E-2</c:v>
                </c:pt>
                <c:pt idx="1">
                  <c:v>0.42523364485981302</c:v>
                </c:pt>
                <c:pt idx="2">
                  <c:v>0.19003115264797507</c:v>
                </c:pt>
                <c:pt idx="3">
                  <c:v>0.12149532710280374</c:v>
                </c:pt>
                <c:pt idx="4">
                  <c:v>0.19158878504672894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BA7-4673-9180-5B4EBB0B3B59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BA7-4673-9180-5B4EBB0B3B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Independent agency with fewer than 25 employees</c:v>
                </c:pt>
                <c:pt idx="1">
                  <c:v>Independent agency between 25 and 100 employees</c:v>
                </c:pt>
                <c:pt idx="2">
                  <c:v>Independent agency with more than 100 employees</c:v>
                </c:pt>
                <c:pt idx="3">
                  <c:v>An agency that’s part of an international network or holding company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0.54517133956386288</c:v>
                </c:pt>
                <c:pt idx="1">
                  <c:v>0.26323987538940807</c:v>
                </c:pt>
                <c:pt idx="2">
                  <c:v>0.11526479750778815</c:v>
                </c:pt>
                <c:pt idx="3">
                  <c:v>7.6323987538940805E-2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Individual contributor (consultant, specialist, analyst, strategist)</c:v>
                </c:pt>
                <c:pt idx="1">
                  <c:v>Manager (Team lead, Head of)</c:v>
                </c:pt>
                <c:pt idx="2">
                  <c:v>Executive (VP, Director, C-level, founder)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0.41463414634146339</c:v>
                </c:pt>
                <c:pt idx="1">
                  <c:v>0.30328738069989397</c:v>
                </c:pt>
                <c:pt idx="2">
                  <c:v>0.28207847295864263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AE-4C3E-B0D3-37AFD41F11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Improve campaign efficiency/profitability
(CPA, ROAS, POAS, ROI)</c:v>
                </c:pt>
                <c:pt idx="1">
                  <c:v>Generate more conversions, leads, campaign revenue, etc from ad campaigns</c:v>
                </c:pt>
                <c:pt idx="2">
                  <c:v>Leverage automation and AI</c:v>
                </c:pt>
                <c:pt idx="3">
                  <c:v>Grow our company's revenue or team</c:v>
                </c:pt>
                <c:pt idx="4">
                  <c:v>Improve measurement</c:v>
                </c:pt>
                <c:pt idx="5">
                  <c:v>Improve our company's profitability (margin)</c:v>
                </c:pt>
                <c:pt idx="6">
                  <c:v>Improve client/customer satisfaction</c:v>
                </c:pt>
                <c:pt idx="7">
                  <c:v>Personal/career development</c:v>
                </c:pt>
              </c:strCache>
            </c:strRef>
          </c:cat>
          <c:val>
            <c:numRef>
              <c:f>Sheet1!$B$2:$B$9</c:f>
              <c:numCache>
                <c:formatCode>###0%</c:formatCode>
                <c:ptCount val="8"/>
                <c:pt idx="0">
                  <c:v>0.68</c:v>
                </c:pt>
                <c:pt idx="1">
                  <c:v>0.59</c:v>
                </c:pt>
                <c:pt idx="2">
                  <c:v>0.43</c:v>
                </c:pt>
                <c:pt idx="3">
                  <c:v>0.3</c:v>
                </c:pt>
                <c:pt idx="4">
                  <c:v>0.24</c:v>
                </c:pt>
                <c:pt idx="5">
                  <c:v>0.17</c:v>
                </c:pt>
                <c:pt idx="6">
                  <c:v>0.16</c:v>
                </c:pt>
                <c:pt idx="7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E-4C3E-B0D3-37AFD41F11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07736733858415"/>
          <c:y val="3.5973259252454495E-2"/>
          <c:w val="0.49208394923725968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Grow the company (revenue, team, clients/customers)</c:v>
                </c:pt>
                <c:pt idx="1">
                  <c:v>Client/customer satisfaction and retention</c:v>
                </c:pt>
                <c:pt idx="2">
                  <c:v>Meeting or exceeding (client) campaign performance goals (conversions, CPA, ROAS, ROI, etc)</c:v>
                </c:pt>
                <c:pt idx="3">
                  <c:v>Team/employee satisfaction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0.59035222052067382</c:v>
                </c:pt>
                <c:pt idx="1">
                  <c:v>0.56125574272588052</c:v>
                </c:pt>
                <c:pt idx="2">
                  <c:v>0.49081163859111787</c:v>
                </c:pt>
                <c:pt idx="3">
                  <c:v>0.11791730474732005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8-4C76-939C-3513A548A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79607824251307E-2"/>
          <c:y val="3.5973259252454495E-2"/>
          <c:w val="0.89538170114056825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IC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176-48B6-98BC-4DED385679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Grow the company (revenue, team, clients/customers)</c:v>
                </c:pt>
                <c:pt idx="1">
                  <c:v>Client/customer satisfaction and retention</c:v>
                </c:pt>
                <c:pt idx="2">
                  <c:v>Meeting or exceeding (client) campaign performance goals (conversions, CPA, ROAS, ROI, etc)</c:v>
                </c:pt>
                <c:pt idx="3">
                  <c:v>Team/employee satisfaction</c:v>
                </c:pt>
              </c:strCache>
            </c:strRef>
          </c:cat>
          <c:val>
            <c:numRef>
              <c:f>Sheet1!$C$2:$C$5</c:f>
              <c:numCache>
                <c:formatCode>###0%</c:formatCode>
                <c:ptCount val="4"/>
                <c:pt idx="0">
                  <c:v>0.52685421994884907</c:v>
                </c:pt>
                <c:pt idx="1">
                  <c:v>0.53196930946291565</c:v>
                </c:pt>
                <c:pt idx="2">
                  <c:v>0.63427109974424556</c:v>
                </c:pt>
                <c:pt idx="3">
                  <c:v>9.718670076726342E-2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8-4C76-939C-3513A548A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79607824251307E-2"/>
          <c:y val="3.5973259252454495E-2"/>
          <c:w val="0.89538170114056825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Manager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2B4-45F7-BCF3-1E46795E8A9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Grow the company (revenue, team, clients/customers)</c:v>
                </c:pt>
                <c:pt idx="1">
                  <c:v>Client/customer satisfaction and retention</c:v>
                </c:pt>
                <c:pt idx="2">
                  <c:v>Meeting or exceeding (client) campaign performance goals (conversions, CPA, ROAS, ROI, etc )</c:v>
                </c:pt>
                <c:pt idx="3">
                  <c:v>Team/employee satisfaction</c:v>
                </c:pt>
              </c:strCache>
            </c:strRef>
          </c:cat>
          <c:val>
            <c:numRef>
              <c:f>Sheet1!$D$2:$D$5</c:f>
              <c:numCache>
                <c:formatCode>###0%</c:formatCode>
                <c:ptCount val="4"/>
                <c:pt idx="0">
                  <c:v>0.62587412587412583</c:v>
                </c:pt>
                <c:pt idx="1">
                  <c:v>0.51048951048951052</c:v>
                </c:pt>
                <c:pt idx="2">
                  <c:v>0.47902097902097901</c:v>
                </c:pt>
                <c:pt idx="3">
                  <c:v>0.1993006993006993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B4-45F7-BCF3-1E46795E8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79607824251307E-2"/>
          <c:y val="3.5973259252454495E-2"/>
          <c:w val="0.8578890733181247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Executive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0D-4E96-B333-9ACA7AAB70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Grow the company (revenue, team, clients/customers)</c:v>
                </c:pt>
                <c:pt idx="1">
                  <c:v>Client/customer satisfaction and retention</c:v>
                </c:pt>
                <c:pt idx="2">
                  <c:v>Meeting or exceeding (client) campaign performance goals (conversions, CPA, ROAS, ROI, etc )</c:v>
                </c:pt>
                <c:pt idx="3">
                  <c:v>Team/employee satisfaction</c:v>
                </c:pt>
              </c:strCache>
            </c:strRef>
          </c:cat>
          <c:val>
            <c:numRef>
              <c:f>Sheet1!$E$2:$E$5</c:f>
              <c:numCache>
                <c:formatCode>###0%</c:formatCode>
                <c:ptCount val="4"/>
                <c:pt idx="0">
                  <c:v>0.72180451127819534</c:v>
                </c:pt>
                <c:pt idx="1">
                  <c:v>0.57894736842105265</c:v>
                </c:pt>
                <c:pt idx="2">
                  <c:v>0.33082706766917291</c:v>
                </c:pt>
                <c:pt idx="3">
                  <c:v>0.13533834586466165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D-4E96-B333-9ACA7AAB70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83-465C-8B73-9A6D79306FCD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1D007A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600-4808-B84E-B570AD219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Much easier</c:v>
                </c:pt>
                <c:pt idx="1">
                  <c:v>Somewhat easier</c:v>
                </c:pt>
                <c:pt idx="2">
                  <c:v>About the same</c:v>
                </c:pt>
                <c:pt idx="3">
                  <c:v>Somewhat harder</c:v>
                </c:pt>
                <c:pt idx="4">
                  <c:v>Much harder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3.3653846153846152E-2</c:v>
                </c:pt>
                <c:pt idx="1">
                  <c:v>0.125</c:v>
                </c:pt>
                <c:pt idx="2">
                  <c:v>0.30769230769230771</c:v>
                </c:pt>
                <c:pt idx="3">
                  <c:v>0.41346153846153849</c:v>
                </c:pt>
                <c:pt idx="4">
                  <c:v>0.1201923076923077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02D-4B69-ABDA-DFC35B9E0338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538-4442-8EAD-47CF79E1D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Less than 1 year</c:v>
                </c:pt>
                <c:pt idx="1">
                  <c:v>1 to 2 years</c:v>
                </c:pt>
                <c:pt idx="2">
                  <c:v>2 to 5 years</c:v>
                </c:pt>
                <c:pt idx="3">
                  <c:v>5 to 10 years</c:v>
                </c:pt>
                <c:pt idx="4">
                  <c:v>More than 10 years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3.5222052067381319E-2</c:v>
                </c:pt>
                <c:pt idx="1">
                  <c:v>8.3460949464012252E-2</c:v>
                </c:pt>
                <c:pt idx="2">
                  <c:v>0.19908116385911179</c:v>
                </c:pt>
                <c:pt idx="3">
                  <c:v>0.3001531393568147</c:v>
                </c:pt>
                <c:pt idx="4">
                  <c:v>0.38208269525267996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Improved automated bidding (e g  maximize conversions)</c:v>
                </c:pt>
                <c:pt idx="1">
                  <c:v>Using more AI / LLMs</c:v>
                </c:pt>
                <c:pt idx="2">
                  <c:v>Improved automated targeting (e g  Pmax, Demand Gen, Advantage+)</c:v>
                </c:pt>
                <c:pt idx="3">
                  <c:v>Improved transparency/insights provided by the ad platforms</c:v>
                </c:pt>
                <c:pt idx="4">
                  <c:v>Using more PPC tools</c:v>
                </c:pt>
                <c:pt idx="5">
                  <c:v>Using more scripts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0.45</c:v>
                </c:pt>
                <c:pt idx="1">
                  <c:v>0.39</c:v>
                </c:pt>
                <c:pt idx="2">
                  <c:v>0.38</c:v>
                </c:pt>
                <c:pt idx="3">
                  <c:v>0.21</c:v>
                </c:pt>
                <c:pt idx="4">
                  <c:v>0.21</c:v>
                </c:pt>
                <c:pt idx="5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FF-421C-BAC0-C7AC18C4B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Less insights/transparency from the ad platforms (black box)</c:v>
                </c:pt>
                <c:pt idx="1">
                  <c:v>Less accurate (conversion) measurement (including cookies, privacy and attribution issues)</c:v>
                </c:pt>
                <c:pt idx="2">
                  <c:v>Increased competition in the ad auction (higher CPCs)</c:v>
                </c:pt>
                <c:pt idx="3">
                  <c:v>Less control over campaign targeting and creatives</c:v>
                </c:pt>
                <c:pt idx="4">
                  <c:v>Continuous need to learn new skills (AI, scripts, conversion optimization, etc )</c:v>
                </c:pt>
                <c:pt idx="5">
                  <c:v>Ever-increasing client expectations</c:v>
                </c:pt>
                <c:pt idx="6">
                  <c:v>Economic or (geo)political changes</c:v>
                </c:pt>
                <c:pt idx="7">
                  <c:v>Increased competition from other agencies</c:v>
                </c:pt>
              </c:strCache>
            </c:strRef>
          </c:cat>
          <c:val>
            <c:numRef>
              <c:f>Sheet1!$B$2:$B$9</c:f>
              <c:numCache>
                <c:formatCode>###0%</c:formatCode>
                <c:ptCount val="8"/>
                <c:pt idx="0">
                  <c:v>0.62</c:v>
                </c:pt>
                <c:pt idx="1">
                  <c:v>0.53</c:v>
                </c:pt>
                <c:pt idx="2">
                  <c:v>0.45</c:v>
                </c:pt>
                <c:pt idx="3">
                  <c:v>0.43</c:v>
                </c:pt>
                <c:pt idx="4">
                  <c:v>0.21</c:v>
                </c:pt>
                <c:pt idx="5">
                  <c:v>0.17</c:v>
                </c:pt>
                <c:pt idx="6">
                  <c:v>0.17</c:v>
                </c:pt>
                <c:pt idx="7" formatCode="0%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3-4496-A49D-B40969946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01089719326439"/>
          <c:y val="0.10387005922361596"/>
          <c:w val="0.47128014208591124"/>
          <c:h val="0.878730750119141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challenging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Sheet1!$B$1:$O$1</c:f>
              <c:strCache>
                <c:ptCount val="14"/>
                <c:pt idx="0">
                  <c:v>Finding talent</c:v>
                </c:pt>
                <c:pt idx="1">
                  <c:v>Acquiring clients / growing agency revenue</c:v>
                </c:pt>
                <c:pt idx="2">
                  <c:v>Changes and support from the ad platforms</c:v>
                </c:pt>
                <c:pt idx="3">
                  <c:v>Being too dependent on the top 3 clients</c:v>
                </c:pt>
                <c:pt idx="4">
                  <c:v>Improving our agency's profitability (margin)</c:v>
                </c:pt>
                <c:pt idx="5">
                  <c:v>Determining how AI should affect what we charge and how clients perceive value</c:v>
                </c:pt>
                <c:pt idx="6">
                  <c:v>Increased competition from other (cheaper) agencies/freelancers</c:v>
                </c:pt>
                <c:pt idx="7">
                  <c:v>Clients decreasing their advertising budgets</c:v>
                </c:pt>
                <c:pt idx="8">
                  <c:v>Adapting our agency’s offerings to include AI capabilities</c:v>
                </c:pt>
                <c:pt idx="9">
                  <c:v>Meeting client expectations</c:v>
                </c:pt>
                <c:pt idx="10">
                  <c:v>Retaining talent</c:v>
                </c:pt>
                <c:pt idx="11">
                  <c:v>Coaching and training of team members</c:v>
                </c:pt>
                <c:pt idx="12">
                  <c:v>Clients in-housing activities</c:v>
                </c:pt>
                <c:pt idx="13">
                  <c:v>Retaining clients</c:v>
                </c:pt>
              </c:strCache>
            </c:strRef>
          </c:cat>
          <c:val>
            <c:numRef>
              <c:f>Sheet1!$B$2:$O$2</c:f>
              <c:numCache>
                <c:formatCode>###0%</c:formatCode>
                <c:ptCount val="14"/>
                <c:pt idx="0">
                  <c:v>0.32058047493403696</c:v>
                </c:pt>
                <c:pt idx="1">
                  <c:v>0.26060606060606062</c:v>
                </c:pt>
                <c:pt idx="2">
                  <c:v>0.24852767962308597</c:v>
                </c:pt>
                <c:pt idx="3">
                  <c:v>0.21782178217821785</c:v>
                </c:pt>
                <c:pt idx="4">
                  <c:v>0.20792079207920794</c:v>
                </c:pt>
                <c:pt idx="5">
                  <c:v>0.20347394540942929</c:v>
                </c:pt>
                <c:pt idx="6">
                  <c:v>0.14478527607361963</c:v>
                </c:pt>
                <c:pt idx="7">
                  <c:v>0.1406799531066823</c:v>
                </c:pt>
                <c:pt idx="8">
                  <c:v>0.14004914004914004</c:v>
                </c:pt>
                <c:pt idx="9">
                  <c:v>0.11507479861910241</c:v>
                </c:pt>
                <c:pt idx="10">
                  <c:v>0.10604026845637585</c:v>
                </c:pt>
                <c:pt idx="11">
                  <c:v>0.10143042912873862</c:v>
                </c:pt>
                <c:pt idx="12">
                  <c:v>9.2810457516339873E-2</c:v>
                </c:pt>
                <c:pt idx="13">
                  <c:v>9.1753774680603944E-2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0-4721-8E10-3CE2B07E70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Often challenging</c:v>
                </c:pt>
              </c:strCache>
            </c:strRef>
          </c:tx>
          <c:spPr>
            <a:solidFill>
              <a:srgbClr val="FF191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Sheet1!$B$1:$O$1</c:f>
              <c:strCache>
                <c:ptCount val="14"/>
                <c:pt idx="0">
                  <c:v>Finding talent</c:v>
                </c:pt>
                <c:pt idx="1">
                  <c:v>Acquiring clients / growing agency revenue</c:v>
                </c:pt>
                <c:pt idx="2">
                  <c:v>Changes and support from the ad platforms</c:v>
                </c:pt>
                <c:pt idx="3">
                  <c:v>Being too dependent on the top 3 clients</c:v>
                </c:pt>
                <c:pt idx="4">
                  <c:v>Improving our agency's profitability (margin)</c:v>
                </c:pt>
                <c:pt idx="5">
                  <c:v>Determining how AI should affect what we charge and how clients perceive value</c:v>
                </c:pt>
                <c:pt idx="6">
                  <c:v>Increased competition from other (cheaper) agencies/freelancers</c:v>
                </c:pt>
                <c:pt idx="7">
                  <c:v>Clients decreasing their advertising budgets</c:v>
                </c:pt>
                <c:pt idx="8">
                  <c:v>Adapting our agency’s offerings to include AI capabilities</c:v>
                </c:pt>
                <c:pt idx="9">
                  <c:v>Meeting client expectations</c:v>
                </c:pt>
                <c:pt idx="10">
                  <c:v>Retaining talent</c:v>
                </c:pt>
                <c:pt idx="11">
                  <c:v>Coaching and training of team members</c:v>
                </c:pt>
                <c:pt idx="12">
                  <c:v>Clients in-housing activities</c:v>
                </c:pt>
                <c:pt idx="13">
                  <c:v>Retaining clients</c:v>
                </c:pt>
              </c:strCache>
            </c:strRef>
          </c:cat>
          <c:val>
            <c:numRef>
              <c:f>Sheet1!$B$3:$O$3</c:f>
              <c:numCache>
                <c:formatCode>###0%</c:formatCode>
                <c:ptCount val="14"/>
                <c:pt idx="0">
                  <c:v>0.30211081794195249</c:v>
                </c:pt>
                <c:pt idx="1">
                  <c:v>0.35878787878787877</c:v>
                </c:pt>
                <c:pt idx="2">
                  <c:v>0.32626619552414604</c:v>
                </c:pt>
                <c:pt idx="3">
                  <c:v>0.25371287128712872</c:v>
                </c:pt>
                <c:pt idx="4">
                  <c:v>0.33415841584158412</c:v>
                </c:pt>
                <c:pt idx="5">
                  <c:v>0.29404466501240695</c:v>
                </c:pt>
                <c:pt idx="6">
                  <c:v>0.25521472392638039</c:v>
                </c:pt>
                <c:pt idx="7">
                  <c:v>0.26143024618991795</c:v>
                </c:pt>
                <c:pt idx="8">
                  <c:v>0.31941031941031939</c:v>
                </c:pt>
                <c:pt idx="9">
                  <c:v>0.30609896432681244</c:v>
                </c:pt>
                <c:pt idx="10">
                  <c:v>0.24563758389261742</c:v>
                </c:pt>
                <c:pt idx="11">
                  <c:v>0.26007802340702213</c:v>
                </c:pt>
                <c:pt idx="12">
                  <c:v>0.24444444444444444</c:v>
                </c:pt>
                <c:pt idx="13">
                  <c:v>0.23809523809523805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Sometimes challenging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D007A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Sheet1!$B$1:$O$1</c:f>
              <c:strCache>
                <c:ptCount val="14"/>
                <c:pt idx="0">
                  <c:v>Finding talent</c:v>
                </c:pt>
                <c:pt idx="1">
                  <c:v>Acquiring clients / growing agency revenue</c:v>
                </c:pt>
                <c:pt idx="2">
                  <c:v>Changes and support from the ad platforms</c:v>
                </c:pt>
                <c:pt idx="3">
                  <c:v>Being too dependent on the top 3 clients</c:v>
                </c:pt>
                <c:pt idx="4">
                  <c:v>Improving our agency's profitability (margin)</c:v>
                </c:pt>
                <c:pt idx="5">
                  <c:v>Determining how AI should affect what we charge and how clients perceive value</c:v>
                </c:pt>
                <c:pt idx="6">
                  <c:v>Increased competition from other (cheaper) agencies/freelancers</c:v>
                </c:pt>
                <c:pt idx="7">
                  <c:v>Clients decreasing their advertising budgets</c:v>
                </c:pt>
                <c:pt idx="8">
                  <c:v>Adapting our agency’s offerings to include AI capabilities</c:v>
                </c:pt>
                <c:pt idx="9">
                  <c:v>Meeting client expectations</c:v>
                </c:pt>
                <c:pt idx="10">
                  <c:v>Retaining talent</c:v>
                </c:pt>
                <c:pt idx="11">
                  <c:v>Coaching and training of team members</c:v>
                </c:pt>
                <c:pt idx="12">
                  <c:v>Clients in-housing activities</c:v>
                </c:pt>
                <c:pt idx="13">
                  <c:v>Retaining clients</c:v>
                </c:pt>
              </c:strCache>
            </c:strRef>
          </c:cat>
          <c:val>
            <c:numRef>
              <c:f>Sheet1!$B$4:$O$4</c:f>
              <c:numCache>
                <c:formatCode>###0%</c:formatCode>
                <c:ptCount val="14"/>
                <c:pt idx="0">
                  <c:v>0.27704485488126651</c:v>
                </c:pt>
                <c:pt idx="1">
                  <c:v>0.30909090909090908</c:v>
                </c:pt>
                <c:pt idx="2">
                  <c:v>0.34746760895170792</c:v>
                </c:pt>
                <c:pt idx="3">
                  <c:v>0.30816831683168316</c:v>
                </c:pt>
                <c:pt idx="4">
                  <c:v>0.36386138613861385</c:v>
                </c:pt>
                <c:pt idx="5">
                  <c:v>0.34367245657568241</c:v>
                </c:pt>
                <c:pt idx="6">
                  <c:v>0.39754601226993863</c:v>
                </c:pt>
                <c:pt idx="7">
                  <c:v>0.42790152403282533</c:v>
                </c:pt>
                <c:pt idx="8">
                  <c:v>0.38697788697788693</c:v>
                </c:pt>
                <c:pt idx="9">
                  <c:v>0.48216340621403914</c:v>
                </c:pt>
                <c:pt idx="10">
                  <c:v>0.38389261744966441</c:v>
                </c:pt>
                <c:pt idx="11">
                  <c:v>0.41872561768530558</c:v>
                </c:pt>
                <c:pt idx="12">
                  <c:v>0.46405228758169931</c:v>
                </c:pt>
                <c:pt idx="13">
                  <c:v>0.49245063879210221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0-4721-8E10-3CE2B07E70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challenging at all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Sheet1!$B$1:$O$1</c:f>
              <c:strCache>
                <c:ptCount val="14"/>
                <c:pt idx="0">
                  <c:v>Finding talent</c:v>
                </c:pt>
                <c:pt idx="1">
                  <c:v>Acquiring clients / growing agency revenue</c:v>
                </c:pt>
                <c:pt idx="2">
                  <c:v>Changes and support from the ad platforms</c:v>
                </c:pt>
                <c:pt idx="3">
                  <c:v>Being too dependent on the top 3 clients</c:v>
                </c:pt>
                <c:pt idx="4">
                  <c:v>Improving our agency's profitability (margin)</c:v>
                </c:pt>
                <c:pt idx="5">
                  <c:v>Determining how AI should affect what we charge and how clients perceive value</c:v>
                </c:pt>
                <c:pt idx="6">
                  <c:v>Increased competition from other (cheaper) agencies/freelancers</c:v>
                </c:pt>
                <c:pt idx="7">
                  <c:v>Clients decreasing their advertising budgets</c:v>
                </c:pt>
                <c:pt idx="8">
                  <c:v>Adapting our agency’s offerings to include AI capabilities</c:v>
                </c:pt>
                <c:pt idx="9">
                  <c:v>Meeting client expectations</c:v>
                </c:pt>
                <c:pt idx="10">
                  <c:v>Retaining talent</c:v>
                </c:pt>
                <c:pt idx="11">
                  <c:v>Coaching and training of team members</c:v>
                </c:pt>
                <c:pt idx="12">
                  <c:v>Clients in-housing activities</c:v>
                </c:pt>
                <c:pt idx="13">
                  <c:v>Retaining clients</c:v>
                </c:pt>
              </c:strCache>
            </c:strRef>
          </c:cat>
          <c:val>
            <c:numRef>
              <c:f>Sheet1!$B$5:$O$5</c:f>
              <c:numCache>
                <c:formatCode>###0%</c:formatCode>
                <c:ptCount val="14"/>
                <c:pt idx="0">
                  <c:v>0.10026385224274406</c:v>
                </c:pt>
                <c:pt idx="1">
                  <c:v>7.1515151515151518E-2</c:v>
                </c:pt>
                <c:pt idx="2">
                  <c:v>7.7738515901060068E-2</c:v>
                </c:pt>
                <c:pt idx="3">
                  <c:v>0.2202970297029703</c:v>
                </c:pt>
                <c:pt idx="4">
                  <c:v>9.405940594059406E-2</c:v>
                </c:pt>
                <c:pt idx="5">
                  <c:v>0.15880893300248139</c:v>
                </c:pt>
                <c:pt idx="6">
                  <c:v>0.20245398773006135</c:v>
                </c:pt>
                <c:pt idx="7">
                  <c:v>0.16998827667057445</c:v>
                </c:pt>
                <c:pt idx="8">
                  <c:v>0.15356265356265356</c:v>
                </c:pt>
                <c:pt idx="9">
                  <c:v>9.6662830840046024E-2</c:v>
                </c:pt>
                <c:pt idx="10">
                  <c:v>0.2644295302013423</c:v>
                </c:pt>
                <c:pt idx="11">
                  <c:v>0.21976592977893369</c:v>
                </c:pt>
                <c:pt idx="12">
                  <c:v>0.19869281045751636</c:v>
                </c:pt>
                <c:pt idx="13">
                  <c:v>0.17770034843205576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D-4857-B332-C8E91140D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719595435833408"/>
          <c:y val="1.8392391044730918E-2"/>
          <c:w val="0.58428859049611437"/>
          <c:h val="5.35841029218263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rtaStd-Regular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01089719326439"/>
          <c:y val="0.10387005922361596"/>
          <c:w val="0.47128014208591124"/>
          <c:h val="0.878730750119141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challenging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Finding talent</c:v>
                </c:pt>
                <c:pt idx="1">
                  <c:v>Changes and support from the ad platforms</c:v>
                </c:pt>
                <c:pt idx="2">
                  <c:v>Growing revenue/leads generated by PPC</c:v>
                </c:pt>
                <c:pt idx="3">
                  <c:v>Figuring out how to effectively use AI in our marketing workflows</c:v>
                </c:pt>
                <c:pt idx="4">
                  <c:v>Making PPC profitable</c:v>
                </c:pt>
                <c:pt idx="5">
                  <c:v>Marketing budget cuts</c:v>
                </c:pt>
                <c:pt idx="6">
                  <c:v>Staying up-to-date with the latest (technological) developments</c:v>
                </c:pt>
                <c:pt idx="7">
                  <c:v>Retaining talent</c:v>
                </c:pt>
                <c:pt idx="8">
                  <c:v>Coaching and training of team members</c:v>
                </c:pt>
              </c:strCache>
            </c:strRef>
          </c:cat>
          <c:val>
            <c:numRef>
              <c:f>Sheet1!$B$2:$J$2</c:f>
              <c:numCache>
                <c:formatCode>###0%</c:formatCode>
                <c:ptCount val="9"/>
                <c:pt idx="0">
                  <c:v>0.33777777777777779</c:v>
                </c:pt>
                <c:pt idx="1">
                  <c:v>0.27046263345195731</c:v>
                </c:pt>
                <c:pt idx="2">
                  <c:v>0.22068965517241382</c:v>
                </c:pt>
                <c:pt idx="3">
                  <c:v>0.21908127208480566</c:v>
                </c:pt>
                <c:pt idx="4">
                  <c:v>0.20689655172413793</c:v>
                </c:pt>
                <c:pt idx="5">
                  <c:v>0.20071684587813621</c:v>
                </c:pt>
                <c:pt idx="6">
                  <c:v>0.19860627177700349</c:v>
                </c:pt>
                <c:pt idx="7">
                  <c:v>0.11607142857142858</c:v>
                </c:pt>
                <c:pt idx="8">
                  <c:v>9.8765432098765427E-2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0-4721-8E10-3CE2B07E70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Often challenging</c:v>
                </c:pt>
              </c:strCache>
            </c:strRef>
          </c:tx>
          <c:spPr>
            <a:solidFill>
              <a:srgbClr val="FF191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Finding talent</c:v>
                </c:pt>
                <c:pt idx="1">
                  <c:v>Changes and support from the ad platforms</c:v>
                </c:pt>
                <c:pt idx="2">
                  <c:v>Growing revenue/leads generated by PPC</c:v>
                </c:pt>
                <c:pt idx="3">
                  <c:v>Figuring out how to effectively use AI in our marketing workflows</c:v>
                </c:pt>
                <c:pt idx="4">
                  <c:v>Making PPC profitable</c:v>
                </c:pt>
                <c:pt idx="5">
                  <c:v>Marketing budget cuts</c:v>
                </c:pt>
                <c:pt idx="6">
                  <c:v>Staying up-to-date with the latest (technological) developments</c:v>
                </c:pt>
                <c:pt idx="7">
                  <c:v>Retaining talent</c:v>
                </c:pt>
                <c:pt idx="8">
                  <c:v>Coaching and training of team members</c:v>
                </c:pt>
              </c:strCache>
            </c:strRef>
          </c:cat>
          <c:val>
            <c:numRef>
              <c:f>Sheet1!$B$3:$J$3</c:f>
              <c:numCache>
                <c:formatCode>###0%</c:formatCode>
                <c:ptCount val="9"/>
                <c:pt idx="0">
                  <c:v>0.32444444444444442</c:v>
                </c:pt>
                <c:pt idx="1">
                  <c:v>0.28113879003558717</c:v>
                </c:pt>
                <c:pt idx="2">
                  <c:v>0.4</c:v>
                </c:pt>
                <c:pt idx="3">
                  <c:v>0.392226148409894</c:v>
                </c:pt>
                <c:pt idx="4">
                  <c:v>0.31379310344827588</c:v>
                </c:pt>
                <c:pt idx="5">
                  <c:v>0.28315412186379929</c:v>
                </c:pt>
                <c:pt idx="6">
                  <c:v>0.32055749128919858</c:v>
                </c:pt>
                <c:pt idx="7">
                  <c:v>0.25</c:v>
                </c:pt>
                <c:pt idx="8">
                  <c:v>0.29218106995884774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Sometimes challenging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D007A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Finding talent</c:v>
                </c:pt>
                <c:pt idx="1">
                  <c:v>Changes and support from the ad platforms</c:v>
                </c:pt>
                <c:pt idx="2">
                  <c:v>Growing revenue/leads generated by PPC</c:v>
                </c:pt>
                <c:pt idx="3">
                  <c:v>Figuring out how to effectively use AI in our marketing workflows</c:v>
                </c:pt>
                <c:pt idx="4">
                  <c:v>Making PPC profitable</c:v>
                </c:pt>
                <c:pt idx="5">
                  <c:v>Marketing budget cuts</c:v>
                </c:pt>
                <c:pt idx="6">
                  <c:v>Staying up-to-date with the latest (technological) developments</c:v>
                </c:pt>
                <c:pt idx="7">
                  <c:v>Retaining talent</c:v>
                </c:pt>
                <c:pt idx="8">
                  <c:v>Coaching and training of team members</c:v>
                </c:pt>
              </c:strCache>
            </c:strRef>
          </c:cat>
          <c:val>
            <c:numRef>
              <c:f>Sheet1!$B$4:$J$4</c:f>
              <c:numCache>
                <c:formatCode>###0%</c:formatCode>
                <c:ptCount val="9"/>
                <c:pt idx="0">
                  <c:v>0.25777777777777777</c:v>
                </c:pt>
                <c:pt idx="1">
                  <c:v>0.35943060498220641</c:v>
                </c:pt>
                <c:pt idx="2">
                  <c:v>0.33793103448275863</c:v>
                </c:pt>
                <c:pt idx="3">
                  <c:v>0.31448763250883394</c:v>
                </c:pt>
                <c:pt idx="4">
                  <c:v>0.41724137931034483</c:v>
                </c:pt>
                <c:pt idx="5">
                  <c:v>0.33333333333333326</c:v>
                </c:pt>
                <c:pt idx="6">
                  <c:v>0.34146341463414637</c:v>
                </c:pt>
                <c:pt idx="7">
                  <c:v>0.42410714285714285</c:v>
                </c:pt>
                <c:pt idx="8">
                  <c:v>0.3991769547325103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0-4721-8E10-3CE2B07E70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challenging at all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Sheet1!$B$1:$J$1</c:f>
              <c:strCache>
                <c:ptCount val="9"/>
                <c:pt idx="0">
                  <c:v>Finding talent</c:v>
                </c:pt>
                <c:pt idx="1">
                  <c:v>Changes and support from the ad platforms</c:v>
                </c:pt>
                <c:pt idx="2">
                  <c:v>Growing revenue/leads generated by PPC</c:v>
                </c:pt>
                <c:pt idx="3">
                  <c:v>Figuring out how to effectively use AI in our marketing workflows</c:v>
                </c:pt>
                <c:pt idx="4">
                  <c:v>Making PPC profitable</c:v>
                </c:pt>
                <c:pt idx="5">
                  <c:v>Marketing budget cuts</c:v>
                </c:pt>
                <c:pt idx="6">
                  <c:v>Staying up-to-date with the latest (technological) developments</c:v>
                </c:pt>
                <c:pt idx="7">
                  <c:v>Retaining talent</c:v>
                </c:pt>
                <c:pt idx="8">
                  <c:v>Coaching and training of team members</c:v>
                </c:pt>
              </c:strCache>
            </c:strRef>
          </c:cat>
          <c:val>
            <c:numRef>
              <c:f>Sheet1!$B$5:$J$5</c:f>
              <c:numCache>
                <c:formatCode>###0%</c:formatCode>
                <c:ptCount val="9"/>
                <c:pt idx="0">
                  <c:v>0.08</c:v>
                </c:pt>
                <c:pt idx="1">
                  <c:v>8.8967971530249115E-2</c:v>
                </c:pt>
                <c:pt idx="2">
                  <c:v>4.1379310344827586E-2</c:v>
                </c:pt>
                <c:pt idx="3">
                  <c:v>7.4204946996466431E-2</c:v>
                </c:pt>
                <c:pt idx="4">
                  <c:v>6.2068965517241378E-2</c:v>
                </c:pt>
                <c:pt idx="5">
                  <c:v>0.18279569892473119</c:v>
                </c:pt>
                <c:pt idx="6">
                  <c:v>0.13937282229965156</c:v>
                </c:pt>
                <c:pt idx="7">
                  <c:v>0.20982142857142858</c:v>
                </c:pt>
                <c:pt idx="8">
                  <c:v>0.2098765432098765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D-4857-B332-C8E91140D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388455650083462"/>
          <c:y val="1.8392391044730918E-2"/>
          <c:w val="0.58759998835361382"/>
          <c:h val="5.35841029218263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rtaStd-Regular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rgbClr val="1D00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rgbClr val="7F5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086-49A5-942D-2E90427E7BAD}"/>
              </c:ext>
            </c:extLst>
          </c:dPt>
          <c:dPt>
            <c:idx val="5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086-49A5-942D-2E90427E7BAD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086-49A5-942D-2E90427E7BAD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086-49A5-942D-2E90427E7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Less than 1 year</c:v>
                </c:pt>
                <c:pt idx="1">
                  <c:v>1 - 2 years</c:v>
                </c:pt>
                <c:pt idx="2">
                  <c:v>2 - 3 years</c:v>
                </c:pt>
                <c:pt idx="3">
                  <c:v>3 - 4 years</c:v>
                </c:pt>
                <c:pt idx="4">
                  <c:v>4 - 5 years</c:v>
                </c:pt>
                <c:pt idx="5">
                  <c:v>At least 5 more years</c:v>
                </c:pt>
                <c:pt idx="6">
                  <c:v>I honestly have no idea</c:v>
                </c:pt>
              </c:strCache>
            </c:strRef>
          </c:cat>
          <c:val>
            <c:numRef>
              <c:f>Sheet1!$B$2:$B$8</c:f>
              <c:numCache>
                <c:formatCode>###0%</c:formatCode>
                <c:ptCount val="7"/>
                <c:pt idx="0">
                  <c:v>5.2833078101071983E-2</c:v>
                </c:pt>
                <c:pt idx="1">
                  <c:v>0.12633996937212863</c:v>
                </c:pt>
                <c:pt idx="2">
                  <c:v>0.12098009188361408</c:v>
                </c:pt>
                <c:pt idx="3">
                  <c:v>5.7427258805513019E-2</c:v>
                </c:pt>
                <c:pt idx="4">
                  <c:v>4.9770290964777947E-2</c:v>
                </c:pt>
                <c:pt idx="5">
                  <c:v>0.33231240428790199</c:v>
                </c:pt>
                <c:pt idx="6">
                  <c:v>0.26033690658499237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801089719326439"/>
          <c:y val="0.10387005922361596"/>
          <c:w val="0.47128014208591124"/>
          <c:h val="0.878730750119141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Almost always challenging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Getting clients to improve their website, offering, product feed, etc</c:v>
                </c:pt>
                <c:pt idx="1">
                  <c:v>Conversion measurement issues
(attribution, accuracy)</c:v>
                </c:pt>
                <c:pt idx="2">
                  <c:v>Getting useful and timely input from clients
(briefing, goals, feedback, etc )</c:v>
                </c:pt>
                <c:pt idx="3">
                  <c:v>Demonstrating the added value of our work
(on top of automation, AI and the ad platforms)</c:v>
                </c:pt>
                <c:pt idx="4">
                  <c:v>Meeting and managing client expectations</c:v>
                </c:pt>
                <c:pt idx="5">
                  <c:v>Clients pushing back on experiments and new ideas</c:v>
                </c:pt>
                <c:pt idx="6">
                  <c:v>Building trust with clients</c:v>
                </c:pt>
              </c:strCache>
            </c:strRef>
          </c:cat>
          <c:val>
            <c:numRef>
              <c:f>Sheet1!$B$2:$H$2</c:f>
              <c:numCache>
                <c:formatCode>###0%</c:formatCode>
                <c:ptCount val="7"/>
                <c:pt idx="0">
                  <c:v>0.29392624728850325</c:v>
                </c:pt>
                <c:pt idx="1">
                  <c:v>0.23427331887201736</c:v>
                </c:pt>
                <c:pt idx="2">
                  <c:v>0.1561822125813449</c:v>
                </c:pt>
                <c:pt idx="3">
                  <c:v>0.11388286334056399</c:v>
                </c:pt>
                <c:pt idx="4">
                  <c:v>9.5444685466377438E-2</c:v>
                </c:pt>
                <c:pt idx="5">
                  <c:v>9.2190889370932755E-2</c:v>
                </c:pt>
                <c:pt idx="6">
                  <c:v>5.4229934924078099E-2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0-4721-8E10-3CE2B07E70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Often challenging</c:v>
                </c:pt>
              </c:strCache>
            </c:strRef>
          </c:tx>
          <c:spPr>
            <a:solidFill>
              <a:srgbClr val="FF191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Getting clients to improve their website, offering, product feed, etc</c:v>
                </c:pt>
                <c:pt idx="1">
                  <c:v>Conversion measurement issues
(attribution, accuracy)</c:v>
                </c:pt>
                <c:pt idx="2">
                  <c:v>Getting useful and timely input from clients
(briefing, goals, feedback, etc )</c:v>
                </c:pt>
                <c:pt idx="3">
                  <c:v>Demonstrating the added value of our work
(on top of automation, AI and the ad platforms)</c:v>
                </c:pt>
                <c:pt idx="4">
                  <c:v>Meeting and managing client expectations</c:v>
                </c:pt>
                <c:pt idx="5">
                  <c:v>Clients pushing back on experiments and new ideas</c:v>
                </c:pt>
                <c:pt idx="6">
                  <c:v>Building trust with clients</c:v>
                </c:pt>
              </c:strCache>
            </c:strRef>
          </c:cat>
          <c:val>
            <c:numRef>
              <c:f>Sheet1!$B$3:$H$3</c:f>
              <c:numCache>
                <c:formatCode>###0%</c:formatCode>
                <c:ptCount val="7"/>
                <c:pt idx="0">
                  <c:v>0.3633405639913232</c:v>
                </c:pt>
                <c:pt idx="1">
                  <c:v>0.36117136659436011</c:v>
                </c:pt>
                <c:pt idx="2">
                  <c:v>0.39479392624728843</c:v>
                </c:pt>
                <c:pt idx="3">
                  <c:v>0.30043383947939262</c:v>
                </c:pt>
                <c:pt idx="4">
                  <c:v>0.31344902386117135</c:v>
                </c:pt>
                <c:pt idx="5">
                  <c:v>0.23861171366594364</c:v>
                </c:pt>
                <c:pt idx="6">
                  <c:v>0.21041214750542298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Sometimes challenging</c:v>
                </c:pt>
              </c:strCache>
            </c:strRef>
          </c:tx>
          <c:spPr>
            <a:solidFill>
              <a:srgbClr val="FFC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D007A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Getting clients to improve their website, offering, product feed, etc</c:v>
                </c:pt>
                <c:pt idx="1">
                  <c:v>Conversion measurement issues
(attribution, accuracy)</c:v>
                </c:pt>
                <c:pt idx="2">
                  <c:v>Getting useful and timely input from clients
(briefing, goals, feedback, etc )</c:v>
                </c:pt>
                <c:pt idx="3">
                  <c:v>Demonstrating the added value of our work
(on top of automation, AI and the ad platforms)</c:v>
                </c:pt>
                <c:pt idx="4">
                  <c:v>Meeting and managing client expectations</c:v>
                </c:pt>
                <c:pt idx="5">
                  <c:v>Clients pushing back on experiments and new ideas</c:v>
                </c:pt>
                <c:pt idx="6">
                  <c:v>Building trust with clients</c:v>
                </c:pt>
              </c:strCache>
            </c:strRef>
          </c:cat>
          <c:val>
            <c:numRef>
              <c:f>Sheet1!$B$4:$H$4</c:f>
              <c:numCache>
                <c:formatCode>###0%</c:formatCode>
                <c:ptCount val="7"/>
                <c:pt idx="0">
                  <c:v>0.27006507592190887</c:v>
                </c:pt>
                <c:pt idx="1">
                  <c:v>0.31127982646420826</c:v>
                </c:pt>
                <c:pt idx="2">
                  <c:v>0.34164859002169196</c:v>
                </c:pt>
                <c:pt idx="3">
                  <c:v>0.41648590021691972</c:v>
                </c:pt>
                <c:pt idx="4">
                  <c:v>0.49674620390455532</c:v>
                </c:pt>
                <c:pt idx="5">
                  <c:v>0.46963123644251625</c:v>
                </c:pt>
                <c:pt idx="6">
                  <c:v>0.48915401301518441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0-4721-8E10-3CE2B07E70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Not challenging at all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Getting clients to improve their website, offering, product feed, etc</c:v>
                </c:pt>
                <c:pt idx="1">
                  <c:v>Conversion measurement issues
(attribution, accuracy)</c:v>
                </c:pt>
                <c:pt idx="2">
                  <c:v>Getting useful and timely input from clients
(briefing, goals, feedback, etc )</c:v>
                </c:pt>
                <c:pt idx="3">
                  <c:v>Demonstrating the added value of our work
(on top of automation, AI and the ad platforms)</c:v>
                </c:pt>
                <c:pt idx="4">
                  <c:v>Meeting and managing client expectations</c:v>
                </c:pt>
                <c:pt idx="5">
                  <c:v>Clients pushing back on experiments and new ideas</c:v>
                </c:pt>
                <c:pt idx="6">
                  <c:v>Building trust with clients</c:v>
                </c:pt>
              </c:strCache>
            </c:strRef>
          </c:cat>
          <c:val>
            <c:numRef>
              <c:f>Sheet1!$B$5:$H$5</c:f>
              <c:numCache>
                <c:formatCode>###0%</c:formatCode>
                <c:ptCount val="7"/>
                <c:pt idx="0">
                  <c:v>5.2060737527114966E-2</c:v>
                </c:pt>
                <c:pt idx="1">
                  <c:v>6.8329718004338388E-2</c:v>
                </c:pt>
                <c:pt idx="2">
                  <c:v>8.2429501084598705E-2</c:v>
                </c:pt>
                <c:pt idx="3">
                  <c:v>0.13123644251626898</c:v>
                </c:pt>
                <c:pt idx="4">
                  <c:v>7.4837310195227769E-2</c:v>
                </c:pt>
                <c:pt idx="5">
                  <c:v>0.16594360086767895</c:v>
                </c:pt>
                <c:pt idx="6">
                  <c:v>0.22559652928416482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D-4857-B332-C8E91140D2C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 dont know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Getting clients to improve their website, offering, product feed, etc</c:v>
                </c:pt>
                <c:pt idx="1">
                  <c:v>Conversion measurement issues
(attribution, accuracy)</c:v>
                </c:pt>
                <c:pt idx="2">
                  <c:v>Getting useful and timely input from clients
(briefing, goals, feedback, etc )</c:v>
                </c:pt>
                <c:pt idx="3">
                  <c:v>Demonstrating the added value of our work
(on top of automation, AI and the ad platforms)</c:v>
                </c:pt>
                <c:pt idx="4">
                  <c:v>Meeting and managing client expectations</c:v>
                </c:pt>
                <c:pt idx="5">
                  <c:v>Clients pushing back on experiments and new ideas</c:v>
                </c:pt>
                <c:pt idx="6">
                  <c:v>Building trust with clients</c:v>
                </c:pt>
              </c:strCache>
            </c:strRef>
          </c:cat>
          <c:val>
            <c:numRef>
              <c:f>Sheet1!$B$6:$H$6</c:f>
              <c:numCache>
                <c:formatCode>###0%</c:formatCode>
                <c:ptCount val="7"/>
                <c:pt idx="0">
                  <c:v>2.0607375271149676E-2</c:v>
                </c:pt>
                <c:pt idx="1">
                  <c:v>2.4945770065075923E-2</c:v>
                </c:pt>
                <c:pt idx="2">
                  <c:v>2.4945770065075923E-2</c:v>
                </c:pt>
                <c:pt idx="3">
                  <c:v>3.7960954446854663E-2</c:v>
                </c:pt>
                <c:pt idx="4">
                  <c:v>1.9522776572668113E-2</c:v>
                </c:pt>
                <c:pt idx="5">
                  <c:v>3.3622559652928416E-2</c:v>
                </c:pt>
                <c:pt idx="6">
                  <c:v>2.0607375271149676E-2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E-4305-91B1-9FBEA7BB3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740828362253021"/>
          <c:y val="1.8392391044730918E-2"/>
          <c:w val="0.83259171637746976"/>
          <c:h val="5.932367503446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rtaStd-Regular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rgbClr val="1D00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rgbClr val="7F5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086-49A5-942D-2E90427E7BAD}"/>
              </c:ext>
            </c:extLst>
          </c:dPt>
          <c:dPt>
            <c:idx val="5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086-49A5-942D-2E90427E7BAD}"/>
              </c:ext>
            </c:extLst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086-49A5-942D-2E90427E7BAD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086-49A5-942D-2E90427E7BAD}"/>
              </c:ext>
            </c:extLst>
          </c:dPt>
          <c:dPt>
            <c:idx val="8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086-49A5-942D-2E90427E7BAD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086-49A5-942D-2E90427E7BA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1D007A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086-49A5-942D-2E90427E7B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Flat fee based on the monthly spend range (tiered model)</c:v>
                </c:pt>
                <c:pt idx="1">
                  <c:v>Its fully custom for each client</c:v>
                </c:pt>
                <c:pt idx="2">
                  <c:v>Based on billable hours</c:v>
                </c:pt>
                <c:pt idx="3">
                  <c:v>Flat fee + a variable component (spend, performance or other variable)</c:v>
                </c:pt>
                <c:pt idx="4">
                  <c:v>Fixed fee based on specific deliverables ("productized")</c:v>
                </c:pt>
                <c:pt idx="5">
                  <c:v>Based on a percentage of spend under management</c:v>
                </c:pt>
                <c:pt idx="6">
                  <c:v>Fully performance-based (clients pay for outcomes/value only)</c:v>
                </c:pt>
                <c:pt idx="7">
                  <c:v>Other - Please specify</c:v>
                </c:pt>
                <c:pt idx="8">
                  <c:v>Id rather not say/I dont know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0.19848156182212581</c:v>
                </c:pt>
                <c:pt idx="1">
                  <c:v>0.19522776572668113</c:v>
                </c:pt>
                <c:pt idx="2">
                  <c:v>0.18438177874186551</c:v>
                </c:pt>
                <c:pt idx="3">
                  <c:v>0.12906724511930587</c:v>
                </c:pt>
                <c:pt idx="4">
                  <c:v>8.8937093275488072E-2</c:v>
                </c:pt>
                <c:pt idx="5">
                  <c:v>8.6767895878524945E-2</c:v>
                </c:pt>
                <c:pt idx="6">
                  <c:v>1.4099783080260301E-2</c:v>
                </c:pt>
                <c:pt idx="7">
                  <c:v>2.2776572668112796E-2</c:v>
                </c:pt>
                <c:pt idx="8">
                  <c:v>8.0260303687635565E-2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83-465C-8B73-9A6D79306FCD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1D007A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600-4808-B84E-B570AD219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Yes, and we can keep our hourly rate the same (adjusted for inflation)</c:v>
                </c:pt>
                <c:pt idx="1">
                  <c:v>Yes, if we can significantly increase our hourly rate thanks to increased productivity</c:v>
                </c:pt>
                <c:pt idx="2">
                  <c:v>I’m not sure/have no opinion on this</c:v>
                </c:pt>
                <c:pt idx="3">
                  <c:v>No, we’re looking into other pricing models</c:v>
                </c:pt>
                <c:pt idx="4">
                  <c:v>No, but our clients insist on paying by the hour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0.24705882352941178</c:v>
                </c:pt>
                <c:pt idx="1">
                  <c:v>0.14117647058823529</c:v>
                </c:pt>
                <c:pt idx="2">
                  <c:v>0.34705882352941175</c:v>
                </c:pt>
                <c:pt idx="3">
                  <c:v>0.23529411764705879</c:v>
                </c:pt>
                <c:pt idx="4">
                  <c:v>2.9411764705882349E-2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3E-453B-99D7-0D3BB4D6C3C5}"/>
              </c:ext>
            </c:extLst>
          </c:dPt>
          <c:dPt>
            <c:idx val="1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3E-453B-99D7-0D3BB4D6C3C5}"/>
              </c:ext>
            </c:extLst>
          </c:dPt>
          <c:dPt>
            <c:idx val="2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3E-453B-99D7-0D3BB4D6C3C5}"/>
              </c:ext>
            </c:extLst>
          </c:dPt>
          <c:dPt>
            <c:idx val="3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3E-453B-99D7-0D3BB4D6C3C5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3E-453B-99D7-0D3BB4D6C3C5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23E-453B-99D7-0D3BB4D6C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No, we consider those costs as overhead / internal costs</c:v>
                </c:pt>
                <c:pt idx="1">
                  <c:v>Yes, all (or most) clients get charged a "technology fee" or pay for it in another transparent way</c:v>
                </c:pt>
                <c:pt idx="2">
                  <c:v>Yes, a minority of clients get charged for access (or for other reasons)</c:v>
                </c:pt>
                <c:pt idx="3">
                  <c:v>Other</c:v>
                </c:pt>
                <c:pt idx="4">
                  <c:v>I dont know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0.57592190889370931</c:v>
                </c:pt>
                <c:pt idx="1">
                  <c:v>0.15509761388286333</c:v>
                </c:pt>
                <c:pt idx="2">
                  <c:v>8.4598698481561818E-2</c:v>
                </c:pt>
                <c:pt idx="3">
                  <c:v>2.0607375271149676E-2</c:v>
                </c:pt>
                <c:pt idx="4">
                  <c:v>0.16377440347071584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3E-453B-99D7-0D3BB4D6C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Automating repetitive and manual tasks to increase efficiency and reduce costs</c:v>
                </c:pt>
                <c:pt idx="1">
                  <c:v>Upskilling our team to effectively use AI tools within our existing workflows</c:v>
                </c:pt>
                <c:pt idx="2">
                  <c:v>Integrating AI to enhance creativity, insights, and overall campaign performance</c:v>
                </c:pt>
                <c:pt idx="3">
                  <c:v>Expanding our service offering to include AI-driven products, tools, or consulting</c:v>
                </c:pt>
                <c:pt idx="4">
                  <c:v>Developing proprietary AI technology or data platforms to gain a competitive edge</c:v>
                </c:pt>
                <c:pt idx="5">
                  <c:v>No significant changes yet, we’re observing and experimenting cautiously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0.68</c:v>
                </c:pt>
                <c:pt idx="1">
                  <c:v>0.64</c:v>
                </c:pt>
                <c:pt idx="2">
                  <c:v>0.63</c:v>
                </c:pt>
                <c:pt idx="3">
                  <c:v>0.34</c:v>
                </c:pt>
                <c:pt idx="4">
                  <c:v>0.27</c:v>
                </c:pt>
                <c:pt idx="5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3-4863-BCE3-D197608C5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28901537005577E-2"/>
          <c:y val="3.5973259252454495E-2"/>
          <c:w val="0.9772237672095716"/>
          <c:h val="0.84546474619034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Google
Search</c:v>
                </c:pt>
                <c:pt idx="1">
                  <c:v>Meta Ads</c:v>
                </c:pt>
                <c:pt idx="2">
                  <c:v>Google
Shopping</c:v>
                </c:pt>
                <c:pt idx="3">
                  <c:v>YouTube</c:v>
                </c:pt>
                <c:pt idx="4">
                  <c:v>Microsoft
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/ OTT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
Search</c:v>
                </c:pt>
                <c:pt idx="14">
                  <c:v>non-Amazon
retail</c:v>
                </c:pt>
                <c:pt idx="15">
                  <c:v>Quora</c:v>
                </c:pt>
              </c:strCache>
            </c:strRef>
          </c:cat>
          <c:val>
            <c:numRef>
              <c:f>Sheet1!$B$2:$B$17</c:f>
              <c:numCache>
                <c:formatCode>###0%</c:formatCode>
                <c:ptCount val="16"/>
                <c:pt idx="0">
                  <c:v>0.96860643185298623</c:v>
                </c:pt>
                <c:pt idx="1">
                  <c:v>0.69831546707503833</c:v>
                </c:pt>
                <c:pt idx="2">
                  <c:v>0.66003062787136291</c:v>
                </c:pt>
                <c:pt idx="3">
                  <c:v>0.65926493108728945</c:v>
                </c:pt>
                <c:pt idx="4">
                  <c:v>0.60336906584992345</c:v>
                </c:pt>
                <c:pt idx="5">
                  <c:v>0.42572741194486985</c:v>
                </c:pt>
                <c:pt idx="6">
                  <c:v>0.30627871362940273</c:v>
                </c:pt>
                <c:pt idx="7">
                  <c:v>0.18759571209800918</c:v>
                </c:pt>
                <c:pt idx="8">
                  <c:v>0.17228177641653905</c:v>
                </c:pt>
                <c:pt idx="9">
                  <c:v>0.14241960183767227</c:v>
                </c:pt>
                <c:pt idx="10">
                  <c:v>0.14241960183767227</c:v>
                </c:pt>
                <c:pt idx="11">
                  <c:v>8.8055130168453288E-2</c:v>
                </c:pt>
                <c:pt idx="12">
                  <c:v>7.9632465543644712E-2</c:v>
                </c:pt>
                <c:pt idx="13">
                  <c:v>7.4272588055130165E-2</c:v>
                </c:pt>
                <c:pt idx="14">
                  <c:v>4.7473200612557429E-2</c:v>
                </c:pt>
                <c:pt idx="15">
                  <c:v>2.4502297090352222E-2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F-40E9-AF7E-0A60D2BFA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tickMarkSkip val="1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6501860162538"/>
          <c:y val="0.10387005922361596"/>
          <c:w val="0.65892602067755013"/>
          <c:h val="0.878730750119141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Helping with better measuring ROI</c:v>
                </c:pt>
                <c:pt idx="1">
                  <c:v>The use of innovation and technology (including AI)</c:v>
                </c:pt>
                <c:pt idx="2">
                  <c:v>Challenging me</c:v>
                </c:pt>
                <c:pt idx="3">
                  <c:v>Sharing actionable insights</c:v>
                </c:pt>
                <c:pt idx="4">
                  <c:v>Educating me on the latest trends &amp; best practices</c:v>
                </c:pt>
                <c:pt idx="5">
                  <c:v>Creativity</c:v>
                </c:pt>
                <c:pt idx="6">
                  <c:v>Overall added value</c:v>
                </c:pt>
                <c:pt idx="7">
                  <c:v>Being on top of what's going on in my account(s)</c:v>
                </c:pt>
                <c:pt idx="8">
                  <c:v>Making optimal use of available technology for our needs</c:v>
                </c:pt>
                <c:pt idx="9">
                  <c:v>Communication</c:v>
                </c:pt>
                <c:pt idx="10">
                  <c:v>The seniority of my contact person(s)</c:v>
                </c:pt>
                <c:pt idx="11">
                  <c:v>How long I get to keep the same contact person(s)</c:v>
                </c:pt>
                <c:pt idx="12">
                  <c:v>Understanding of my business and industry</c:v>
                </c:pt>
              </c:strCache>
            </c:strRef>
          </c:cat>
          <c:val>
            <c:numRef>
              <c:f>Sheet1!$B$2:$N$2</c:f>
              <c:numCache>
                <c:formatCode>0%</c:formatCode>
                <c:ptCount val="13"/>
                <c:pt idx="0">
                  <c:v>4.9382716049382713E-2</c:v>
                </c:pt>
                <c:pt idx="1">
                  <c:v>7.2289156626506021E-2</c:v>
                </c:pt>
                <c:pt idx="2">
                  <c:v>3.7499999999999999E-2</c:v>
                </c:pt>
                <c:pt idx="3">
                  <c:v>6.1728395061728392E-2</c:v>
                </c:pt>
                <c:pt idx="4">
                  <c:v>6.0240963855421686E-2</c:v>
                </c:pt>
                <c:pt idx="5">
                  <c:v>2.4096385542168676E-2</c:v>
                </c:pt>
                <c:pt idx="6">
                  <c:v>5.0632911392405069E-2</c:v>
                </c:pt>
                <c:pt idx="7">
                  <c:v>2.4691358024691357E-2</c:v>
                </c:pt>
                <c:pt idx="8">
                  <c:v>2.4390243902439025E-2</c:v>
                </c:pt>
                <c:pt idx="9">
                  <c:v>3.6585365853658534E-2</c:v>
                </c:pt>
                <c:pt idx="10">
                  <c:v>6.1728395061728392E-2</c:v>
                </c:pt>
                <c:pt idx="11">
                  <c:v>3.7037037037037035E-2</c:v>
                </c:pt>
                <c:pt idx="12">
                  <c:v>3.614457831325301E-2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0-4721-8E10-3CE2B07E70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FF191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Helping with better measuring ROI</c:v>
                </c:pt>
                <c:pt idx="1">
                  <c:v>The use of innovation and technology (including AI)</c:v>
                </c:pt>
                <c:pt idx="2">
                  <c:v>Challenging me</c:v>
                </c:pt>
                <c:pt idx="3">
                  <c:v>Sharing actionable insights</c:v>
                </c:pt>
                <c:pt idx="4">
                  <c:v>Educating me on the latest trends &amp; best practices</c:v>
                </c:pt>
                <c:pt idx="5">
                  <c:v>Creativity</c:v>
                </c:pt>
                <c:pt idx="6">
                  <c:v>Overall added value</c:v>
                </c:pt>
                <c:pt idx="7">
                  <c:v>Being on top of what's going on in my account(s)</c:v>
                </c:pt>
                <c:pt idx="8">
                  <c:v>Making optimal use of available technology for our needs</c:v>
                </c:pt>
                <c:pt idx="9">
                  <c:v>Communication</c:v>
                </c:pt>
                <c:pt idx="10">
                  <c:v>The seniority of my contact person(s)</c:v>
                </c:pt>
                <c:pt idx="11">
                  <c:v>How long I get to keep the same contact person(s)</c:v>
                </c:pt>
                <c:pt idx="12">
                  <c:v>Understanding of my business and industry</c:v>
                </c:pt>
              </c:strCache>
            </c:strRef>
          </c:cat>
          <c:val>
            <c:numRef>
              <c:f>Sheet1!$B$3:$N$3</c:f>
              <c:numCache>
                <c:formatCode>0%</c:formatCode>
                <c:ptCount val="13"/>
                <c:pt idx="0">
                  <c:v>0.13580246913580246</c:v>
                </c:pt>
                <c:pt idx="1">
                  <c:v>0.10843373493975904</c:v>
                </c:pt>
                <c:pt idx="2">
                  <c:v>0.13750000000000001</c:v>
                </c:pt>
                <c:pt idx="3">
                  <c:v>0.1111111111111111</c:v>
                </c:pt>
                <c:pt idx="4">
                  <c:v>0.10843373493975904</c:v>
                </c:pt>
                <c:pt idx="5">
                  <c:v>0.14457831325301204</c:v>
                </c:pt>
                <c:pt idx="6">
                  <c:v>8.8607594936708847E-2</c:v>
                </c:pt>
                <c:pt idx="7">
                  <c:v>0.1111111111111111</c:v>
                </c:pt>
                <c:pt idx="8">
                  <c:v>0.10975609756097562</c:v>
                </c:pt>
                <c:pt idx="9">
                  <c:v>8.5365853658536592E-2</c:v>
                </c:pt>
                <c:pt idx="10">
                  <c:v>4.9382716049382713E-2</c:v>
                </c:pt>
                <c:pt idx="11">
                  <c:v>6.1728395061728392E-2</c:v>
                </c:pt>
                <c:pt idx="12">
                  <c:v>6.0240963855421686E-2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satisfied nor dissatisfied</c:v>
                </c:pt>
              </c:strCache>
            </c:strRef>
          </c:tx>
          <c:spPr>
            <a:solidFill>
              <a:srgbClr val="D9D9D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D007A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Helping with better measuring ROI</c:v>
                </c:pt>
                <c:pt idx="1">
                  <c:v>The use of innovation and technology (including AI)</c:v>
                </c:pt>
                <c:pt idx="2">
                  <c:v>Challenging me</c:v>
                </c:pt>
                <c:pt idx="3">
                  <c:v>Sharing actionable insights</c:v>
                </c:pt>
                <c:pt idx="4">
                  <c:v>Educating me on the latest trends &amp; best practices</c:v>
                </c:pt>
                <c:pt idx="5">
                  <c:v>Creativity</c:v>
                </c:pt>
                <c:pt idx="6">
                  <c:v>Overall added value</c:v>
                </c:pt>
                <c:pt idx="7">
                  <c:v>Being on top of what's going on in my account(s)</c:v>
                </c:pt>
                <c:pt idx="8">
                  <c:v>Making optimal use of available technology for our needs</c:v>
                </c:pt>
                <c:pt idx="9">
                  <c:v>Communication</c:v>
                </c:pt>
                <c:pt idx="10">
                  <c:v>The seniority of my contact person(s)</c:v>
                </c:pt>
                <c:pt idx="11">
                  <c:v>How long I get to keep the same contact person(s)</c:v>
                </c:pt>
                <c:pt idx="12">
                  <c:v>Understanding of my business and industry</c:v>
                </c:pt>
              </c:strCache>
            </c:strRef>
          </c:cat>
          <c:val>
            <c:numRef>
              <c:f>Sheet1!$B$4:$N$4</c:f>
              <c:numCache>
                <c:formatCode>0%</c:formatCode>
                <c:ptCount val="13"/>
                <c:pt idx="0">
                  <c:v>0.1851851851851852</c:v>
                </c:pt>
                <c:pt idx="1">
                  <c:v>0.28915662650602408</c:v>
                </c:pt>
                <c:pt idx="2">
                  <c:v>0.3125</c:v>
                </c:pt>
                <c:pt idx="3">
                  <c:v>0.13580246913580246</c:v>
                </c:pt>
                <c:pt idx="4">
                  <c:v>0.25301204819277107</c:v>
                </c:pt>
                <c:pt idx="5">
                  <c:v>0.24096385542168675</c:v>
                </c:pt>
                <c:pt idx="6">
                  <c:v>0.20253164556962028</c:v>
                </c:pt>
                <c:pt idx="7">
                  <c:v>0.13580246913580246</c:v>
                </c:pt>
                <c:pt idx="8">
                  <c:v>0.21951219512195125</c:v>
                </c:pt>
                <c:pt idx="9">
                  <c:v>9.7560975609756101E-2</c:v>
                </c:pt>
                <c:pt idx="10">
                  <c:v>0.19753086419753085</c:v>
                </c:pt>
                <c:pt idx="11">
                  <c:v>0.13580246913580246</c:v>
                </c:pt>
                <c:pt idx="12">
                  <c:v>0.21686746987951808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0-4721-8E10-3CE2B07E70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Helping with better measuring ROI</c:v>
                </c:pt>
                <c:pt idx="1">
                  <c:v>The use of innovation and technology (including AI)</c:v>
                </c:pt>
                <c:pt idx="2">
                  <c:v>Challenging me</c:v>
                </c:pt>
                <c:pt idx="3">
                  <c:v>Sharing actionable insights</c:v>
                </c:pt>
                <c:pt idx="4">
                  <c:v>Educating me on the latest trends &amp; best practices</c:v>
                </c:pt>
                <c:pt idx="5">
                  <c:v>Creativity</c:v>
                </c:pt>
                <c:pt idx="6">
                  <c:v>Overall added value</c:v>
                </c:pt>
                <c:pt idx="7">
                  <c:v>Being on top of what's going on in my account(s)</c:v>
                </c:pt>
                <c:pt idx="8">
                  <c:v>Making optimal use of available technology for our needs</c:v>
                </c:pt>
                <c:pt idx="9">
                  <c:v>Communication</c:v>
                </c:pt>
                <c:pt idx="10">
                  <c:v>The seniority of my contact person(s)</c:v>
                </c:pt>
                <c:pt idx="11">
                  <c:v>How long I get to keep the same contact person(s)</c:v>
                </c:pt>
                <c:pt idx="12">
                  <c:v>Understanding of my business and industry</c:v>
                </c:pt>
              </c:strCache>
            </c:strRef>
          </c:cat>
          <c:val>
            <c:numRef>
              <c:f>Sheet1!$B$5:$N$5</c:f>
              <c:numCache>
                <c:formatCode>0%</c:formatCode>
                <c:ptCount val="13"/>
                <c:pt idx="0">
                  <c:v>0.35802469135802467</c:v>
                </c:pt>
                <c:pt idx="1">
                  <c:v>0.31325301204819278</c:v>
                </c:pt>
                <c:pt idx="2">
                  <c:v>0.27500000000000002</c:v>
                </c:pt>
                <c:pt idx="3">
                  <c:v>0.38271604938271603</c:v>
                </c:pt>
                <c:pt idx="4">
                  <c:v>0.26506024096385544</c:v>
                </c:pt>
                <c:pt idx="5">
                  <c:v>0.33734939759036142</c:v>
                </c:pt>
                <c:pt idx="6">
                  <c:v>0.36708860759493672</c:v>
                </c:pt>
                <c:pt idx="7">
                  <c:v>0.37037037037037041</c:v>
                </c:pt>
                <c:pt idx="8">
                  <c:v>0.37804878048780488</c:v>
                </c:pt>
                <c:pt idx="9">
                  <c:v>0.4390243902439025</c:v>
                </c:pt>
                <c:pt idx="10">
                  <c:v>0.30864197530864196</c:v>
                </c:pt>
                <c:pt idx="11">
                  <c:v>0.41975308641975301</c:v>
                </c:pt>
                <c:pt idx="12">
                  <c:v>0.3493975903614458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D-4857-B332-C8E91140D2C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Sheet1!$B$1:$N$1</c:f>
              <c:strCache>
                <c:ptCount val="13"/>
                <c:pt idx="0">
                  <c:v>Helping with better measuring ROI</c:v>
                </c:pt>
                <c:pt idx="1">
                  <c:v>The use of innovation and technology (including AI)</c:v>
                </c:pt>
                <c:pt idx="2">
                  <c:v>Challenging me</c:v>
                </c:pt>
                <c:pt idx="3">
                  <c:v>Sharing actionable insights</c:v>
                </c:pt>
                <c:pt idx="4">
                  <c:v>Educating me on the latest trends &amp; best practices</c:v>
                </c:pt>
                <c:pt idx="5">
                  <c:v>Creativity</c:v>
                </c:pt>
                <c:pt idx="6">
                  <c:v>Overall added value</c:v>
                </c:pt>
                <c:pt idx="7">
                  <c:v>Being on top of what's going on in my account(s)</c:v>
                </c:pt>
                <c:pt idx="8">
                  <c:v>Making optimal use of available technology for our needs</c:v>
                </c:pt>
                <c:pt idx="9">
                  <c:v>Communication</c:v>
                </c:pt>
                <c:pt idx="10">
                  <c:v>The seniority of my contact person(s)</c:v>
                </c:pt>
                <c:pt idx="11">
                  <c:v>How long I get to keep the same contact person(s)</c:v>
                </c:pt>
                <c:pt idx="12">
                  <c:v>Understanding of my business and industry</c:v>
                </c:pt>
              </c:strCache>
            </c:strRef>
          </c:cat>
          <c:val>
            <c:numRef>
              <c:f>Sheet1!$B$6:$N$6</c:f>
              <c:numCache>
                <c:formatCode>0%</c:formatCode>
                <c:ptCount val="13"/>
                <c:pt idx="0">
                  <c:v>0.27160493827160492</c:v>
                </c:pt>
                <c:pt idx="1">
                  <c:v>0.21686746987951808</c:v>
                </c:pt>
                <c:pt idx="2">
                  <c:v>0.23749999999999999</c:v>
                </c:pt>
                <c:pt idx="3">
                  <c:v>0.30864197530864196</c:v>
                </c:pt>
                <c:pt idx="4">
                  <c:v>0.31325301204819278</c:v>
                </c:pt>
                <c:pt idx="5">
                  <c:v>0.25301204819277107</c:v>
                </c:pt>
                <c:pt idx="6">
                  <c:v>0.29113924050632911</c:v>
                </c:pt>
                <c:pt idx="7">
                  <c:v>0.35802469135802467</c:v>
                </c:pt>
                <c:pt idx="8">
                  <c:v>0.26829268292682928</c:v>
                </c:pt>
                <c:pt idx="9">
                  <c:v>0.34146341463414637</c:v>
                </c:pt>
                <c:pt idx="10">
                  <c:v>0.38271604938271603</c:v>
                </c:pt>
                <c:pt idx="11">
                  <c:v>0.34567901234567899</c:v>
                </c:pt>
                <c:pt idx="12">
                  <c:v>0.33734939759036142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9-474A-9150-C68CC964D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942962598425197"/>
          <c:y val="1.8392391044730918E-2"/>
          <c:w val="0.66758800853018385"/>
          <c:h val="5.932367503446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rtaStd-Regular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3E-453B-99D7-0D3BB4D6C3C5}"/>
              </c:ext>
            </c:extLst>
          </c:dPt>
          <c:dPt>
            <c:idx val="1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3E-453B-99D7-0D3BB4D6C3C5}"/>
              </c:ext>
            </c:extLst>
          </c:dPt>
          <c:dPt>
            <c:idx val="2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3E-453B-99D7-0D3BB4D6C3C5}"/>
              </c:ext>
            </c:extLst>
          </c:dPt>
          <c:dPt>
            <c:idx val="3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3E-453B-99D7-0D3BB4D6C3C5}"/>
              </c:ext>
            </c:extLst>
          </c:dPt>
          <c:dPt>
            <c:idx val="4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3E-453B-99D7-0D3BB4D6C3C5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23E-453B-99D7-0D3BB4D6C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Staying with the same agency</c:v>
                </c:pt>
                <c:pt idx="1">
                  <c:v>Looking into another agency</c:v>
                </c:pt>
                <c:pt idx="2">
                  <c:v>Moving (some) PPC activities in-house</c:v>
                </c:pt>
                <c:pt idx="3">
                  <c:v>Leverage automation/AI/software to replace repetitive or low-value PPC tasks done by our agency</c:v>
                </c:pt>
                <c:pt idx="4">
                  <c:v>I dont know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0.50602409638554213</c:v>
                </c:pt>
                <c:pt idx="1">
                  <c:v>0.12048192771084337</c:v>
                </c:pt>
                <c:pt idx="2">
                  <c:v>7.2289156626506021E-2</c:v>
                </c:pt>
                <c:pt idx="3">
                  <c:v>0.20481927710843373</c:v>
                </c:pt>
                <c:pt idx="4">
                  <c:v>9.6385542168674704E-2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3E-453B-99D7-0D3BB4D6C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600-4808-B84E-B570AD219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No, we’ll keep PPC management 100% in-house</c:v>
                </c:pt>
                <c:pt idx="1">
                  <c:v>Yes</c:v>
                </c:pt>
                <c:pt idx="2">
                  <c:v>I dont know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0.73089700996677753</c:v>
                </c:pt>
                <c:pt idx="1">
                  <c:v>0.13289036544850499</c:v>
                </c:pt>
                <c:pt idx="2">
                  <c:v>0.13621262458471761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6501860162538"/>
          <c:y val="0.10387005922361596"/>
          <c:w val="0.65892602067755013"/>
          <c:h val="0.878730750119141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Significantly decrease budget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Sheet1!$B$1:$T$1</c:f>
              <c:strCache>
                <c:ptCount val="19"/>
                <c:pt idx="0">
                  <c:v>Google Ads - Performance Max</c:v>
                </c:pt>
                <c:pt idx="1">
                  <c:v>Google Ads - Demand Gen</c:v>
                </c:pt>
                <c:pt idx="2">
                  <c:v>Google Ads - YouTube</c:v>
                </c:pt>
                <c:pt idx="3">
                  <c:v>Meta Ads - Instagram</c:v>
                </c:pt>
                <c:pt idx="4">
                  <c:v>Meta Ads - Facebook</c:v>
                </c:pt>
                <c:pt idx="5">
                  <c:v>Google Ads - AI Max for Search</c:v>
                </c:pt>
                <c:pt idx="6">
                  <c:v>Google Ads - Search (keywords)</c:v>
                </c:pt>
                <c:pt idx="7">
                  <c:v>TikTok Ads</c:v>
                </c:pt>
                <c:pt idx="8">
                  <c:v>Google Ads - Standard Shopping</c:v>
                </c:pt>
                <c:pt idx="9">
                  <c:v>Microsoft Advertising</c:v>
                </c:pt>
                <c:pt idx="10">
                  <c:v>LinkedIn Ads</c:v>
                </c:pt>
                <c:pt idx="11">
                  <c:v>Reddit Ads</c:v>
                </c:pt>
                <c:pt idx="12">
                  <c:v>Amazon Ads</c:v>
                </c:pt>
                <c:pt idx="13">
                  <c:v>Pinterest Ads</c:v>
                </c:pt>
                <c:pt idx="14">
                  <c:v>Non-Amazon retail media networks</c:v>
                </c:pt>
                <c:pt idx="15">
                  <c:v>Apple Search Ads</c:v>
                </c:pt>
                <c:pt idx="16">
                  <c:v>Snapchat Ads</c:v>
                </c:pt>
                <c:pt idx="17">
                  <c:v>X (Twitter) Ads</c:v>
                </c:pt>
                <c:pt idx="18">
                  <c:v>Quora Ads</c:v>
                </c:pt>
              </c:strCache>
            </c:strRef>
          </c:cat>
          <c:val>
            <c:numRef>
              <c:f>Sheet1!$B$2:$T$2</c:f>
              <c:numCache>
                <c:formatCode>###0%</c:formatCode>
                <c:ptCount val="19"/>
                <c:pt idx="0">
                  <c:v>7.0796460176991149E-2</c:v>
                </c:pt>
                <c:pt idx="1">
                  <c:v>5.9620596205962058E-2</c:v>
                </c:pt>
                <c:pt idx="2">
                  <c:v>4.177545691906006E-2</c:v>
                </c:pt>
                <c:pt idx="3">
                  <c:v>4.3601895734597156E-2</c:v>
                </c:pt>
                <c:pt idx="4">
                  <c:v>4.8713235294117647E-2</c:v>
                </c:pt>
                <c:pt idx="5">
                  <c:v>0.12891344383057091</c:v>
                </c:pt>
                <c:pt idx="6">
                  <c:v>4.0247678018575851E-2</c:v>
                </c:pt>
                <c:pt idx="7">
                  <c:v>7.4910820451843038E-2</c:v>
                </c:pt>
                <c:pt idx="8">
                  <c:v>7.515473032714412E-2</c:v>
                </c:pt>
                <c:pt idx="9">
                  <c:v>7.2761194029850748E-2</c:v>
                </c:pt>
                <c:pt idx="10">
                  <c:v>6.5685164212910527E-2</c:v>
                </c:pt>
                <c:pt idx="11">
                  <c:v>9.7964376590330804E-2</c:v>
                </c:pt>
                <c:pt idx="12">
                  <c:v>9.5238095238095233E-2</c:v>
                </c:pt>
                <c:pt idx="13">
                  <c:v>0.11734693877551021</c:v>
                </c:pt>
                <c:pt idx="14">
                  <c:v>0.11469072164948453</c:v>
                </c:pt>
                <c:pt idx="15">
                  <c:v>0.12860892388451445</c:v>
                </c:pt>
                <c:pt idx="16">
                  <c:v>0.15873015873015872</c:v>
                </c:pt>
                <c:pt idx="17">
                  <c:v>0.188</c:v>
                </c:pt>
                <c:pt idx="18">
                  <c:v>0.14754098360655737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0-4721-8E10-3CE2B07E70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Slightly decrease budget</c:v>
                </c:pt>
              </c:strCache>
            </c:strRef>
          </c:tx>
          <c:spPr>
            <a:solidFill>
              <a:srgbClr val="FF191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Sheet1!$B$1:$T$1</c:f>
              <c:strCache>
                <c:ptCount val="19"/>
                <c:pt idx="0">
                  <c:v>Google Ads - Performance Max</c:v>
                </c:pt>
                <c:pt idx="1">
                  <c:v>Google Ads - Demand Gen</c:v>
                </c:pt>
                <c:pt idx="2">
                  <c:v>Google Ads - YouTube</c:v>
                </c:pt>
                <c:pt idx="3">
                  <c:v>Meta Ads - Instagram</c:v>
                </c:pt>
                <c:pt idx="4">
                  <c:v>Meta Ads - Facebook</c:v>
                </c:pt>
                <c:pt idx="5">
                  <c:v>Google Ads - AI Max for Search</c:v>
                </c:pt>
                <c:pt idx="6">
                  <c:v>Google Ads - Search (keywords)</c:v>
                </c:pt>
                <c:pt idx="7">
                  <c:v>TikTok Ads</c:v>
                </c:pt>
                <c:pt idx="8">
                  <c:v>Google Ads - Standard Shopping</c:v>
                </c:pt>
                <c:pt idx="9">
                  <c:v>Microsoft Advertising</c:v>
                </c:pt>
                <c:pt idx="10">
                  <c:v>LinkedIn Ads</c:v>
                </c:pt>
                <c:pt idx="11">
                  <c:v>Reddit Ads</c:v>
                </c:pt>
                <c:pt idx="12">
                  <c:v>Amazon Ads</c:v>
                </c:pt>
                <c:pt idx="13">
                  <c:v>Pinterest Ads</c:v>
                </c:pt>
                <c:pt idx="14">
                  <c:v>Non-Amazon retail media networks</c:v>
                </c:pt>
                <c:pt idx="15">
                  <c:v>Apple Search Ads</c:v>
                </c:pt>
                <c:pt idx="16">
                  <c:v>Snapchat Ads</c:v>
                </c:pt>
                <c:pt idx="17">
                  <c:v>X (Twitter) Ads</c:v>
                </c:pt>
                <c:pt idx="18">
                  <c:v>Quora Ads</c:v>
                </c:pt>
              </c:strCache>
            </c:strRef>
          </c:cat>
          <c:val>
            <c:numRef>
              <c:f>Sheet1!$B$3:$T$3</c:f>
              <c:numCache>
                <c:formatCode>###0%</c:formatCode>
                <c:ptCount val="19"/>
                <c:pt idx="0">
                  <c:v>0.10941271118262269</c:v>
                </c:pt>
                <c:pt idx="1">
                  <c:v>9.9367660343270103E-2</c:v>
                </c:pt>
                <c:pt idx="2">
                  <c:v>0.10095735422106179</c:v>
                </c:pt>
                <c:pt idx="3">
                  <c:v>7.9620853080568724E-2</c:v>
                </c:pt>
                <c:pt idx="4">
                  <c:v>8.8235294117647065E-2</c:v>
                </c:pt>
                <c:pt idx="5">
                  <c:v>0.10313075506445672</c:v>
                </c:pt>
                <c:pt idx="6">
                  <c:v>0.14241486068111456</c:v>
                </c:pt>
                <c:pt idx="7">
                  <c:v>7.1343638525564801E-2</c:v>
                </c:pt>
                <c:pt idx="8">
                  <c:v>0.129973474801061</c:v>
                </c:pt>
                <c:pt idx="9">
                  <c:v>0.11940298507462685</c:v>
                </c:pt>
                <c:pt idx="10">
                  <c:v>0.10305775764439411</c:v>
                </c:pt>
                <c:pt idx="11">
                  <c:v>7.8880407124681931E-2</c:v>
                </c:pt>
                <c:pt idx="12">
                  <c:v>7.6923076923076927E-2</c:v>
                </c:pt>
                <c:pt idx="13">
                  <c:v>8.1632653061224497E-2</c:v>
                </c:pt>
                <c:pt idx="14">
                  <c:v>7.7319587628865982E-2</c:v>
                </c:pt>
                <c:pt idx="15">
                  <c:v>7.7427821522309717E-2</c:v>
                </c:pt>
                <c:pt idx="16">
                  <c:v>0.10185185185185185</c:v>
                </c:pt>
                <c:pt idx="17">
                  <c:v>8.1333333333333327E-2</c:v>
                </c:pt>
                <c:pt idx="18">
                  <c:v>7.2404371584699451E-2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About the same budget</c:v>
                </c:pt>
              </c:strCache>
            </c:strRef>
          </c:tx>
          <c:spPr>
            <a:solidFill>
              <a:srgbClr val="D9D9D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D007A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Sheet1!$B$1:$T$1</c:f>
              <c:strCache>
                <c:ptCount val="19"/>
                <c:pt idx="0">
                  <c:v>Google Ads - Performance Max</c:v>
                </c:pt>
                <c:pt idx="1">
                  <c:v>Google Ads - Demand Gen</c:v>
                </c:pt>
                <c:pt idx="2">
                  <c:v>Google Ads - YouTube</c:v>
                </c:pt>
                <c:pt idx="3">
                  <c:v>Meta Ads - Instagram</c:v>
                </c:pt>
                <c:pt idx="4">
                  <c:v>Meta Ads - Facebook</c:v>
                </c:pt>
                <c:pt idx="5">
                  <c:v>Google Ads - AI Max for Search</c:v>
                </c:pt>
                <c:pt idx="6">
                  <c:v>Google Ads - Search (keywords)</c:v>
                </c:pt>
                <c:pt idx="7">
                  <c:v>TikTok Ads</c:v>
                </c:pt>
                <c:pt idx="8">
                  <c:v>Google Ads - Standard Shopping</c:v>
                </c:pt>
                <c:pt idx="9">
                  <c:v>Microsoft Advertising</c:v>
                </c:pt>
                <c:pt idx="10">
                  <c:v>LinkedIn Ads</c:v>
                </c:pt>
                <c:pt idx="11">
                  <c:v>Reddit Ads</c:v>
                </c:pt>
                <c:pt idx="12">
                  <c:v>Amazon Ads</c:v>
                </c:pt>
                <c:pt idx="13">
                  <c:v>Pinterest Ads</c:v>
                </c:pt>
                <c:pt idx="14">
                  <c:v>Non-Amazon retail media networks</c:v>
                </c:pt>
                <c:pt idx="15">
                  <c:v>Apple Search Ads</c:v>
                </c:pt>
                <c:pt idx="16">
                  <c:v>Snapchat Ads</c:v>
                </c:pt>
                <c:pt idx="17">
                  <c:v>X (Twitter) Ads</c:v>
                </c:pt>
                <c:pt idx="18">
                  <c:v>Quora Ads</c:v>
                </c:pt>
              </c:strCache>
            </c:strRef>
          </c:cat>
          <c:val>
            <c:numRef>
              <c:f>Sheet1!$B$4:$T$4</c:f>
              <c:numCache>
                <c:formatCode>###0%</c:formatCode>
                <c:ptCount val="19"/>
                <c:pt idx="0">
                  <c:v>0.32904263877715212</c:v>
                </c:pt>
                <c:pt idx="1">
                  <c:v>0.38934056007226742</c:v>
                </c:pt>
                <c:pt idx="2">
                  <c:v>0.40992167101827676</c:v>
                </c:pt>
                <c:pt idx="3">
                  <c:v>0.45497630331753558</c:v>
                </c:pt>
                <c:pt idx="4">
                  <c:v>0.45404411764705882</c:v>
                </c:pt>
                <c:pt idx="5">
                  <c:v>0.36279926335174956</c:v>
                </c:pt>
                <c:pt idx="6">
                  <c:v>0.42492260061919507</c:v>
                </c:pt>
                <c:pt idx="7">
                  <c:v>0.52437574316290125</c:v>
                </c:pt>
                <c:pt idx="8">
                  <c:v>0.48010610079575594</c:v>
                </c:pt>
                <c:pt idx="9">
                  <c:v>0.51958955223880599</c:v>
                </c:pt>
                <c:pt idx="10">
                  <c:v>0.54926387315968295</c:v>
                </c:pt>
                <c:pt idx="11">
                  <c:v>0.59287531806615779</c:v>
                </c:pt>
                <c:pt idx="12">
                  <c:v>0.65323565323565314</c:v>
                </c:pt>
                <c:pt idx="13">
                  <c:v>0.63265306122448983</c:v>
                </c:pt>
                <c:pt idx="14">
                  <c:v>0.70360824742268047</c:v>
                </c:pt>
                <c:pt idx="15">
                  <c:v>0.69816272965879267</c:v>
                </c:pt>
                <c:pt idx="16">
                  <c:v>0.64947089947089931</c:v>
                </c:pt>
                <c:pt idx="17">
                  <c:v>0.66266666666666663</c:v>
                </c:pt>
                <c:pt idx="18">
                  <c:v>0.72404371584699456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0-4721-8E10-3CE2B07E70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Slightly increase budget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Sheet1!$B$1:$T$1</c:f>
              <c:strCache>
                <c:ptCount val="19"/>
                <c:pt idx="0">
                  <c:v>Google Ads - Performance Max</c:v>
                </c:pt>
                <c:pt idx="1">
                  <c:v>Google Ads - Demand Gen</c:v>
                </c:pt>
                <c:pt idx="2">
                  <c:v>Google Ads - YouTube</c:v>
                </c:pt>
                <c:pt idx="3">
                  <c:v>Meta Ads - Instagram</c:v>
                </c:pt>
                <c:pt idx="4">
                  <c:v>Meta Ads - Facebook</c:v>
                </c:pt>
                <c:pt idx="5">
                  <c:v>Google Ads - AI Max for Search</c:v>
                </c:pt>
                <c:pt idx="6">
                  <c:v>Google Ads - Search (keywords)</c:v>
                </c:pt>
                <c:pt idx="7">
                  <c:v>TikTok Ads</c:v>
                </c:pt>
                <c:pt idx="8">
                  <c:v>Google Ads - Standard Shopping</c:v>
                </c:pt>
                <c:pt idx="9">
                  <c:v>Microsoft Advertising</c:v>
                </c:pt>
                <c:pt idx="10">
                  <c:v>LinkedIn Ads</c:v>
                </c:pt>
                <c:pt idx="11">
                  <c:v>Reddit Ads</c:v>
                </c:pt>
                <c:pt idx="12">
                  <c:v>Amazon Ads</c:v>
                </c:pt>
                <c:pt idx="13">
                  <c:v>Pinterest Ads</c:v>
                </c:pt>
                <c:pt idx="14">
                  <c:v>Non-Amazon retail media networks</c:v>
                </c:pt>
                <c:pt idx="15">
                  <c:v>Apple Search Ads</c:v>
                </c:pt>
                <c:pt idx="16">
                  <c:v>Snapchat Ads</c:v>
                </c:pt>
                <c:pt idx="17">
                  <c:v>X (Twitter) Ads</c:v>
                </c:pt>
                <c:pt idx="18">
                  <c:v>Quora Ads</c:v>
                </c:pt>
              </c:strCache>
            </c:strRef>
          </c:cat>
          <c:val>
            <c:numRef>
              <c:f>Sheet1!$B$5:$T$5</c:f>
              <c:numCache>
                <c:formatCode>###0%</c:formatCode>
                <c:ptCount val="19"/>
                <c:pt idx="0">
                  <c:v>0.37489943684633947</c:v>
                </c:pt>
                <c:pt idx="1">
                  <c:v>0.33514001806684734</c:v>
                </c:pt>
                <c:pt idx="2">
                  <c:v>0.36205395996518708</c:v>
                </c:pt>
                <c:pt idx="3">
                  <c:v>0.3251184834123223</c:v>
                </c:pt>
                <c:pt idx="4">
                  <c:v>0.3125</c:v>
                </c:pt>
                <c:pt idx="5">
                  <c:v>0.32136279926335176</c:v>
                </c:pt>
                <c:pt idx="6">
                  <c:v>0.30495356037151705</c:v>
                </c:pt>
                <c:pt idx="7">
                  <c:v>0.25326991676575505</c:v>
                </c:pt>
                <c:pt idx="8">
                  <c:v>0.24845269672855883</c:v>
                </c:pt>
                <c:pt idx="9">
                  <c:v>0.22854477611940299</c:v>
                </c:pt>
                <c:pt idx="10">
                  <c:v>0.22763306908267272</c:v>
                </c:pt>
                <c:pt idx="11">
                  <c:v>0.19083969465648856</c:v>
                </c:pt>
                <c:pt idx="12">
                  <c:v>0.13308913308913309</c:v>
                </c:pt>
                <c:pt idx="13">
                  <c:v>0.13775510204081631</c:v>
                </c:pt>
                <c:pt idx="14">
                  <c:v>8.2474226804123696E-2</c:v>
                </c:pt>
                <c:pt idx="15">
                  <c:v>8.3989501312335957E-2</c:v>
                </c:pt>
                <c:pt idx="16">
                  <c:v>7.407407407407407E-2</c:v>
                </c:pt>
                <c:pt idx="17">
                  <c:v>5.0666666666666665E-2</c:v>
                </c:pt>
                <c:pt idx="18">
                  <c:v>4.5081967213114756E-2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D-4857-B332-C8E91140D2C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Significantly increase budget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Sheet1!$B$1:$T$1</c:f>
              <c:strCache>
                <c:ptCount val="19"/>
                <c:pt idx="0">
                  <c:v>Google Ads - Performance Max</c:v>
                </c:pt>
                <c:pt idx="1">
                  <c:v>Google Ads - Demand Gen</c:v>
                </c:pt>
                <c:pt idx="2">
                  <c:v>Google Ads - YouTube</c:v>
                </c:pt>
                <c:pt idx="3">
                  <c:v>Meta Ads - Instagram</c:v>
                </c:pt>
                <c:pt idx="4">
                  <c:v>Meta Ads - Facebook</c:v>
                </c:pt>
                <c:pt idx="5">
                  <c:v>Google Ads - AI Max for Search</c:v>
                </c:pt>
                <c:pt idx="6">
                  <c:v>Google Ads - Search (keywords)</c:v>
                </c:pt>
                <c:pt idx="7">
                  <c:v>TikTok Ads</c:v>
                </c:pt>
                <c:pt idx="8">
                  <c:v>Google Ads - Standard Shopping</c:v>
                </c:pt>
                <c:pt idx="9">
                  <c:v>Microsoft Advertising</c:v>
                </c:pt>
                <c:pt idx="10">
                  <c:v>LinkedIn Ads</c:v>
                </c:pt>
                <c:pt idx="11">
                  <c:v>Reddit Ads</c:v>
                </c:pt>
                <c:pt idx="12">
                  <c:v>Amazon Ads</c:v>
                </c:pt>
                <c:pt idx="13">
                  <c:v>Pinterest Ads</c:v>
                </c:pt>
                <c:pt idx="14">
                  <c:v>Non-Amazon retail media networks</c:v>
                </c:pt>
                <c:pt idx="15">
                  <c:v>Apple Search Ads</c:v>
                </c:pt>
                <c:pt idx="16">
                  <c:v>Snapchat Ads</c:v>
                </c:pt>
                <c:pt idx="17">
                  <c:v>X (Twitter) Ads</c:v>
                </c:pt>
                <c:pt idx="18">
                  <c:v>Quora Ads</c:v>
                </c:pt>
              </c:strCache>
            </c:strRef>
          </c:cat>
          <c:val>
            <c:numRef>
              <c:f>Sheet1!$B$6:$T$6</c:f>
              <c:numCache>
                <c:formatCode>###0%</c:formatCode>
                <c:ptCount val="19"/>
                <c:pt idx="0">
                  <c:v>0.11584875301689461</c:v>
                </c:pt>
                <c:pt idx="1">
                  <c:v>0.11653116531165311</c:v>
                </c:pt>
                <c:pt idx="2">
                  <c:v>8.5291557876414265E-2</c:v>
                </c:pt>
                <c:pt idx="3">
                  <c:v>9.6682464454976302E-2</c:v>
                </c:pt>
                <c:pt idx="4">
                  <c:v>9.6507352941176461E-2</c:v>
                </c:pt>
                <c:pt idx="5">
                  <c:v>8.3793738489871081E-2</c:v>
                </c:pt>
                <c:pt idx="6">
                  <c:v>8.7461300309597506E-2</c:v>
                </c:pt>
                <c:pt idx="7">
                  <c:v>7.6099881093935784E-2</c:v>
                </c:pt>
                <c:pt idx="8">
                  <c:v>6.6312997347480113E-2</c:v>
                </c:pt>
                <c:pt idx="9">
                  <c:v>5.9701492537313425E-2</c:v>
                </c:pt>
                <c:pt idx="10">
                  <c:v>5.4360135900339751E-2</c:v>
                </c:pt>
                <c:pt idx="11">
                  <c:v>3.9440203562340966E-2</c:v>
                </c:pt>
                <c:pt idx="12">
                  <c:v>4.1514041514041505E-2</c:v>
                </c:pt>
                <c:pt idx="13">
                  <c:v>3.0612244897959183E-2</c:v>
                </c:pt>
                <c:pt idx="14">
                  <c:v>2.1907216494845359E-2</c:v>
                </c:pt>
                <c:pt idx="15">
                  <c:v>1.1811023622047244E-2</c:v>
                </c:pt>
                <c:pt idx="16">
                  <c:v>1.5873015873015872E-2</c:v>
                </c:pt>
                <c:pt idx="17">
                  <c:v>1.7333333333333333E-2</c:v>
                </c:pt>
                <c:pt idx="18">
                  <c:v>1.0928961748633882E-2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9-474A-9150-C68CC964D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338792504420631"/>
          <c:y val="1.8392391044730918E-2"/>
          <c:w val="0.84362970923580149"/>
          <c:h val="5.932367503446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rtaStd-Regular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6501860162538"/>
          <c:y val="0.10387005922361596"/>
          <c:w val="0.65892602067755013"/>
          <c:h val="0.878730750119141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Exact match keywords</c:v>
                </c:pt>
                <c:pt idx="1">
                  <c:v>Phrase match keywords</c:v>
                </c:pt>
                <c:pt idx="2">
                  <c:v>Performance Max (with product feed)</c:v>
                </c:pt>
                <c:pt idx="3">
                  <c:v>Broad match keywords</c:v>
                </c:pt>
                <c:pt idx="4">
                  <c:v>Dynamic Search Ads</c:v>
                </c:pt>
                <c:pt idx="5">
                  <c:v>Standard Shopping</c:v>
                </c:pt>
                <c:pt idx="6">
                  <c:v>Performance Max (without product feed)</c:v>
                </c:pt>
                <c:pt idx="7">
                  <c:v>Display campaigns for retargeting</c:v>
                </c:pt>
                <c:pt idx="8">
                  <c:v>Demand Gen campaigns</c:v>
                </c:pt>
                <c:pt idx="9">
                  <c:v>YouTube Ads</c:v>
                </c:pt>
                <c:pt idx="10">
                  <c:v>Display campaigns for prospecting</c:v>
                </c:pt>
                <c:pt idx="11">
                  <c:v>AI Max for Search</c:v>
                </c:pt>
              </c:strCache>
            </c:strRef>
          </c:cat>
          <c:val>
            <c:numRef>
              <c:f>Sheet1!$B$2:$M$2</c:f>
              <c:numCache>
                <c:formatCode>###0%</c:formatCode>
                <c:ptCount val="12"/>
                <c:pt idx="0">
                  <c:v>2.8231797919762259E-2</c:v>
                </c:pt>
                <c:pt idx="1">
                  <c:v>6.6864784546805348E-2</c:v>
                </c:pt>
                <c:pt idx="2">
                  <c:v>0.1946508172362556</c:v>
                </c:pt>
                <c:pt idx="3">
                  <c:v>7.8751857355126298E-2</c:v>
                </c:pt>
                <c:pt idx="4">
                  <c:v>0.13224368499257058</c:v>
                </c:pt>
                <c:pt idx="5">
                  <c:v>0.22734026745913818</c:v>
                </c:pt>
                <c:pt idx="6">
                  <c:v>0.19316493313521549</c:v>
                </c:pt>
                <c:pt idx="7">
                  <c:v>0.18573551263001487</c:v>
                </c:pt>
                <c:pt idx="8">
                  <c:v>0.18573551263001487</c:v>
                </c:pt>
                <c:pt idx="9">
                  <c:v>0.15156017830609211</c:v>
                </c:pt>
                <c:pt idx="10">
                  <c:v>0.28083209509658247</c:v>
                </c:pt>
                <c:pt idx="11">
                  <c:v>0.34026745913818723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0-4721-8E10-3CE2B07E70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rgbClr val="FF191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Exact match keywords</c:v>
                </c:pt>
                <c:pt idx="1">
                  <c:v>Phrase match keywords</c:v>
                </c:pt>
                <c:pt idx="2">
                  <c:v>Performance Max (with product feed)</c:v>
                </c:pt>
                <c:pt idx="3">
                  <c:v>Broad match keywords</c:v>
                </c:pt>
                <c:pt idx="4">
                  <c:v>Dynamic Search Ads</c:v>
                </c:pt>
                <c:pt idx="5">
                  <c:v>Standard Shopping</c:v>
                </c:pt>
                <c:pt idx="6">
                  <c:v>Performance Max (without product feed)</c:v>
                </c:pt>
                <c:pt idx="7">
                  <c:v>Display campaigns for retargeting</c:v>
                </c:pt>
                <c:pt idx="8">
                  <c:v>Demand Gen campaigns</c:v>
                </c:pt>
                <c:pt idx="9">
                  <c:v>YouTube Ads</c:v>
                </c:pt>
                <c:pt idx="10">
                  <c:v>Display campaigns for prospecting</c:v>
                </c:pt>
                <c:pt idx="11">
                  <c:v>AI Max for Search</c:v>
                </c:pt>
              </c:strCache>
            </c:strRef>
          </c:cat>
          <c:val>
            <c:numRef>
              <c:f>Sheet1!$B$3:$M$3</c:f>
              <c:numCache>
                <c:formatCode>###0%</c:formatCode>
                <c:ptCount val="12"/>
                <c:pt idx="0">
                  <c:v>5.3491827637444277E-2</c:v>
                </c:pt>
                <c:pt idx="1">
                  <c:v>0.1025260029717682</c:v>
                </c:pt>
                <c:pt idx="2">
                  <c:v>0.10698365527488855</c:v>
                </c:pt>
                <c:pt idx="3">
                  <c:v>0.21396731054977711</c:v>
                </c:pt>
                <c:pt idx="4">
                  <c:v>0.18870728083209509</c:v>
                </c:pt>
                <c:pt idx="5">
                  <c:v>0.13521545319465081</c:v>
                </c:pt>
                <c:pt idx="6">
                  <c:v>0.17236255572065379</c:v>
                </c:pt>
                <c:pt idx="7">
                  <c:v>0.21693907875185736</c:v>
                </c:pt>
                <c:pt idx="8">
                  <c:v>0.23774145616641898</c:v>
                </c:pt>
                <c:pt idx="9">
                  <c:v>0.24368499257057949</c:v>
                </c:pt>
                <c:pt idx="10">
                  <c:v>0.31946508172362553</c:v>
                </c:pt>
                <c:pt idx="11">
                  <c:v>0.28974739970282321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D9D9D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D007A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Exact match keywords</c:v>
                </c:pt>
                <c:pt idx="1">
                  <c:v>Phrase match keywords</c:v>
                </c:pt>
                <c:pt idx="2">
                  <c:v>Performance Max (with product feed)</c:v>
                </c:pt>
                <c:pt idx="3">
                  <c:v>Broad match keywords</c:v>
                </c:pt>
                <c:pt idx="4">
                  <c:v>Dynamic Search Ads</c:v>
                </c:pt>
                <c:pt idx="5">
                  <c:v>Standard Shopping</c:v>
                </c:pt>
                <c:pt idx="6">
                  <c:v>Performance Max (without product feed)</c:v>
                </c:pt>
                <c:pt idx="7">
                  <c:v>Display campaigns for retargeting</c:v>
                </c:pt>
                <c:pt idx="8">
                  <c:v>Demand Gen campaigns</c:v>
                </c:pt>
                <c:pt idx="9">
                  <c:v>YouTube Ads</c:v>
                </c:pt>
                <c:pt idx="10">
                  <c:v>Display campaigns for prospecting</c:v>
                </c:pt>
                <c:pt idx="11">
                  <c:v>AI Max for Search</c:v>
                </c:pt>
              </c:strCache>
            </c:strRef>
          </c:cat>
          <c:val>
            <c:numRef>
              <c:f>Sheet1!$B$4:$M$4</c:f>
              <c:numCache>
                <c:formatCode>###0%</c:formatCode>
                <c:ptCount val="12"/>
                <c:pt idx="0">
                  <c:v>0.16939078751857356</c:v>
                </c:pt>
                <c:pt idx="1">
                  <c:v>0.23625557206537887</c:v>
                </c:pt>
                <c:pt idx="2">
                  <c:v>0.2050520059435364</c:v>
                </c:pt>
                <c:pt idx="3">
                  <c:v>0.30163447251114411</c:v>
                </c:pt>
                <c:pt idx="4">
                  <c:v>0.29123328380386332</c:v>
                </c:pt>
                <c:pt idx="5">
                  <c:v>0.25854383358098071</c:v>
                </c:pt>
                <c:pt idx="6">
                  <c:v>0.29271916790490343</c:v>
                </c:pt>
                <c:pt idx="7">
                  <c:v>0.32392273402674587</c:v>
                </c:pt>
                <c:pt idx="8">
                  <c:v>0.32986627043090633</c:v>
                </c:pt>
                <c:pt idx="9">
                  <c:v>0.35809806835066865</c:v>
                </c:pt>
                <c:pt idx="10">
                  <c:v>0.2689450222882615</c:v>
                </c:pt>
                <c:pt idx="11">
                  <c:v>0.26448736998514116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0-4721-8E10-3CE2B07E70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Exact match keywords</c:v>
                </c:pt>
                <c:pt idx="1">
                  <c:v>Phrase match keywords</c:v>
                </c:pt>
                <c:pt idx="2">
                  <c:v>Performance Max (with product feed)</c:v>
                </c:pt>
                <c:pt idx="3">
                  <c:v>Broad match keywords</c:v>
                </c:pt>
                <c:pt idx="4">
                  <c:v>Dynamic Search Ads</c:v>
                </c:pt>
                <c:pt idx="5">
                  <c:v>Standard Shopping</c:v>
                </c:pt>
                <c:pt idx="6">
                  <c:v>Performance Max (without product feed)</c:v>
                </c:pt>
                <c:pt idx="7">
                  <c:v>Display campaigns for retargeting</c:v>
                </c:pt>
                <c:pt idx="8">
                  <c:v>Demand Gen campaigns</c:v>
                </c:pt>
                <c:pt idx="9">
                  <c:v>YouTube Ads</c:v>
                </c:pt>
                <c:pt idx="10">
                  <c:v>Display campaigns for prospecting</c:v>
                </c:pt>
                <c:pt idx="11">
                  <c:v>AI Max for Search</c:v>
                </c:pt>
              </c:strCache>
            </c:strRef>
          </c:cat>
          <c:val>
            <c:numRef>
              <c:f>Sheet1!$B$5:$M$5</c:f>
              <c:numCache>
                <c:formatCode>###0%</c:formatCode>
                <c:ptCount val="12"/>
                <c:pt idx="0">
                  <c:v>0.29123328380386332</c:v>
                </c:pt>
                <c:pt idx="1">
                  <c:v>0.32986627043090633</c:v>
                </c:pt>
                <c:pt idx="2">
                  <c:v>0.29717682020802377</c:v>
                </c:pt>
                <c:pt idx="3">
                  <c:v>0.27043090638930162</c:v>
                </c:pt>
                <c:pt idx="4">
                  <c:v>0.26745913818722139</c:v>
                </c:pt>
                <c:pt idx="5">
                  <c:v>0.23774145616641898</c:v>
                </c:pt>
                <c:pt idx="6">
                  <c:v>0.23476968796433875</c:v>
                </c:pt>
                <c:pt idx="7">
                  <c:v>0.2050520059435364</c:v>
                </c:pt>
                <c:pt idx="8">
                  <c:v>0.20059435364041606</c:v>
                </c:pt>
                <c:pt idx="9">
                  <c:v>0.19019316493313521</c:v>
                </c:pt>
                <c:pt idx="10">
                  <c:v>0.10549777117384844</c:v>
                </c:pt>
                <c:pt idx="11">
                  <c:v>8.469539375928678E-2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D-4857-B332-C8E91140D2C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Exact match keywords</c:v>
                </c:pt>
                <c:pt idx="1">
                  <c:v>Phrase match keywords</c:v>
                </c:pt>
                <c:pt idx="2">
                  <c:v>Performance Max (with product feed)</c:v>
                </c:pt>
                <c:pt idx="3">
                  <c:v>Broad match keywords</c:v>
                </c:pt>
                <c:pt idx="4">
                  <c:v>Dynamic Search Ads</c:v>
                </c:pt>
                <c:pt idx="5">
                  <c:v>Standard Shopping</c:v>
                </c:pt>
                <c:pt idx="6">
                  <c:v>Performance Max (without product feed)</c:v>
                </c:pt>
                <c:pt idx="7">
                  <c:v>Display campaigns for retargeting</c:v>
                </c:pt>
                <c:pt idx="8">
                  <c:v>Demand Gen campaigns</c:v>
                </c:pt>
                <c:pt idx="9">
                  <c:v>YouTube Ads</c:v>
                </c:pt>
                <c:pt idx="10">
                  <c:v>Display campaigns for prospecting</c:v>
                </c:pt>
                <c:pt idx="11">
                  <c:v>AI Max for Search</c:v>
                </c:pt>
              </c:strCache>
            </c:strRef>
          </c:cat>
          <c:val>
            <c:numRef>
              <c:f>Sheet1!$B$6:$M$6</c:f>
              <c:numCache>
                <c:formatCode>###0%</c:formatCode>
                <c:ptCount val="12"/>
                <c:pt idx="0">
                  <c:v>0.4576523031203566</c:v>
                </c:pt>
                <c:pt idx="1">
                  <c:v>0.26448736998514116</c:v>
                </c:pt>
                <c:pt idx="2">
                  <c:v>0.19613670133729572</c:v>
                </c:pt>
                <c:pt idx="3">
                  <c:v>0.13521545319465081</c:v>
                </c:pt>
                <c:pt idx="4">
                  <c:v>0.12035661218424963</c:v>
                </c:pt>
                <c:pt idx="5">
                  <c:v>0.14115898959881129</c:v>
                </c:pt>
                <c:pt idx="6">
                  <c:v>0.10698365527488855</c:v>
                </c:pt>
                <c:pt idx="7">
                  <c:v>6.8350668647845461E-2</c:v>
                </c:pt>
                <c:pt idx="8">
                  <c:v>4.6062407132243688E-2</c:v>
                </c:pt>
                <c:pt idx="9">
                  <c:v>5.6463595839524518E-2</c:v>
                </c:pt>
                <c:pt idx="10">
                  <c:v>2.5260029717682021E-2</c:v>
                </c:pt>
                <c:pt idx="11">
                  <c:v>2.080237741456166E-2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9-474A-9150-C68CC964D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942962598425197"/>
          <c:y val="1.8392391044730918E-2"/>
          <c:w val="0.66758800853018385"/>
          <c:h val="5.932367503446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rtaStd-Regular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6501860162538"/>
          <c:y val="0.10387005922361596"/>
          <c:w val="0.65892602067755013"/>
          <c:h val="0.878730750119141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Maximize conversion value with tROAS</c:v>
                </c:pt>
                <c:pt idx="1">
                  <c:v>Maximize conversions with tCPA</c:v>
                </c:pt>
                <c:pt idx="2">
                  <c:v>Maximize conversions without tCPA</c:v>
                </c:pt>
                <c:pt idx="3">
                  <c:v>Maximize conversion value without tROAS</c:v>
                </c:pt>
                <c:pt idx="4">
                  <c:v>Manual CPC</c:v>
                </c:pt>
                <c:pt idx="5">
                  <c:v>Maximize clicks</c:v>
                </c:pt>
                <c:pt idx="6">
                  <c:v>Target impression share</c:v>
                </c:pt>
              </c:strCache>
            </c:strRef>
          </c:cat>
          <c:val>
            <c:numRef>
              <c:f>Sheet1!$B$2:$H$2</c:f>
              <c:numCache>
                <c:formatCode>###0%</c:formatCode>
                <c:ptCount val="7"/>
                <c:pt idx="0">
                  <c:v>0.1130952380952381</c:v>
                </c:pt>
                <c:pt idx="1">
                  <c:v>9.5238095238095233E-2</c:v>
                </c:pt>
                <c:pt idx="2">
                  <c:v>0.15476190476190477</c:v>
                </c:pt>
                <c:pt idx="3">
                  <c:v>0.18601190476190477</c:v>
                </c:pt>
                <c:pt idx="4">
                  <c:v>0.18898809523809523</c:v>
                </c:pt>
                <c:pt idx="5">
                  <c:v>0.18154761904761904</c:v>
                </c:pt>
                <c:pt idx="6">
                  <c:v>0.28720238095238093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0-4721-8E10-3CE2B07E70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rgbClr val="FF191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Maximize conversion value with tROAS</c:v>
                </c:pt>
                <c:pt idx="1">
                  <c:v>Maximize conversions with tCPA</c:v>
                </c:pt>
                <c:pt idx="2">
                  <c:v>Maximize conversions without tCPA</c:v>
                </c:pt>
                <c:pt idx="3">
                  <c:v>Maximize conversion value without tROAS</c:v>
                </c:pt>
                <c:pt idx="4">
                  <c:v>Manual CPC</c:v>
                </c:pt>
                <c:pt idx="5">
                  <c:v>Maximize clicks</c:v>
                </c:pt>
                <c:pt idx="6">
                  <c:v>Target impression share</c:v>
                </c:pt>
              </c:strCache>
            </c:strRef>
          </c:cat>
          <c:val>
            <c:numRef>
              <c:f>Sheet1!$B$3:$H$3</c:f>
              <c:numCache>
                <c:formatCode>###0%</c:formatCode>
                <c:ptCount val="7"/>
                <c:pt idx="0">
                  <c:v>0.1056547619047619</c:v>
                </c:pt>
                <c:pt idx="1">
                  <c:v>0.11755952380952381</c:v>
                </c:pt>
                <c:pt idx="2">
                  <c:v>0.19494047619047619</c:v>
                </c:pt>
                <c:pt idx="3">
                  <c:v>0.18452380952380953</c:v>
                </c:pt>
                <c:pt idx="4">
                  <c:v>0.25595238095238093</c:v>
                </c:pt>
                <c:pt idx="5">
                  <c:v>0.31101190476190477</c:v>
                </c:pt>
                <c:pt idx="6">
                  <c:v>0.33630952380952389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D9D9D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D007A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Maximize conversion value with tROAS</c:v>
                </c:pt>
                <c:pt idx="1">
                  <c:v>Maximize conversions with tCPA</c:v>
                </c:pt>
                <c:pt idx="2">
                  <c:v>Maximize conversions without tCPA</c:v>
                </c:pt>
                <c:pt idx="3">
                  <c:v>Maximize conversion value without tROAS</c:v>
                </c:pt>
                <c:pt idx="4">
                  <c:v>Manual CPC</c:v>
                </c:pt>
                <c:pt idx="5">
                  <c:v>Maximize clicks</c:v>
                </c:pt>
                <c:pt idx="6">
                  <c:v>Target impression share</c:v>
                </c:pt>
              </c:strCache>
            </c:strRef>
          </c:cat>
          <c:val>
            <c:numRef>
              <c:f>Sheet1!$B$4:$H$4</c:f>
              <c:numCache>
                <c:formatCode>###0%</c:formatCode>
                <c:ptCount val="7"/>
                <c:pt idx="0">
                  <c:v>0.22619047619047619</c:v>
                </c:pt>
                <c:pt idx="1">
                  <c:v>0.26785714285714285</c:v>
                </c:pt>
                <c:pt idx="2">
                  <c:v>0.30357142857142855</c:v>
                </c:pt>
                <c:pt idx="3">
                  <c:v>0.33333333333333326</c:v>
                </c:pt>
                <c:pt idx="4">
                  <c:v>0.33035714285714285</c:v>
                </c:pt>
                <c:pt idx="5">
                  <c:v>0.30505952380952384</c:v>
                </c:pt>
                <c:pt idx="6">
                  <c:v>0.25892857142857145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0-4721-8E10-3CE2B07E70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Maximize conversion value with tROAS</c:v>
                </c:pt>
                <c:pt idx="1">
                  <c:v>Maximize conversions with tCPA</c:v>
                </c:pt>
                <c:pt idx="2">
                  <c:v>Maximize conversions without tCPA</c:v>
                </c:pt>
                <c:pt idx="3">
                  <c:v>Maximize conversion value without tROAS</c:v>
                </c:pt>
                <c:pt idx="4">
                  <c:v>Manual CPC</c:v>
                </c:pt>
                <c:pt idx="5">
                  <c:v>Maximize clicks</c:v>
                </c:pt>
                <c:pt idx="6">
                  <c:v>Target impression share</c:v>
                </c:pt>
              </c:strCache>
            </c:strRef>
          </c:cat>
          <c:val>
            <c:numRef>
              <c:f>Sheet1!$B$5:$H$5</c:f>
              <c:numCache>
                <c:formatCode>###0%</c:formatCode>
                <c:ptCount val="7"/>
                <c:pt idx="0">
                  <c:v>0.3794642857142857</c:v>
                </c:pt>
                <c:pt idx="1">
                  <c:v>0.40327380952380953</c:v>
                </c:pt>
                <c:pt idx="2">
                  <c:v>0.29017857142857145</c:v>
                </c:pt>
                <c:pt idx="3">
                  <c:v>0.26041666666666669</c:v>
                </c:pt>
                <c:pt idx="4">
                  <c:v>0.15773809523809523</c:v>
                </c:pt>
                <c:pt idx="5">
                  <c:v>0.17857142857142858</c:v>
                </c:pt>
                <c:pt idx="6">
                  <c:v>9.9702380952380973E-2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D-4857-B332-C8E91140D2C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Maximize conversion value with tROAS</c:v>
                </c:pt>
                <c:pt idx="1">
                  <c:v>Maximize conversions with tCPA</c:v>
                </c:pt>
                <c:pt idx="2">
                  <c:v>Maximize conversions without tCPA</c:v>
                </c:pt>
                <c:pt idx="3">
                  <c:v>Maximize conversion value without tROAS</c:v>
                </c:pt>
                <c:pt idx="4">
                  <c:v>Manual CPC</c:v>
                </c:pt>
                <c:pt idx="5">
                  <c:v>Maximize clicks</c:v>
                </c:pt>
                <c:pt idx="6">
                  <c:v>Target impression share</c:v>
                </c:pt>
              </c:strCache>
            </c:strRef>
          </c:cat>
          <c:val>
            <c:numRef>
              <c:f>Sheet1!$B$6:$H$6</c:f>
              <c:numCache>
                <c:formatCode>###0%</c:formatCode>
                <c:ptCount val="7"/>
                <c:pt idx="0">
                  <c:v>0.17559523809523805</c:v>
                </c:pt>
                <c:pt idx="1">
                  <c:v>0.11607142857142858</c:v>
                </c:pt>
                <c:pt idx="2">
                  <c:v>5.6547619047619048E-2</c:v>
                </c:pt>
                <c:pt idx="3">
                  <c:v>3.5714285714285712E-2</c:v>
                </c:pt>
                <c:pt idx="4">
                  <c:v>6.6964285714285712E-2</c:v>
                </c:pt>
                <c:pt idx="5">
                  <c:v>2.3809523809523808E-2</c:v>
                </c:pt>
                <c:pt idx="6">
                  <c:v>1.7857142857142856E-2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9-474A-9150-C68CC964D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255462598425196"/>
          <c:y val="1.8392391044730918E-2"/>
          <c:w val="0.6644630085301837"/>
          <c:h val="5.932367503446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rtaStd-Regular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6501860162538"/>
          <c:y val="0.10387005922361596"/>
          <c:w val="0.65892602067755013"/>
          <c:h val="0.878730750119141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Google Ads Editor</c:v>
                </c:pt>
                <c:pt idx="1">
                  <c:v>Custom columns</c:v>
                </c:pt>
                <c:pt idx="2">
                  <c:v>Scripts</c:v>
                </c:pt>
                <c:pt idx="3">
                  <c:v>Labels</c:v>
                </c:pt>
                <c:pt idx="4">
                  <c:v>Brand lists</c:v>
                </c:pt>
                <c:pt idx="5">
                  <c:v>Ad variations</c:v>
                </c:pt>
                <c:pt idx="6">
                  <c:v>Experiments (custom, video or Pmax)</c:v>
                </c:pt>
                <c:pt idx="7">
                  <c:v>Automated rules</c:v>
                </c:pt>
                <c:pt idx="8">
                  <c:v>Ad customizers</c:v>
                </c:pt>
                <c:pt idx="9">
                  <c:v>Shared budgets</c:v>
                </c:pt>
                <c:pt idx="10">
                  <c:v>Recommendations</c:v>
                </c:pt>
                <c:pt idx="11">
                  <c:v>Auto-apply recommendations</c:v>
                </c:pt>
              </c:strCache>
            </c:strRef>
          </c:cat>
          <c:val>
            <c:numRef>
              <c:f>Sheet1!$B$2:$M$2</c:f>
              <c:numCache>
                <c:formatCode>###0%</c:formatCode>
                <c:ptCount val="12"/>
                <c:pt idx="0">
                  <c:v>9.2124814264487376E-2</c:v>
                </c:pt>
                <c:pt idx="1">
                  <c:v>8.9153046062407135E-2</c:v>
                </c:pt>
                <c:pt idx="2">
                  <c:v>0.14115898959881129</c:v>
                </c:pt>
                <c:pt idx="3">
                  <c:v>0.13521545319465081</c:v>
                </c:pt>
                <c:pt idx="4">
                  <c:v>0.14710252600297177</c:v>
                </c:pt>
                <c:pt idx="5">
                  <c:v>0.1426448736998514</c:v>
                </c:pt>
                <c:pt idx="6">
                  <c:v>0.13224368499257058</c:v>
                </c:pt>
                <c:pt idx="7">
                  <c:v>0.17533432392273401</c:v>
                </c:pt>
                <c:pt idx="8">
                  <c:v>0.25111441307578009</c:v>
                </c:pt>
                <c:pt idx="9">
                  <c:v>0.22585438335809807</c:v>
                </c:pt>
                <c:pt idx="10">
                  <c:v>0.1946508172362556</c:v>
                </c:pt>
                <c:pt idx="11">
                  <c:v>0.5260029717682021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0-4721-8E10-3CE2B07E70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rgbClr val="FF191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Google Ads Editor</c:v>
                </c:pt>
                <c:pt idx="1">
                  <c:v>Custom columns</c:v>
                </c:pt>
                <c:pt idx="2">
                  <c:v>Scripts</c:v>
                </c:pt>
                <c:pt idx="3">
                  <c:v>Labels</c:v>
                </c:pt>
                <c:pt idx="4">
                  <c:v>Brand lists</c:v>
                </c:pt>
                <c:pt idx="5">
                  <c:v>Ad variations</c:v>
                </c:pt>
                <c:pt idx="6">
                  <c:v>Experiments (custom, video or Pmax)</c:v>
                </c:pt>
                <c:pt idx="7">
                  <c:v>Automated rules</c:v>
                </c:pt>
                <c:pt idx="8">
                  <c:v>Ad customizers</c:v>
                </c:pt>
                <c:pt idx="9">
                  <c:v>Shared budgets</c:v>
                </c:pt>
                <c:pt idx="10">
                  <c:v>Recommendations</c:v>
                </c:pt>
                <c:pt idx="11">
                  <c:v>Auto-apply recommendations</c:v>
                </c:pt>
              </c:strCache>
            </c:strRef>
          </c:cat>
          <c:val>
            <c:numRef>
              <c:f>Sheet1!$B$3:$M$3</c:f>
              <c:numCache>
                <c:formatCode>###0%</c:formatCode>
                <c:ptCount val="12"/>
                <c:pt idx="0">
                  <c:v>9.8068350668647858E-2</c:v>
                </c:pt>
                <c:pt idx="1">
                  <c:v>0.1337295690936107</c:v>
                </c:pt>
                <c:pt idx="2">
                  <c:v>0.17087667161961367</c:v>
                </c:pt>
                <c:pt idx="3">
                  <c:v>0.17087667161961367</c:v>
                </c:pt>
                <c:pt idx="4">
                  <c:v>0.19167904903417537</c:v>
                </c:pt>
                <c:pt idx="5">
                  <c:v>0.21248142644873699</c:v>
                </c:pt>
                <c:pt idx="6">
                  <c:v>0.20356612184249628</c:v>
                </c:pt>
                <c:pt idx="7">
                  <c:v>0.24071322436849926</c:v>
                </c:pt>
                <c:pt idx="8">
                  <c:v>0.24219910846953938</c:v>
                </c:pt>
                <c:pt idx="9">
                  <c:v>0.28677563150074292</c:v>
                </c:pt>
                <c:pt idx="10">
                  <c:v>0.37592867756315007</c:v>
                </c:pt>
                <c:pt idx="11">
                  <c:v>0.27488855869242201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D9D9D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D007A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Google Ads Editor</c:v>
                </c:pt>
                <c:pt idx="1">
                  <c:v>Custom columns</c:v>
                </c:pt>
                <c:pt idx="2">
                  <c:v>Scripts</c:v>
                </c:pt>
                <c:pt idx="3">
                  <c:v>Labels</c:v>
                </c:pt>
                <c:pt idx="4">
                  <c:v>Brand lists</c:v>
                </c:pt>
                <c:pt idx="5">
                  <c:v>Ad variations</c:v>
                </c:pt>
                <c:pt idx="6">
                  <c:v>Experiments (custom, video or Pmax)</c:v>
                </c:pt>
                <c:pt idx="7">
                  <c:v>Automated rules</c:v>
                </c:pt>
                <c:pt idx="8">
                  <c:v>Ad customizers</c:v>
                </c:pt>
                <c:pt idx="9">
                  <c:v>Shared budgets</c:v>
                </c:pt>
                <c:pt idx="10">
                  <c:v>Recommendations</c:v>
                </c:pt>
                <c:pt idx="11">
                  <c:v>Auto-apply recommendations</c:v>
                </c:pt>
              </c:strCache>
            </c:strRef>
          </c:cat>
          <c:val>
            <c:numRef>
              <c:f>Sheet1!$B$4:$M$4</c:f>
              <c:numCache>
                <c:formatCode>###0%</c:formatCode>
                <c:ptCount val="12"/>
                <c:pt idx="0">
                  <c:v>0.22734026745913818</c:v>
                </c:pt>
                <c:pt idx="1">
                  <c:v>0.23625557206537887</c:v>
                </c:pt>
                <c:pt idx="2">
                  <c:v>0.23328380386329864</c:v>
                </c:pt>
                <c:pt idx="3">
                  <c:v>0.24962852897473997</c:v>
                </c:pt>
                <c:pt idx="4">
                  <c:v>0.29717682020802377</c:v>
                </c:pt>
                <c:pt idx="5">
                  <c:v>0.31649331352154531</c:v>
                </c:pt>
                <c:pt idx="6">
                  <c:v>0.35066864784546803</c:v>
                </c:pt>
                <c:pt idx="7">
                  <c:v>0.31054977711738485</c:v>
                </c:pt>
                <c:pt idx="8">
                  <c:v>0.29569093610698366</c:v>
                </c:pt>
                <c:pt idx="9">
                  <c:v>0.31352154531946508</c:v>
                </c:pt>
                <c:pt idx="10">
                  <c:v>0.30163447251114411</c:v>
                </c:pt>
                <c:pt idx="11">
                  <c:v>0.14561664190193166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0-4721-8E10-3CE2B07E70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Google Ads Editor</c:v>
                </c:pt>
                <c:pt idx="1">
                  <c:v>Custom columns</c:v>
                </c:pt>
                <c:pt idx="2">
                  <c:v>Scripts</c:v>
                </c:pt>
                <c:pt idx="3">
                  <c:v>Labels</c:v>
                </c:pt>
                <c:pt idx="4">
                  <c:v>Brand lists</c:v>
                </c:pt>
                <c:pt idx="5">
                  <c:v>Ad variations</c:v>
                </c:pt>
                <c:pt idx="6">
                  <c:v>Experiments (custom, video or Pmax)</c:v>
                </c:pt>
                <c:pt idx="7">
                  <c:v>Automated rules</c:v>
                </c:pt>
                <c:pt idx="8">
                  <c:v>Ad customizers</c:v>
                </c:pt>
                <c:pt idx="9">
                  <c:v>Shared budgets</c:v>
                </c:pt>
                <c:pt idx="10">
                  <c:v>Recommendations</c:v>
                </c:pt>
                <c:pt idx="11">
                  <c:v>Auto-apply recommendations</c:v>
                </c:pt>
              </c:strCache>
            </c:strRef>
          </c:cat>
          <c:val>
            <c:numRef>
              <c:f>Sheet1!$B$5:$M$5</c:f>
              <c:numCache>
                <c:formatCode>###0%</c:formatCode>
                <c:ptCount val="12"/>
                <c:pt idx="0">
                  <c:v>0.25705794947994054</c:v>
                </c:pt>
                <c:pt idx="1">
                  <c:v>0.21099554234769688</c:v>
                </c:pt>
                <c:pt idx="2">
                  <c:v>0.20802377414561665</c:v>
                </c:pt>
                <c:pt idx="3">
                  <c:v>0.23774145616641898</c:v>
                </c:pt>
                <c:pt idx="4">
                  <c:v>0.2213967310549777</c:v>
                </c:pt>
                <c:pt idx="5">
                  <c:v>0.21991084695393759</c:v>
                </c:pt>
                <c:pt idx="6">
                  <c:v>0.22288261515601784</c:v>
                </c:pt>
                <c:pt idx="7">
                  <c:v>0.2050520059435364</c:v>
                </c:pt>
                <c:pt idx="8">
                  <c:v>0.16493313521545316</c:v>
                </c:pt>
                <c:pt idx="9">
                  <c:v>0.13818722139673106</c:v>
                </c:pt>
                <c:pt idx="10">
                  <c:v>0.10104011887072809</c:v>
                </c:pt>
                <c:pt idx="11">
                  <c:v>4.3090638930163447E-2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D-4857-B332-C8E91140D2C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Google Ads Editor</c:v>
                </c:pt>
                <c:pt idx="1">
                  <c:v>Custom columns</c:v>
                </c:pt>
                <c:pt idx="2">
                  <c:v>Scripts</c:v>
                </c:pt>
                <c:pt idx="3">
                  <c:v>Labels</c:v>
                </c:pt>
                <c:pt idx="4">
                  <c:v>Brand lists</c:v>
                </c:pt>
                <c:pt idx="5">
                  <c:v>Ad variations</c:v>
                </c:pt>
                <c:pt idx="6">
                  <c:v>Experiments (custom, video or Pmax)</c:v>
                </c:pt>
                <c:pt idx="7">
                  <c:v>Automated rules</c:v>
                </c:pt>
                <c:pt idx="8">
                  <c:v>Ad customizers</c:v>
                </c:pt>
                <c:pt idx="9">
                  <c:v>Shared budgets</c:v>
                </c:pt>
                <c:pt idx="10">
                  <c:v>Recommendations</c:v>
                </c:pt>
                <c:pt idx="11">
                  <c:v>Auto-apply recommendations</c:v>
                </c:pt>
              </c:strCache>
            </c:strRef>
          </c:cat>
          <c:val>
            <c:numRef>
              <c:f>Sheet1!$B$6:$M$6</c:f>
              <c:numCache>
                <c:formatCode>###0%</c:formatCode>
                <c:ptCount val="12"/>
                <c:pt idx="0">
                  <c:v>0.32540861812778599</c:v>
                </c:pt>
                <c:pt idx="1">
                  <c:v>0.32986627043090633</c:v>
                </c:pt>
                <c:pt idx="2">
                  <c:v>0.24665676077265974</c:v>
                </c:pt>
                <c:pt idx="3">
                  <c:v>0.20653789004457651</c:v>
                </c:pt>
                <c:pt idx="4">
                  <c:v>0.1426448736998514</c:v>
                </c:pt>
                <c:pt idx="5">
                  <c:v>0.10846953937592868</c:v>
                </c:pt>
                <c:pt idx="6">
                  <c:v>9.0638930163447248E-2</c:v>
                </c:pt>
                <c:pt idx="7">
                  <c:v>6.8350668647845461E-2</c:v>
                </c:pt>
                <c:pt idx="8">
                  <c:v>4.6062407132243688E-2</c:v>
                </c:pt>
                <c:pt idx="9">
                  <c:v>3.5661218424962851E-2</c:v>
                </c:pt>
                <c:pt idx="10">
                  <c:v>2.6745913818722138E-2</c:v>
                </c:pt>
                <c:pt idx="11">
                  <c:v>1.040118870728083E-2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9-474A-9150-C68CC964D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8255462598425196"/>
          <c:y val="1.8392391044730918E-2"/>
          <c:w val="0.33458226706036742"/>
          <c:h val="5.43741746488581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rtaStd-Regular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6501860162538"/>
          <c:y val="0.10387005922361596"/>
          <c:w val="0.65892602067755013"/>
          <c:h val="0.878730750119141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Exact match keywords</c:v>
                </c:pt>
                <c:pt idx="1">
                  <c:v>Performance Max (with product feed)</c:v>
                </c:pt>
                <c:pt idx="2">
                  <c:v>Standard Shopping</c:v>
                </c:pt>
                <c:pt idx="3">
                  <c:v>Phrase match keywords</c:v>
                </c:pt>
                <c:pt idx="4">
                  <c:v>Dynamic search ads</c:v>
                </c:pt>
                <c:pt idx="5">
                  <c:v>Performance Max (without product feed)</c:v>
                </c:pt>
                <c:pt idx="6">
                  <c:v>YouTube Ads</c:v>
                </c:pt>
                <c:pt idx="7">
                  <c:v>Demand gen campaigns</c:v>
                </c:pt>
                <c:pt idx="8">
                  <c:v>Broad match keywords</c:v>
                </c:pt>
                <c:pt idx="9">
                  <c:v>Display campaigns for retargeting</c:v>
                </c:pt>
                <c:pt idx="10">
                  <c:v>Display campaigns for prospecting</c:v>
                </c:pt>
                <c:pt idx="11">
                  <c:v>AI Max for Search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2"/>
                <c:pt idx="0">
                  <c:v>1.4563106796116505E-2</c:v>
                </c:pt>
                <c:pt idx="1">
                  <c:v>1.4893617021276596E-2</c:v>
                </c:pt>
                <c:pt idx="2">
                  <c:v>6.993006993006993E-3</c:v>
                </c:pt>
                <c:pt idx="3">
                  <c:v>1.6100178890876567E-2</c:v>
                </c:pt>
                <c:pt idx="4">
                  <c:v>6.5645514223194746E-3</c:v>
                </c:pt>
                <c:pt idx="5">
                  <c:v>2.1077283372365342E-2</c:v>
                </c:pt>
                <c:pt idx="6">
                  <c:v>9.8280098280098278E-3</c:v>
                </c:pt>
                <c:pt idx="7">
                  <c:v>2.8350515463917526E-2</c:v>
                </c:pt>
                <c:pt idx="8">
                  <c:v>3.7815126050420166E-2</c:v>
                </c:pt>
                <c:pt idx="9">
                  <c:v>2.9850746268656712E-2</c:v>
                </c:pt>
                <c:pt idx="10">
                  <c:v>3.3457249070631967E-2</c:v>
                </c:pt>
                <c:pt idx="11">
                  <c:v>6.8273092369477914E-2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FB-4D44-9C50-9DCAB8CF4C4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FF191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Exact match keywords</c:v>
                </c:pt>
                <c:pt idx="1">
                  <c:v>Performance Max (with product feed)</c:v>
                </c:pt>
                <c:pt idx="2">
                  <c:v>Standard Shopping</c:v>
                </c:pt>
                <c:pt idx="3">
                  <c:v>Phrase match keywords</c:v>
                </c:pt>
                <c:pt idx="4">
                  <c:v>Dynamic search ads</c:v>
                </c:pt>
                <c:pt idx="5">
                  <c:v>Performance Max (without product feed)</c:v>
                </c:pt>
                <c:pt idx="6">
                  <c:v>YouTube Ads</c:v>
                </c:pt>
                <c:pt idx="7">
                  <c:v>Demand gen campaigns</c:v>
                </c:pt>
                <c:pt idx="8">
                  <c:v>Broad match keywords</c:v>
                </c:pt>
                <c:pt idx="9">
                  <c:v>Display campaigns for retargeting</c:v>
                </c:pt>
                <c:pt idx="10">
                  <c:v>Display campaigns for prospecting</c:v>
                </c:pt>
                <c:pt idx="11">
                  <c:v>AI Max for Search</c:v>
                </c:pt>
              </c:strCache>
            </c:strRef>
          </c:cat>
          <c:val>
            <c:numRef>
              <c:f>Sheet1!$B$3:$M$3</c:f>
              <c:numCache>
                <c:formatCode>0%</c:formatCode>
                <c:ptCount val="12"/>
                <c:pt idx="0">
                  <c:v>5.8252427184466021E-2</c:v>
                </c:pt>
                <c:pt idx="1">
                  <c:v>5.7446808510638298E-2</c:v>
                </c:pt>
                <c:pt idx="2">
                  <c:v>4.4289044289044288E-2</c:v>
                </c:pt>
                <c:pt idx="3">
                  <c:v>9.4812164579606437E-2</c:v>
                </c:pt>
                <c:pt idx="4">
                  <c:v>9.8468271334792135E-2</c:v>
                </c:pt>
                <c:pt idx="5">
                  <c:v>8.4309133489461369E-2</c:v>
                </c:pt>
                <c:pt idx="6">
                  <c:v>9.0909090909090912E-2</c:v>
                </c:pt>
                <c:pt idx="7">
                  <c:v>0.15206185567010308</c:v>
                </c:pt>
                <c:pt idx="8">
                  <c:v>0.17226890756302521</c:v>
                </c:pt>
                <c:pt idx="9">
                  <c:v>0.17661691542288557</c:v>
                </c:pt>
                <c:pt idx="10">
                  <c:v>0.14869888475836432</c:v>
                </c:pt>
                <c:pt idx="11">
                  <c:v>0.21285140562248997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FB-4D44-9C50-9DCAB8CF4C4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satisfied nor dissatisfied</c:v>
                </c:pt>
              </c:strCache>
            </c:strRef>
          </c:tx>
          <c:spPr>
            <a:solidFill>
              <a:srgbClr val="D9D9D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D007A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Exact match keywords</c:v>
                </c:pt>
                <c:pt idx="1">
                  <c:v>Performance Max (with product feed)</c:v>
                </c:pt>
                <c:pt idx="2">
                  <c:v>Standard Shopping</c:v>
                </c:pt>
                <c:pt idx="3">
                  <c:v>Phrase match keywords</c:v>
                </c:pt>
                <c:pt idx="4">
                  <c:v>Dynamic search ads</c:v>
                </c:pt>
                <c:pt idx="5">
                  <c:v>Performance Max (without product feed)</c:v>
                </c:pt>
                <c:pt idx="6">
                  <c:v>YouTube Ads</c:v>
                </c:pt>
                <c:pt idx="7">
                  <c:v>Demand gen campaigns</c:v>
                </c:pt>
                <c:pt idx="8">
                  <c:v>Broad match keywords</c:v>
                </c:pt>
                <c:pt idx="9">
                  <c:v>Display campaigns for retargeting</c:v>
                </c:pt>
                <c:pt idx="10">
                  <c:v>Display campaigns for prospecting</c:v>
                </c:pt>
                <c:pt idx="11">
                  <c:v>AI Max for Search</c:v>
                </c:pt>
              </c:strCache>
            </c:strRef>
          </c:cat>
          <c:val>
            <c:numRef>
              <c:f>Sheet1!$B$4:$M$4</c:f>
              <c:numCache>
                <c:formatCode>0%</c:formatCode>
                <c:ptCount val="12"/>
                <c:pt idx="0">
                  <c:v>0.19579288025889968</c:v>
                </c:pt>
                <c:pt idx="1">
                  <c:v>0.28085106382978725</c:v>
                </c:pt>
                <c:pt idx="2">
                  <c:v>0.34265734265734266</c:v>
                </c:pt>
                <c:pt idx="3">
                  <c:v>0.29695885509838998</c:v>
                </c:pt>
                <c:pt idx="4">
                  <c:v>0.38293216630196936</c:v>
                </c:pt>
                <c:pt idx="5">
                  <c:v>0.39812646370023413</c:v>
                </c:pt>
                <c:pt idx="6">
                  <c:v>0.46928746928746923</c:v>
                </c:pt>
                <c:pt idx="7">
                  <c:v>0.39432989690721648</c:v>
                </c:pt>
                <c:pt idx="8">
                  <c:v>0.37605042016806722</c:v>
                </c:pt>
                <c:pt idx="9">
                  <c:v>0.4079601990049751</c:v>
                </c:pt>
                <c:pt idx="10">
                  <c:v>0.53531598513011147</c:v>
                </c:pt>
                <c:pt idx="11">
                  <c:v>0.44176706827309237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FB-4D44-9C50-9DCAB8CF4C4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Exact match keywords</c:v>
                </c:pt>
                <c:pt idx="1">
                  <c:v>Performance Max (with product feed)</c:v>
                </c:pt>
                <c:pt idx="2">
                  <c:v>Standard Shopping</c:v>
                </c:pt>
                <c:pt idx="3">
                  <c:v>Phrase match keywords</c:v>
                </c:pt>
                <c:pt idx="4">
                  <c:v>Dynamic search ads</c:v>
                </c:pt>
                <c:pt idx="5">
                  <c:v>Performance Max (without product feed)</c:v>
                </c:pt>
                <c:pt idx="6">
                  <c:v>YouTube Ads</c:v>
                </c:pt>
                <c:pt idx="7">
                  <c:v>Demand gen campaigns</c:v>
                </c:pt>
                <c:pt idx="8">
                  <c:v>Broad match keywords</c:v>
                </c:pt>
                <c:pt idx="9">
                  <c:v>Display campaigns for retargeting</c:v>
                </c:pt>
                <c:pt idx="10">
                  <c:v>Display campaigns for prospecting</c:v>
                </c:pt>
                <c:pt idx="11">
                  <c:v>AI Max for Search</c:v>
                </c:pt>
              </c:strCache>
            </c:strRef>
          </c:cat>
          <c:val>
            <c:numRef>
              <c:f>Sheet1!$B$5:$M$5</c:f>
              <c:numCache>
                <c:formatCode>0%</c:formatCode>
                <c:ptCount val="12"/>
                <c:pt idx="0">
                  <c:v>0.50647249190938515</c:v>
                </c:pt>
                <c:pt idx="1">
                  <c:v>0.49574468085106382</c:v>
                </c:pt>
                <c:pt idx="2">
                  <c:v>0.45454545454545453</c:v>
                </c:pt>
                <c:pt idx="3">
                  <c:v>0.48658318425760283</c:v>
                </c:pt>
                <c:pt idx="4">
                  <c:v>0.42888402625820565</c:v>
                </c:pt>
                <c:pt idx="5">
                  <c:v>0.42622950819672129</c:v>
                </c:pt>
                <c:pt idx="6">
                  <c:v>0.36609336609336607</c:v>
                </c:pt>
                <c:pt idx="7">
                  <c:v>0.35567010309278352</c:v>
                </c:pt>
                <c:pt idx="8">
                  <c:v>0.36344537815126043</c:v>
                </c:pt>
                <c:pt idx="9">
                  <c:v>0.34328358208955223</c:v>
                </c:pt>
                <c:pt idx="10">
                  <c:v>0.25650557620817843</c:v>
                </c:pt>
                <c:pt idx="11">
                  <c:v>0.24899598393574293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FB-4D44-9C50-9DCAB8CF4C42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Exact match keywords</c:v>
                </c:pt>
                <c:pt idx="1">
                  <c:v>Performance Max (with product feed)</c:v>
                </c:pt>
                <c:pt idx="2">
                  <c:v>Standard Shopping</c:v>
                </c:pt>
                <c:pt idx="3">
                  <c:v>Phrase match keywords</c:v>
                </c:pt>
                <c:pt idx="4">
                  <c:v>Dynamic search ads</c:v>
                </c:pt>
                <c:pt idx="5">
                  <c:v>Performance Max (without product feed)</c:v>
                </c:pt>
                <c:pt idx="6">
                  <c:v>YouTube Ads</c:v>
                </c:pt>
                <c:pt idx="7">
                  <c:v>Demand gen campaigns</c:v>
                </c:pt>
                <c:pt idx="8">
                  <c:v>Broad match keywords</c:v>
                </c:pt>
                <c:pt idx="9">
                  <c:v>Display campaigns for retargeting</c:v>
                </c:pt>
                <c:pt idx="10">
                  <c:v>Display campaigns for prospecting</c:v>
                </c:pt>
                <c:pt idx="11">
                  <c:v>AI Max for Search</c:v>
                </c:pt>
              </c:strCache>
            </c:strRef>
          </c:cat>
          <c:val>
            <c:numRef>
              <c:f>Sheet1!$B$6:$M$6</c:f>
              <c:numCache>
                <c:formatCode>0%</c:formatCode>
                <c:ptCount val="12"/>
                <c:pt idx="0">
                  <c:v>0.22491909385113268</c:v>
                </c:pt>
                <c:pt idx="1">
                  <c:v>0.15106382978723404</c:v>
                </c:pt>
                <c:pt idx="2">
                  <c:v>0.15151515151515152</c:v>
                </c:pt>
                <c:pt idx="3">
                  <c:v>0.10554561717352415</c:v>
                </c:pt>
                <c:pt idx="4">
                  <c:v>8.3150984682713341E-2</c:v>
                </c:pt>
                <c:pt idx="5">
                  <c:v>7.0257611241217793E-2</c:v>
                </c:pt>
                <c:pt idx="6">
                  <c:v>6.3882063882063883E-2</c:v>
                </c:pt>
                <c:pt idx="7">
                  <c:v>6.9587628865979384E-2</c:v>
                </c:pt>
                <c:pt idx="8">
                  <c:v>5.0420168067226892E-2</c:v>
                </c:pt>
                <c:pt idx="9">
                  <c:v>4.228855721393035E-2</c:v>
                </c:pt>
                <c:pt idx="10">
                  <c:v>2.6022304832713755E-2</c:v>
                </c:pt>
                <c:pt idx="11">
                  <c:v>2.8112449799196786E-2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FB-4D44-9C50-9DCAB8CF4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942962598425197"/>
          <c:y val="1.8392391044730918E-2"/>
          <c:w val="0.66758800853018385"/>
          <c:h val="5.932367503446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rtaStd-Regular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6501860162538"/>
          <c:y val="0.10387005922361596"/>
          <c:w val="0.65892602067755013"/>
          <c:h val="0.878730750119141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Maximize conversion value with tROAS</c:v>
                </c:pt>
                <c:pt idx="1">
                  <c:v>Maximize conversions with tCPA</c:v>
                </c:pt>
                <c:pt idx="2">
                  <c:v>Manual CPC</c:v>
                </c:pt>
                <c:pt idx="3">
                  <c:v>Maximize clicks</c:v>
                </c:pt>
                <c:pt idx="4">
                  <c:v>Target impression share</c:v>
                </c:pt>
                <c:pt idx="5">
                  <c:v>Maximize conversions without tCPA</c:v>
                </c:pt>
                <c:pt idx="6">
                  <c:v>Maximize conversion value without tROAS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3.8095238095238095E-3</c:v>
                </c:pt>
                <c:pt idx="1">
                  <c:v>9.4517958412098299E-3</c:v>
                </c:pt>
                <c:pt idx="2">
                  <c:v>1.6085790884718499E-2</c:v>
                </c:pt>
                <c:pt idx="3">
                  <c:v>1.1730205278592375E-2</c:v>
                </c:pt>
                <c:pt idx="4">
                  <c:v>1.185770750988142E-2</c:v>
                </c:pt>
                <c:pt idx="5">
                  <c:v>1.3729977116704806E-2</c:v>
                </c:pt>
                <c:pt idx="6">
                  <c:v>7.0921985815602835E-3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0-4EFB-B0C4-13572C2123D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FF191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Maximize conversion value with tROAS</c:v>
                </c:pt>
                <c:pt idx="1">
                  <c:v>Maximize conversions with tCPA</c:v>
                </c:pt>
                <c:pt idx="2">
                  <c:v>Manual CPC</c:v>
                </c:pt>
                <c:pt idx="3">
                  <c:v>Maximize clicks</c:v>
                </c:pt>
                <c:pt idx="4">
                  <c:v>Target impression share</c:v>
                </c:pt>
                <c:pt idx="5">
                  <c:v>Maximize conversions without tCPA</c:v>
                </c:pt>
                <c:pt idx="6">
                  <c:v>Maximize conversion value without tROAS</c:v>
                </c:pt>
              </c:strCache>
            </c:strRef>
          </c:cat>
          <c:val>
            <c:numRef>
              <c:f>Sheet1!$B$3:$H$3</c:f>
              <c:numCache>
                <c:formatCode>0%</c:formatCode>
                <c:ptCount val="7"/>
                <c:pt idx="0">
                  <c:v>5.3333333333333337E-2</c:v>
                </c:pt>
                <c:pt idx="1">
                  <c:v>4.5368620037807193E-2</c:v>
                </c:pt>
                <c:pt idx="2">
                  <c:v>6.9705093833780166E-2</c:v>
                </c:pt>
                <c:pt idx="3">
                  <c:v>7.331378299120235E-2</c:v>
                </c:pt>
                <c:pt idx="4">
                  <c:v>4.7430830039525682E-2</c:v>
                </c:pt>
                <c:pt idx="5">
                  <c:v>5.7208237986270033E-2</c:v>
                </c:pt>
                <c:pt idx="6">
                  <c:v>6.1465721040189124E-2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F0-4EFB-B0C4-13572C2123D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satisfied nor dissatisfied</c:v>
                </c:pt>
              </c:strCache>
            </c:strRef>
          </c:tx>
          <c:spPr>
            <a:solidFill>
              <a:srgbClr val="D9D9D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D007A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Maximize conversion value with tROAS</c:v>
                </c:pt>
                <c:pt idx="1">
                  <c:v>Maximize conversions with tCPA</c:v>
                </c:pt>
                <c:pt idx="2">
                  <c:v>Manual CPC</c:v>
                </c:pt>
                <c:pt idx="3">
                  <c:v>Maximize clicks</c:v>
                </c:pt>
                <c:pt idx="4">
                  <c:v>Target impression share</c:v>
                </c:pt>
                <c:pt idx="5">
                  <c:v>Maximize conversions without tCPA</c:v>
                </c:pt>
                <c:pt idx="6">
                  <c:v>Maximize conversion value without tROAS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0.2742857142857143</c:v>
                </c:pt>
                <c:pt idx="1">
                  <c:v>0.31568998109640833</c:v>
                </c:pt>
                <c:pt idx="2">
                  <c:v>0.32975871313672928</c:v>
                </c:pt>
                <c:pt idx="3">
                  <c:v>0.39296187683284456</c:v>
                </c:pt>
                <c:pt idx="4">
                  <c:v>0.4189723320158103</c:v>
                </c:pt>
                <c:pt idx="5">
                  <c:v>0.40961098398169343</c:v>
                </c:pt>
                <c:pt idx="6">
                  <c:v>0.44444444444444442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F0-4EFB-B0C4-13572C2123D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Maximize conversion value with tROAS</c:v>
                </c:pt>
                <c:pt idx="1">
                  <c:v>Maximize conversions with tCPA</c:v>
                </c:pt>
                <c:pt idx="2">
                  <c:v>Manual CPC</c:v>
                </c:pt>
                <c:pt idx="3">
                  <c:v>Maximize clicks</c:v>
                </c:pt>
                <c:pt idx="4">
                  <c:v>Target impression share</c:v>
                </c:pt>
                <c:pt idx="5">
                  <c:v>Maximize conversions without tCPA</c:v>
                </c:pt>
                <c:pt idx="6">
                  <c:v>Maximize conversion value without tROAS</c:v>
                </c:pt>
              </c:strCache>
            </c:strRef>
          </c:cat>
          <c:val>
            <c:numRef>
              <c:f>Sheet1!$B$5:$H$5</c:f>
              <c:numCache>
                <c:formatCode>0%</c:formatCode>
                <c:ptCount val="7"/>
                <c:pt idx="0">
                  <c:v>0.55809523809523809</c:v>
                </c:pt>
                <c:pt idx="1">
                  <c:v>0.54442344045368618</c:v>
                </c:pt>
                <c:pt idx="2">
                  <c:v>0.45844504021447718</c:v>
                </c:pt>
                <c:pt idx="3">
                  <c:v>0.47507331378299122</c:v>
                </c:pt>
                <c:pt idx="4">
                  <c:v>0.45059288537549408</c:v>
                </c:pt>
                <c:pt idx="5">
                  <c:v>0.44393592677345539</c:v>
                </c:pt>
                <c:pt idx="6">
                  <c:v>0.40898345153664301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F0-4EFB-B0C4-13572C2123D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Maximize conversion value with tROAS</c:v>
                </c:pt>
                <c:pt idx="1">
                  <c:v>Maximize conversions with tCPA</c:v>
                </c:pt>
                <c:pt idx="2">
                  <c:v>Manual CPC</c:v>
                </c:pt>
                <c:pt idx="3">
                  <c:v>Maximize clicks</c:v>
                </c:pt>
                <c:pt idx="4">
                  <c:v>Target impression share</c:v>
                </c:pt>
                <c:pt idx="5">
                  <c:v>Maximize conversions without tCPA</c:v>
                </c:pt>
                <c:pt idx="6">
                  <c:v>Maximize conversion value without tROAS</c:v>
                </c:pt>
              </c:strCache>
            </c:strRef>
          </c:cat>
          <c:val>
            <c:numRef>
              <c:f>Sheet1!$B$6:$H$6</c:f>
              <c:numCache>
                <c:formatCode>0%</c:formatCode>
                <c:ptCount val="7"/>
                <c:pt idx="0">
                  <c:v>0.11047619047619048</c:v>
                </c:pt>
                <c:pt idx="1">
                  <c:v>8.5066162570888448E-2</c:v>
                </c:pt>
                <c:pt idx="2">
                  <c:v>0.12600536193029491</c:v>
                </c:pt>
                <c:pt idx="3">
                  <c:v>4.6920821114369501E-2</c:v>
                </c:pt>
                <c:pt idx="4">
                  <c:v>7.1146245059288543E-2</c:v>
                </c:pt>
                <c:pt idx="5">
                  <c:v>7.5514874141876437E-2</c:v>
                </c:pt>
                <c:pt idx="6">
                  <c:v>7.8014184397163122E-2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F0-4EFB-B0C4-13572C212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942962598425197"/>
          <c:y val="1.8392391044730918E-2"/>
          <c:w val="0.66758800853018385"/>
          <c:h val="5.932367503446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rtaStd-Regular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6501860162538"/>
          <c:y val="0.10387005922361596"/>
          <c:w val="0.65892602067755013"/>
          <c:h val="0.878730750119141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Very dissatisfied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Google Ads Editor</c:v>
                </c:pt>
                <c:pt idx="1">
                  <c:v>Scripts</c:v>
                </c:pt>
                <c:pt idx="2">
                  <c:v>Custom columns</c:v>
                </c:pt>
                <c:pt idx="3">
                  <c:v>Labels</c:v>
                </c:pt>
                <c:pt idx="4">
                  <c:v>Automated rules</c:v>
                </c:pt>
                <c:pt idx="5">
                  <c:v>Experiments (custom, video or Pmax)</c:v>
                </c:pt>
                <c:pt idx="6">
                  <c:v>Shared budgets</c:v>
                </c:pt>
                <c:pt idx="7">
                  <c:v>Brand lists</c:v>
                </c:pt>
                <c:pt idx="8">
                  <c:v>Ad customizers</c:v>
                </c:pt>
                <c:pt idx="9">
                  <c:v>Ad variations</c:v>
                </c:pt>
                <c:pt idx="10">
                  <c:v>Auto-apply recommendations</c:v>
                </c:pt>
                <c:pt idx="11">
                  <c:v>Recommendations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2"/>
                <c:pt idx="0">
                  <c:v>1.834862385321101E-3</c:v>
                </c:pt>
                <c:pt idx="1">
                  <c:v>4.3196544276457886E-3</c:v>
                </c:pt>
                <c:pt idx="2">
                  <c:v>7.6481835564053535E-3</c:v>
                </c:pt>
                <c:pt idx="3">
                  <c:v>1.4989293361884369E-2</c:v>
                </c:pt>
                <c:pt idx="4">
                  <c:v>1.7811704834605598E-2</c:v>
                </c:pt>
                <c:pt idx="5">
                  <c:v>1.342281879194631E-2</c:v>
                </c:pt>
                <c:pt idx="6">
                  <c:v>9.1463414634146336E-3</c:v>
                </c:pt>
                <c:pt idx="7" formatCode="###0%">
                  <c:v>1.1235955056179777E-2</c:v>
                </c:pt>
                <c:pt idx="8" formatCode="###0%">
                  <c:v>8.7976539589442824E-3</c:v>
                </c:pt>
                <c:pt idx="9" formatCode="###0%">
                  <c:v>2.0737327188940093E-2</c:v>
                </c:pt>
                <c:pt idx="10" formatCode="###0%">
                  <c:v>6.7164179104477612E-2</c:v>
                </c:pt>
                <c:pt idx="11" formatCode="###0%">
                  <c:v>4.8442906574394456E-2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AC-4050-A1EF-92E50DFE53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Dissatisfied</c:v>
                </c:pt>
              </c:strCache>
            </c:strRef>
          </c:tx>
          <c:spPr>
            <a:solidFill>
              <a:srgbClr val="FF191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Google Ads Editor</c:v>
                </c:pt>
                <c:pt idx="1">
                  <c:v>Scripts</c:v>
                </c:pt>
                <c:pt idx="2">
                  <c:v>Custom columns</c:v>
                </c:pt>
                <c:pt idx="3">
                  <c:v>Labels</c:v>
                </c:pt>
                <c:pt idx="4">
                  <c:v>Automated rules</c:v>
                </c:pt>
                <c:pt idx="5">
                  <c:v>Experiments (custom, video or Pmax)</c:v>
                </c:pt>
                <c:pt idx="6">
                  <c:v>Shared budgets</c:v>
                </c:pt>
                <c:pt idx="7">
                  <c:v>Brand lists</c:v>
                </c:pt>
                <c:pt idx="8">
                  <c:v>Ad customizers</c:v>
                </c:pt>
                <c:pt idx="9">
                  <c:v>Ad variations</c:v>
                </c:pt>
                <c:pt idx="10">
                  <c:v>Auto-apply recommendations</c:v>
                </c:pt>
                <c:pt idx="11">
                  <c:v>Recommendations</c:v>
                </c:pt>
              </c:strCache>
            </c:strRef>
          </c:cat>
          <c:val>
            <c:numRef>
              <c:f>Sheet1!$B$3:$M$3</c:f>
              <c:numCache>
                <c:formatCode>0%</c:formatCode>
                <c:ptCount val="12"/>
                <c:pt idx="0">
                  <c:v>3.3027522935779818E-2</c:v>
                </c:pt>
                <c:pt idx="1">
                  <c:v>1.079913606911447E-2</c:v>
                </c:pt>
                <c:pt idx="2">
                  <c:v>2.2944550669216062E-2</c:v>
                </c:pt>
                <c:pt idx="3">
                  <c:v>1.0706638115631691E-2</c:v>
                </c:pt>
                <c:pt idx="4">
                  <c:v>6.1068702290076333E-2</c:v>
                </c:pt>
                <c:pt idx="5">
                  <c:v>6.9351230425055935E-2</c:v>
                </c:pt>
                <c:pt idx="6">
                  <c:v>4.878048780487805E-2</c:v>
                </c:pt>
                <c:pt idx="7" formatCode="###0%">
                  <c:v>6.741573033707865E-2</c:v>
                </c:pt>
                <c:pt idx="8" formatCode="###0%">
                  <c:v>4.398826979472141E-2</c:v>
                </c:pt>
                <c:pt idx="9" formatCode="###0%">
                  <c:v>4.1474654377880185E-2</c:v>
                </c:pt>
                <c:pt idx="10" formatCode="###0%">
                  <c:v>0.17164179104477612</c:v>
                </c:pt>
                <c:pt idx="11" formatCode="###0%">
                  <c:v>0.25259515570934254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C-4050-A1EF-92E50DFE531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Neither satisfied nor dissatisfied</c:v>
                </c:pt>
              </c:strCache>
            </c:strRef>
          </c:tx>
          <c:spPr>
            <a:solidFill>
              <a:srgbClr val="D9D9D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D007A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Google Ads Editor</c:v>
                </c:pt>
                <c:pt idx="1">
                  <c:v>Scripts</c:v>
                </c:pt>
                <c:pt idx="2">
                  <c:v>Custom columns</c:v>
                </c:pt>
                <c:pt idx="3">
                  <c:v>Labels</c:v>
                </c:pt>
                <c:pt idx="4">
                  <c:v>Automated rules</c:v>
                </c:pt>
                <c:pt idx="5">
                  <c:v>Experiments (custom, video or Pmax)</c:v>
                </c:pt>
                <c:pt idx="6">
                  <c:v>Shared budgets</c:v>
                </c:pt>
                <c:pt idx="7">
                  <c:v>Brand lists</c:v>
                </c:pt>
                <c:pt idx="8">
                  <c:v>Ad customizers</c:v>
                </c:pt>
                <c:pt idx="9">
                  <c:v>Ad variations</c:v>
                </c:pt>
                <c:pt idx="10">
                  <c:v>Auto-apply recommendations</c:v>
                </c:pt>
                <c:pt idx="11">
                  <c:v>Recommendations</c:v>
                </c:pt>
              </c:strCache>
            </c:strRef>
          </c:cat>
          <c:val>
            <c:numRef>
              <c:f>Sheet1!$B$4:$M$4</c:f>
              <c:numCache>
                <c:formatCode>0%</c:formatCode>
                <c:ptCount val="12"/>
                <c:pt idx="0">
                  <c:v>0.1871559633027523</c:v>
                </c:pt>
                <c:pt idx="1">
                  <c:v>0.21382289416846653</c:v>
                </c:pt>
                <c:pt idx="2">
                  <c:v>0.25239005736137665</c:v>
                </c:pt>
                <c:pt idx="3">
                  <c:v>0.33832976445396151</c:v>
                </c:pt>
                <c:pt idx="4">
                  <c:v>0.29007633587786258</c:v>
                </c:pt>
                <c:pt idx="5">
                  <c:v>0.36912751677852351</c:v>
                </c:pt>
                <c:pt idx="6">
                  <c:v>0.4359756097560975</c:v>
                </c:pt>
                <c:pt idx="7" formatCode="###0%">
                  <c:v>0.41797752808988764</c:v>
                </c:pt>
                <c:pt idx="8" formatCode="###0%">
                  <c:v>0.44868035190615835</c:v>
                </c:pt>
                <c:pt idx="9" formatCode="###0%">
                  <c:v>0.60368663594470051</c:v>
                </c:pt>
                <c:pt idx="10" formatCode="###0%">
                  <c:v>0.5</c:v>
                </c:pt>
                <c:pt idx="11" formatCode="###0%">
                  <c:v>0.46366782006920415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AC-4050-A1EF-92E50DFE531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Google Ads Editor</c:v>
                </c:pt>
                <c:pt idx="1">
                  <c:v>Scripts</c:v>
                </c:pt>
                <c:pt idx="2">
                  <c:v>Custom columns</c:v>
                </c:pt>
                <c:pt idx="3">
                  <c:v>Labels</c:v>
                </c:pt>
                <c:pt idx="4">
                  <c:v>Automated rules</c:v>
                </c:pt>
                <c:pt idx="5">
                  <c:v>Experiments (custom, video or Pmax)</c:v>
                </c:pt>
                <c:pt idx="6">
                  <c:v>Shared budgets</c:v>
                </c:pt>
                <c:pt idx="7">
                  <c:v>Brand lists</c:v>
                </c:pt>
                <c:pt idx="8">
                  <c:v>Ad customizers</c:v>
                </c:pt>
                <c:pt idx="9">
                  <c:v>Ad variations</c:v>
                </c:pt>
                <c:pt idx="10">
                  <c:v>Auto-apply recommendations</c:v>
                </c:pt>
                <c:pt idx="11">
                  <c:v>Recommendations</c:v>
                </c:pt>
              </c:strCache>
            </c:strRef>
          </c:cat>
          <c:val>
            <c:numRef>
              <c:f>Sheet1!$B$5:$M$5</c:f>
              <c:numCache>
                <c:formatCode>0%</c:formatCode>
                <c:ptCount val="12"/>
                <c:pt idx="0">
                  <c:v>0.42201834862385323</c:v>
                </c:pt>
                <c:pt idx="1">
                  <c:v>0.45788336933045348</c:v>
                </c:pt>
                <c:pt idx="2">
                  <c:v>0.41300191204588915</c:v>
                </c:pt>
                <c:pt idx="3">
                  <c:v>0.41113490364025695</c:v>
                </c:pt>
                <c:pt idx="4">
                  <c:v>0.5089058524173028</c:v>
                </c:pt>
                <c:pt idx="5">
                  <c:v>0.47427293064876958</c:v>
                </c:pt>
                <c:pt idx="6">
                  <c:v>0.42378048780487804</c:v>
                </c:pt>
                <c:pt idx="7" formatCode="###0%">
                  <c:v>0.42247191011235957</c:v>
                </c:pt>
                <c:pt idx="8" formatCode="###0%">
                  <c:v>0.42815249266862165</c:v>
                </c:pt>
                <c:pt idx="9" formatCode="###0%">
                  <c:v>0.30184331797235026</c:v>
                </c:pt>
                <c:pt idx="10" formatCode="###0%">
                  <c:v>0.2388059701492537</c:v>
                </c:pt>
                <c:pt idx="11" formatCode="###0%">
                  <c:v>0.20069204152249134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AC-4050-A1EF-92E50DFE531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Sheet1!$B$1:$M$1</c:f>
              <c:strCache>
                <c:ptCount val="12"/>
                <c:pt idx="0">
                  <c:v>Google Ads Editor</c:v>
                </c:pt>
                <c:pt idx="1">
                  <c:v>Scripts</c:v>
                </c:pt>
                <c:pt idx="2">
                  <c:v>Custom columns</c:v>
                </c:pt>
                <c:pt idx="3">
                  <c:v>Labels</c:v>
                </c:pt>
                <c:pt idx="4">
                  <c:v>Automated rules</c:v>
                </c:pt>
                <c:pt idx="5">
                  <c:v>Experiments (custom, video or Pmax)</c:v>
                </c:pt>
                <c:pt idx="6">
                  <c:v>Shared budgets</c:v>
                </c:pt>
                <c:pt idx="7">
                  <c:v>Brand lists</c:v>
                </c:pt>
                <c:pt idx="8">
                  <c:v>Ad customizers</c:v>
                </c:pt>
                <c:pt idx="9">
                  <c:v>Ad variations</c:v>
                </c:pt>
                <c:pt idx="10">
                  <c:v>Auto-apply recommendations</c:v>
                </c:pt>
                <c:pt idx="11">
                  <c:v>Recommendations</c:v>
                </c:pt>
              </c:strCache>
            </c:strRef>
          </c:cat>
          <c:val>
            <c:numRef>
              <c:f>Sheet1!$B$6:$M$6</c:f>
              <c:numCache>
                <c:formatCode>0%</c:formatCode>
                <c:ptCount val="12"/>
                <c:pt idx="0">
                  <c:v>0.35596330275229365</c:v>
                </c:pt>
                <c:pt idx="1">
                  <c:v>0.31317494600431967</c:v>
                </c:pt>
                <c:pt idx="2">
                  <c:v>0.30401529636711283</c:v>
                </c:pt>
                <c:pt idx="3">
                  <c:v>0.22483940042826553</c:v>
                </c:pt>
                <c:pt idx="4">
                  <c:v>0.12213740458015267</c:v>
                </c:pt>
                <c:pt idx="5">
                  <c:v>7.3825503355704702E-2</c:v>
                </c:pt>
                <c:pt idx="6">
                  <c:v>8.2317073170731711E-2</c:v>
                </c:pt>
                <c:pt idx="7" formatCode="###0%">
                  <c:v>8.0898876404494391E-2</c:v>
                </c:pt>
                <c:pt idx="8" formatCode="###0%">
                  <c:v>7.0381231671554259E-2</c:v>
                </c:pt>
                <c:pt idx="9" formatCode="###0%">
                  <c:v>3.2258064516129031E-2</c:v>
                </c:pt>
                <c:pt idx="10" formatCode="###0%">
                  <c:v>2.2388059701492536E-2</c:v>
                </c:pt>
                <c:pt idx="11" formatCode="###0%">
                  <c:v>3.4602076124567477E-2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AC-4050-A1EF-92E50DFE5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942962598425197"/>
          <c:y val="1.8392391044730918E-2"/>
          <c:w val="0.66758800853018385"/>
          <c:h val="5.932367503446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rtaStd-Regular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0831345295266"/>
          <c:y val="3.5973259252454495E-2"/>
          <c:w val="0.57078366575198569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94-4B01-888A-444FD95D69C7}"/>
              </c:ext>
            </c:extLst>
          </c:dPt>
          <c:dPt>
            <c:idx val="8"/>
            <c:invertIfNegative val="0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94-4B01-888A-444FD95D69C7}"/>
              </c:ext>
            </c:extLst>
          </c:dPt>
          <c:dPt>
            <c:idx val="10"/>
            <c:invertIfNegative val="0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19E-42D3-BF40-EBDF39109E9D}"/>
              </c:ext>
            </c:extLst>
          </c:dPt>
          <c:dPt>
            <c:idx val="12"/>
            <c:invertIfNegative val="0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C94-4B01-888A-444FD95D69C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 (including Pmax with product feeds)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(Connected TV) / OTT (Over-the-Top) advertising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 networks (e g  eBay, Instacart, Target, Walmart)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0.97658862876254171</c:v>
                </c:pt>
                <c:pt idx="1">
                  <c:v>0.68561872909698995</c:v>
                </c:pt>
                <c:pt idx="2">
                  <c:v>0.72575250836120409</c:v>
                </c:pt>
                <c:pt idx="3">
                  <c:v>0.6488294314381271</c:v>
                </c:pt>
                <c:pt idx="4">
                  <c:v>0.56688963210702337</c:v>
                </c:pt>
                <c:pt idx="5">
                  <c:v>0.37625418060200672</c:v>
                </c:pt>
                <c:pt idx="6">
                  <c:v>0.33444816053511706</c:v>
                </c:pt>
                <c:pt idx="7">
                  <c:v>0.19899665551839466</c:v>
                </c:pt>
                <c:pt idx="8">
                  <c:v>9.8662207357859535E-2</c:v>
                </c:pt>
                <c:pt idx="9">
                  <c:v>0.11705685618729098</c:v>
                </c:pt>
                <c:pt idx="10">
                  <c:v>7.0234113712374577E-2</c:v>
                </c:pt>
                <c:pt idx="11">
                  <c:v>7.8595317725752512E-2</c:v>
                </c:pt>
                <c:pt idx="12">
                  <c:v>3.678929765886288E-2</c:v>
                </c:pt>
                <c:pt idx="13">
                  <c:v>8.3612040133779264E-2</c:v>
                </c:pt>
                <c:pt idx="14">
                  <c:v>3.177257525083612E-2</c:v>
                </c:pt>
                <c:pt idx="15">
                  <c:v>1.0033444816053512E-2</c:v>
                </c:pt>
                <c:pt idx="16">
                  <c:v>8.3612040133779261E-3</c:v>
                </c:pt>
                <c:pt idx="17">
                  <c:v>6.688963210702341E-3</c:v>
                </c:pt>
                <c:pt idx="18">
                  <c:v>6.688963210702341E-3</c:v>
                </c:pt>
                <c:pt idx="19">
                  <c:v>4.8494983277591969E-2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2-4ABE-9CA5-D346AD99A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D1247"/>
                </a:solidFill>
                <a:latin typeface="AvertaStd-Bold" panose="00000800000000000000" pitchFamily="2" charset="0"/>
                <a:ea typeface="+mn-ea"/>
                <a:cs typeface="+mn-cs"/>
              </a:defRPr>
            </a:pPr>
            <a:r>
              <a:rPr lang="en-US" sz="1400" dirty="0">
                <a:solidFill>
                  <a:srgbClr val="0D1247"/>
                </a:solidFill>
                <a:latin typeface="AvertaStd-Bold" panose="00000800000000000000" pitchFamily="2" charset="0"/>
              </a:rPr>
              <a:t>Satisfaction</a:t>
            </a:r>
          </a:p>
        </c:rich>
      </c:tx>
      <c:layout>
        <c:manualLayout>
          <c:xMode val="edge"/>
          <c:yMode val="edge"/>
          <c:x val="0"/>
          <c:y val="1.8749998846579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D1247"/>
              </a:solidFill>
              <a:latin typeface="AvertaStd-Bold" panose="000008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623757244498888E-2"/>
          <c:y val="0.10233165244439871"/>
          <c:w val="0.81077944540410507"/>
          <c:h val="0.8207164304956852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SATISFIED + SATISFIED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3A00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7.0566908987134301E-3"/>
                  <c:y val="-5.2700681706141003E-3"/>
                </c:manualLayout>
              </c:layout>
              <c:tx>
                <c:rich>
                  <a:bodyPr/>
                  <a:lstStyle/>
                  <a:p>
                    <a:fld id="{EDEE1A91-B8CF-4B07-941C-155C0B703DC2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CBC-44EC-A443-3AFE2FFD79AC}"/>
                </c:ext>
              </c:extLst>
            </c:dLbl>
            <c:dLbl>
              <c:idx val="1"/>
              <c:layout>
                <c:manualLayout>
                  <c:x val="-0.20746671242217637"/>
                  <c:y val="4.479557945021985E-2"/>
                </c:manualLayout>
              </c:layout>
              <c:tx>
                <c:rich>
                  <a:bodyPr/>
                  <a:lstStyle/>
                  <a:p>
                    <a:fld id="{0E96662C-D7AE-419A-A198-F4BF2E4D1171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CBC-44EC-A443-3AFE2FFD79AC}"/>
                </c:ext>
              </c:extLst>
            </c:dLbl>
            <c:dLbl>
              <c:idx val="2"/>
              <c:layout>
                <c:manualLayout>
                  <c:x val="1.1290705437941546E-2"/>
                  <c:y val="1.581020451184220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0D510566-50E4-42E6-91C6-2D9718FD4616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72107690215048"/>
                      <c:h val="5.314863750064319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CBC-44EC-A443-3AFE2FFD79AC}"/>
                </c:ext>
              </c:extLst>
            </c:dLbl>
            <c:dLbl>
              <c:idx val="3"/>
              <c:layout>
                <c:manualLayout>
                  <c:x val="-2.8226763594853929E-3"/>
                  <c:y val="3.42555468504910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C3610BBD-07C7-473C-A09D-3398021F6D9A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01178234009206"/>
                      <c:h val="5.841870567125728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CBC-44EC-A443-3AFE2FFD79AC}"/>
                </c:ext>
              </c:extLst>
            </c:dLbl>
            <c:dLbl>
              <c:idx val="4"/>
              <c:layout>
                <c:manualLayout>
                  <c:x val="7.0566908987134301E-3"/>
                  <c:y val="-9.6616800335736381E-17"/>
                </c:manualLayout>
              </c:layout>
              <c:tx>
                <c:rich>
                  <a:bodyPr/>
                  <a:lstStyle/>
                  <a:p>
                    <a:fld id="{02506568-FC12-41FB-910B-DEA0A5912E5F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CBC-44EC-A443-3AFE2FFD79AC}"/>
                </c:ext>
              </c:extLst>
            </c:dLbl>
            <c:dLbl>
              <c:idx val="5"/>
              <c:layout>
                <c:manualLayout>
                  <c:x val="8.4680290784560752E-3"/>
                  <c:y val="0"/>
                </c:manualLayout>
              </c:layout>
              <c:tx>
                <c:rich>
                  <a:bodyPr/>
                  <a:lstStyle/>
                  <a:p>
                    <a:fld id="{B94C3970-7168-4301-BC19-CEAB3291E802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CBC-44EC-A443-3AFE2FFD79AC}"/>
                </c:ext>
              </c:extLst>
            </c:dLbl>
            <c:dLbl>
              <c:idx val="6"/>
              <c:layout>
                <c:manualLayout>
                  <c:x val="-0.15101318523246857"/>
                  <c:y val="-7.11459203032903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D4CECB5D-914C-498A-93D8-93849838417D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89641533437823"/>
                      <c:h val="9.530918286555600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ACBC-44EC-A443-3AFE2FFD79AC}"/>
                </c:ext>
              </c:extLst>
            </c:dLbl>
            <c:dLbl>
              <c:idx val="7"/>
              <c:layout>
                <c:manualLayout>
                  <c:x val="-0.2225125775791483"/>
                  <c:y val="-2.37150992847646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6261B3F9-A91F-4085-98F5-4E3A40FFFEE7}" type="CELLRANGE">
                      <a:rPr lang="en-US" dirty="0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39434522354264"/>
                      <c:h val="7.949897835371369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ACBC-44EC-A443-3AFE2FFD79AC}"/>
                </c:ext>
              </c:extLst>
            </c:dLbl>
            <c:dLbl>
              <c:idx val="8"/>
              <c:layout>
                <c:manualLayout>
                  <c:x val="9.8793672581988755E-3"/>
                  <c:y val="-4.830840016786819E-17"/>
                </c:manualLayout>
              </c:layout>
              <c:tx>
                <c:rich>
                  <a:bodyPr/>
                  <a:lstStyle/>
                  <a:p>
                    <a:fld id="{C9C36C9C-AB0C-441D-83A8-9BED9A02714A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ACBC-44EC-A443-3AFE2FFD79AC}"/>
                </c:ext>
              </c:extLst>
            </c:dLbl>
            <c:dLbl>
              <c:idx val="9"/>
              <c:layout>
                <c:manualLayout>
                  <c:x val="-0.17641727246783706"/>
                  <c:y val="-1.0540136341228201E-2"/>
                </c:manualLayout>
              </c:layout>
              <c:tx>
                <c:rich>
                  <a:bodyPr/>
                  <a:lstStyle/>
                  <a:p>
                    <a:fld id="{70840005-3870-428D-85AA-DEBE8406FF25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ACBC-44EC-A443-3AFE2FFD79AC}"/>
                </c:ext>
              </c:extLst>
            </c:dLbl>
            <c:dLbl>
              <c:idx val="10"/>
              <c:layout>
                <c:manualLayout>
                  <c:x val="-0.13972247979452695"/>
                  <c:y val="-1.317517042653525E-2"/>
                </c:manualLayout>
              </c:layout>
              <c:tx>
                <c:rich>
                  <a:bodyPr/>
                  <a:lstStyle/>
                  <a:p>
                    <a:fld id="{C30F778F-BC96-4102-A138-157CA4C2C9B8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ACBC-44EC-A443-3AFE2FFD79AC}"/>
                </c:ext>
              </c:extLst>
            </c:dLbl>
            <c:dLbl>
              <c:idx val="11"/>
              <c:layout>
                <c:manualLayout>
                  <c:x val="-8.8914305323789869E-2"/>
                  <c:y val="5.5335715791448047E-2"/>
                </c:manualLayout>
              </c:layout>
              <c:tx>
                <c:rich>
                  <a:bodyPr/>
                  <a:lstStyle/>
                  <a:p>
                    <a:fld id="{95946291-777F-434E-B7FC-94BC0AD61A98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ACBC-44EC-A443-3AFE2FFD7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bg1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Sheet1!$A$2:$A$13</c:f>
              <c:numCache>
                <c:formatCode>###0%</c:formatCode>
                <c:ptCount val="12"/>
                <c:pt idx="0">
                  <c:v>0.40564635958395245</c:v>
                </c:pt>
                <c:pt idx="1">
                  <c:v>0.24665676077265974</c:v>
                </c:pt>
                <c:pt idx="2">
                  <c:v>0.13075780089153047</c:v>
                </c:pt>
                <c:pt idx="3">
                  <c:v>0.27340267459138184</c:v>
                </c:pt>
                <c:pt idx="4">
                  <c:v>0.38781575037147109</c:v>
                </c:pt>
                <c:pt idx="5">
                  <c:v>0.74888558692421991</c:v>
                </c:pt>
                <c:pt idx="6">
                  <c:v>0.49331352154531949</c:v>
                </c:pt>
                <c:pt idx="7">
                  <c:v>0.34175334323922735</c:v>
                </c:pt>
                <c:pt idx="8">
                  <c:v>0.59435364041604755</c:v>
                </c:pt>
                <c:pt idx="9">
                  <c:v>0.3789004457652303</c:v>
                </c:pt>
                <c:pt idx="10">
                  <c:v>0.24665676077265974</c:v>
                </c:pt>
                <c:pt idx="11">
                  <c:v>0.10549777117384844</c:v>
                </c:pt>
              </c:numCache>
            </c:numRef>
          </c:xVal>
          <c:yVal>
            <c:numRef>
              <c:f>Sheet1!$B$2:$B$13</c:f>
              <c:numCache>
                <c:formatCode>###0%</c:formatCode>
                <c:ptCount val="12"/>
                <c:pt idx="0">
                  <c:v>0.41386554621848737</c:v>
                </c:pt>
                <c:pt idx="1">
                  <c:v>0.42525773195876293</c:v>
                </c:pt>
                <c:pt idx="2">
                  <c:v>0.28252788104089221</c:v>
                </c:pt>
                <c:pt idx="3">
                  <c:v>0.38557213930348261</c:v>
                </c:pt>
                <c:pt idx="4">
                  <c:v>0.51203501094091908</c:v>
                </c:pt>
                <c:pt idx="5">
                  <c:v>0.73139158576051788</c:v>
                </c:pt>
                <c:pt idx="6">
                  <c:v>0.64680851063829792</c:v>
                </c:pt>
                <c:pt idx="7">
                  <c:v>0.49648711943793911</c:v>
                </c:pt>
                <c:pt idx="8">
                  <c:v>0.59212880143112701</c:v>
                </c:pt>
                <c:pt idx="9">
                  <c:v>0.60606060606060608</c:v>
                </c:pt>
                <c:pt idx="10">
                  <c:v>0.42997542997542998</c:v>
                </c:pt>
                <c:pt idx="11">
                  <c:v>0.27710843373493976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Sheet1!$C$2:$C$13</c15:f>
                <c15:dlblRangeCache>
                  <c:ptCount val="12"/>
                  <c:pt idx="0">
                    <c:v>Broad match keywords</c:v>
                  </c:pt>
                  <c:pt idx="1">
                    <c:v>Demand Gen campaigns</c:v>
                  </c:pt>
                  <c:pt idx="2">
                    <c:v>Display campaigns for prospecting</c:v>
                  </c:pt>
                  <c:pt idx="3">
                    <c:v>Display campaigns for retargeting</c:v>
                  </c:pt>
                  <c:pt idx="4">
                    <c:v>Dynamic Search Ads</c:v>
                  </c:pt>
                  <c:pt idx="5">
                    <c:v>Exact match keywords</c:v>
                  </c:pt>
                  <c:pt idx="6">
                    <c:v>Performance Max
(with product feed)</c:v>
                  </c:pt>
                  <c:pt idx="7">
                    <c:v>Performance Max
(without product feed)</c:v>
                  </c:pt>
                  <c:pt idx="8">
                    <c:v>Phrase match keywords</c:v>
                  </c:pt>
                  <c:pt idx="9">
                    <c:v>Standard Shopping</c:v>
                  </c:pt>
                  <c:pt idx="10">
                    <c:v>YouTube Ads</c:v>
                  </c:pt>
                  <c:pt idx="11">
                    <c:v>AI Max for Search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ACBC-44EC-A443-3AFE2FFD7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5143872"/>
        <c:axId val="1106289312"/>
      </c:scatterChart>
      <c:valAx>
        <c:axId val="15151438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D1247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0D1247"/>
                    </a:solidFill>
                    <a:latin typeface="AvertaStd-Bold" panose="00000800000000000000" pitchFamily="2" charset="0"/>
                  </a:rPr>
                  <a:t>Popularity</a:t>
                </a:r>
                <a:endParaRPr lang="hu-HU" sz="1400" dirty="0">
                  <a:solidFill>
                    <a:srgbClr val="0D1247"/>
                  </a:solidFill>
                  <a:latin typeface="AvertaStd-Bold" panose="000008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0.89956873061354781"/>
              <c:y val="0.89134426575086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D1247"/>
                  </a:solidFill>
                  <a:latin typeface="AvertaStd-Bold" panose="00000800000000000000" pitchFamily="2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###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106289312"/>
        <c:crosses val="autoZero"/>
        <c:crossBetween val="midCat"/>
      </c:valAx>
      <c:valAx>
        <c:axId val="1106289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51514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D1247"/>
                </a:solidFill>
                <a:latin typeface="AvertaStd-Bold" panose="00000800000000000000" pitchFamily="2" charset="0"/>
                <a:ea typeface="+mn-ea"/>
                <a:cs typeface="+mn-cs"/>
              </a:defRPr>
            </a:pPr>
            <a:r>
              <a:rPr lang="en-US" sz="1400" dirty="0">
                <a:solidFill>
                  <a:srgbClr val="0D1247"/>
                </a:solidFill>
                <a:latin typeface="AvertaStd-Bold" panose="00000800000000000000" pitchFamily="2" charset="0"/>
              </a:rPr>
              <a:t>Satisfaction</a:t>
            </a:r>
          </a:p>
        </c:rich>
      </c:tx>
      <c:layout>
        <c:manualLayout>
          <c:xMode val="edge"/>
          <c:yMode val="edge"/>
          <c:x val="0"/>
          <c:y val="1.8749998846579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D1247"/>
              </a:solidFill>
              <a:latin typeface="AvertaStd-Bold" panose="000008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623757244498888E-2"/>
          <c:y val="0.10233165244439871"/>
          <c:w val="0.81077944540410507"/>
          <c:h val="0.8207164304956852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SATISFIED + SATISFIED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3A00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290705437941572E-2"/>
                  <c:y val="-7.9051022559212467E-3"/>
                </c:manualLayout>
              </c:layout>
              <c:tx>
                <c:rich>
                  <a:bodyPr/>
                  <a:lstStyle/>
                  <a:p>
                    <a:fld id="{793CB888-47F9-4318-90E9-B4927342E01F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CBC-44EC-A443-3AFE2FFD79AC}"/>
                </c:ext>
              </c:extLst>
            </c:dLbl>
            <c:dLbl>
              <c:idx val="1"/>
              <c:layout>
                <c:manualLayout>
                  <c:x val="-8.4680290784561782E-2"/>
                  <c:y val="6.0605783962062149E-2"/>
                </c:manualLayout>
              </c:layout>
              <c:tx>
                <c:rich>
                  <a:bodyPr/>
                  <a:lstStyle/>
                  <a:p>
                    <a:fld id="{6C8DF760-1B6D-45DC-939A-3B905DD0F2CF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CBC-44EC-A443-3AFE2FFD79AC}"/>
                </c:ext>
              </c:extLst>
            </c:dLbl>
            <c:dLbl>
              <c:idx val="2"/>
              <c:layout>
                <c:manualLayout>
                  <c:x val="3.5283454493566374E-3"/>
                  <c:y val="-2.37153067677634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051636F8-4FD2-4F47-84A2-27F6932D1681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11791319314487"/>
                      <c:h val="5.314863750064319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CBC-44EC-A443-3AFE2FFD79AC}"/>
                </c:ext>
              </c:extLst>
            </c:dLbl>
            <c:dLbl>
              <c:idx val="3"/>
              <c:layout>
                <c:manualLayout>
                  <c:x val="1.3407712707555603E-2"/>
                  <c:y val="3.42555468504910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85DC9BA9-22CC-407F-8A18-EEF2482859E3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47256047417405"/>
                      <c:h val="5.841870567125728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CBC-44EC-A443-3AFE2FFD79AC}"/>
                </c:ext>
              </c:extLst>
            </c:dLbl>
            <c:dLbl>
              <c:idx val="4"/>
              <c:layout>
                <c:manualLayout>
                  <c:x val="2.2581410875883143E-2"/>
                  <c:y val="1.31751704265347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5B65535A-551D-42A4-9E92-4E7D12D9618E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44907225073543"/>
                      <c:h val="5.578367158595024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CBC-44EC-A443-3AFE2FFD79AC}"/>
                </c:ext>
              </c:extLst>
            </c:dLbl>
            <c:dLbl>
              <c:idx val="5"/>
              <c:layout>
                <c:manualLayout>
                  <c:x val="2.1170072696140445E-2"/>
                  <c:y val="-5.269964429114678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6AD4A746-7825-4425-944E-516B34D83686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32118856456018"/>
                      <c:h val="5.841870567125728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CBC-44EC-A443-3AFE2FFD79AC}"/>
                </c:ext>
              </c:extLst>
            </c:dLbl>
            <c:dLbl>
              <c:idx val="6"/>
              <c:layout>
                <c:manualLayout>
                  <c:x val="-0.10796731518582101"/>
                  <c:y val="-0.104083846369628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522D0807-CA5E-4A9D-96D6-14957DEC50B6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82522254691642"/>
                      <c:h val="6.105373975656434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ACBC-44EC-A443-3AFE2FFD7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bg1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Sheet1!$A$2:$A$8</c:f>
              <c:numCache>
                <c:formatCode>###0%</c:formatCode>
                <c:ptCount val="7"/>
                <c:pt idx="0">
                  <c:v>0.22470238095238096</c:v>
                </c:pt>
                <c:pt idx="1">
                  <c:v>0.20238095238095238</c:v>
                </c:pt>
                <c:pt idx="2">
                  <c:v>0.55505952380952384</c:v>
                </c:pt>
                <c:pt idx="3">
                  <c:v>0.29613095238095238</c:v>
                </c:pt>
                <c:pt idx="4">
                  <c:v>0.51934523809523814</c:v>
                </c:pt>
                <c:pt idx="5">
                  <c:v>0.34672619047619047</c:v>
                </c:pt>
                <c:pt idx="6">
                  <c:v>0.11755952380952381</c:v>
                </c:pt>
              </c:numCache>
            </c:numRef>
          </c:xVal>
          <c:yVal>
            <c:numRef>
              <c:f>Sheet1!$B$2:$B$8</c:f>
              <c:numCache>
                <c:formatCode>###0%</c:formatCode>
                <c:ptCount val="7"/>
                <c:pt idx="0">
                  <c:v>0.58445040214477206</c:v>
                </c:pt>
                <c:pt idx="1">
                  <c:v>0.52199413489736068</c:v>
                </c:pt>
                <c:pt idx="2">
                  <c:v>0.66857142857142859</c:v>
                </c:pt>
                <c:pt idx="3">
                  <c:v>0.48699763593380607</c:v>
                </c:pt>
                <c:pt idx="4">
                  <c:v>0.62948960302457468</c:v>
                </c:pt>
                <c:pt idx="5">
                  <c:v>0.5194508009153318</c:v>
                </c:pt>
                <c:pt idx="6">
                  <c:v>0.52173913043478259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Sheet1!$C$2:$C$8</c15:f>
                <c15:dlblRangeCache>
                  <c:ptCount val="7"/>
                  <c:pt idx="0">
                    <c:v>Manual CPC</c:v>
                  </c:pt>
                  <c:pt idx="1">
                    <c:v>Maximize clicks</c:v>
                  </c:pt>
                  <c:pt idx="2">
                    <c:v>Maximize conversion value with tROAS</c:v>
                  </c:pt>
                  <c:pt idx="3">
                    <c:v>Maximize conversion value without tROAS</c:v>
                  </c:pt>
                  <c:pt idx="4">
                    <c:v>Maximize conversions with tCPA</c:v>
                  </c:pt>
                  <c:pt idx="5">
                    <c:v>Maximize conversions without tCPA</c:v>
                  </c:pt>
                  <c:pt idx="6">
                    <c:v>Target impression share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ACBC-44EC-A443-3AFE2FFD7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5143872"/>
        <c:axId val="1106289312"/>
      </c:scatterChart>
      <c:valAx>
        <c:axId val="15151438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D1247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0D1247"/>
                    </a:solidFill>
                    <a:latin typeface="AvertaStd-Bold" panose="00000800000000000000" pitchFamily="2" charset="0"/>
                  </a:rPr>
                  <a:t>Popularity</a:t>
                </a:r>
                <a:endParaRPr lang="hu-HU" sz="1400" dirty="0">
                  <a:solidFill>
                    <a:srgbClr val="0D1247"/>
                  </a:solidFill>
                  <a:latin typeface="AvertaStd-Bold" panose="000008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0.89956873061354781"/>
              <c:y val="0.89134426575086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D1247"/>
                  </a:solidFill>
                  <a:latin typeface="AvertaStd-Bold" panose="00000800000000000000" pitchFamily="2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###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106289312"/>
        <c:crosses val="autoZero"/>
        <c:crossBetween val="midCat"/>
      </c:valAx>
      <c:valAx>
        <c:axId val="1106289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51514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D1247"/>
                </a:solidFill>
                <a:latin typeface="AvertaStd-Bold" panose="00000800000000000000" pitchFamily="2" charset="0"/>
                <a:ea typeface="+mn-ea"/>
                <a:cs typeface="+mn-cs"/>
              </a:defRPr>
            </a:pPr>
            <a:r>
              <a:rPr lang="en-US" sz="1400" dirty="0">
                <a:solidFill>
                  <a:srgbClr val="0D1247"/>
                </a:solidFill>
                <a:latin typeface="AvertaStd-Bold" panose="00000800000000000000" pitchFamily="2" charset="0"/>
              </a:rPr>
              <a:t>Satisfaction</a:t>
            </a:r>
          </a:p>
        </c:rich>
      </c:tx>
      <c:layout>
        <c:manualLayout>
          <c:xMode val="edge"/>
          <c:yMode val="edge"/>
          <c:x val="0"/>
          <c:y val="1.8749998846579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D1247"/>
              </a:solidFill>
              <a:latin typeface="AvertaStd-Bold" panose="00000800000000000000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623757244498888E-2"/>
          <c:y val="0.10233165244439871"/>
          <c:w val="0.81077944540410507"/>
          <c:h val="0.8207164304956852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SATISFIED + SATISFIED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3A00F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1290705437941572E-2"/>
                  <c:y val="-7.9051022559212467E-3"/>
                </c:manualLayout>
              </c:layout>
              <c:tx>
                <c:rich>
                  <a:bodyPr/>
                  <a:lstStyle/>
                  <a:p>
                    <a:fld id="{64FDDD21-93CC-421B-8B62-A538958A4D1D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CBC-44EC-A443-3AFE2FFD79AC}"/>
                </c:ext>
              </c:extLst>
            </c:dLbl>
            <c:dLbl>
              <c:idx val="1"/>
              <c:layout>
                <c:manualLayout>
                  <c:x val="-8.4680290784561782E-2"/>
                  <c:y val="6.0605783962062149E-2"/>
                </c:manualLayout>
              </c:layout>
              <c:tx>
                <c:rich>
                  <a:bodyPr/>
                  <a:lstStyle/>
                  <a:p>
                    <a:fld id="{648D6B2A-CCB9-4F0A-9466-E08FA7B86C05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CBC-44EC-A443-3AFE2FFD79AC}"/>
                </c:ext>
              </c:extLst>
            </c:dLbl>
            <c:dLbl>
              <c:idx val="2"/>
              <c:layout>
                <c:manualLayout>
                  <c:x val="1.4819050887298285E-2"/>
                  <c:y val="-1.8445238597149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D6CD0AEB-A07E-445D-A7E5-34AB92792823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9695933301269"/>
                      <c:h val="5.314863750064319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CBC-44EC-A443-3AFE2FFD79AC}"/>
                </c:ext>
              </c:extLst>
            </c:dLbl>
            <c:dLbl>
              <c:idx val="3"/>
              <c:layout>
                <c:manualLayout>
                  <c:x val="-0.17006625065899492"/>
                  <c:y val="-1.58101007703428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53144B5E-2ACF-4A65-9D40-D3908484F0C7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82127346710893"/>
                      <c:h val="5.841870567125728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ACBC-44EC-A443-3AFE2FFD79AC}"/>
                </c:ext>
              </c:extLst>
            </c:dLbl>
            <c:dLbl>
              <c:idx val="4"/>
              <c:layout>
                <c:manualLayout>
                  <c:x val="1.2702043617684268E-2"/>
                  <c:y val="9.2226192985746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448481E3-D27E-458C-9FAC-C82899C6D0AB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71934151183435"/>
                      <c:h val="5.578367158595024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ACBC-44EC-A443-3AFE2FFD79AC}"/>
                </c:ext>
              </c:extLst>
            </c:dLbl>
            <c:dLbl>
              <c:idx val="5"/>
              <c:layout>
                <c:manualLayout>
                  <c:x val="1.6230389067041009E-2"/>
                  <c:y val="-5.269964429114678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4254E4A1-9AAD-4252-9197-124395E11E8E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0667378484894"/>
                      <c:h val="5.841870567125728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ACBC-44EC-A443-3AFE2FFD79AC}"/>
                </c:ext>
              </c:extLst>
            </c:dLbl>
            <c:dLbl>
              <c:idx val="6"/>
              <c:layout>
                <c:manualLayout>
                  <c:x val="5.6454082834659471E-3"/>
                  <c:y val="-6.587585213267624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83246352-7ADA-4F1F-A7CE-119CACD2DA21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216124549816434E-2"/>
                      <c:h val="5.051360341533614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ACBC-44EC-A443-3AFE2FFD79AC}"/>
                </c:ext>
              </c:extLst>
            </c:dLbl>
            <c:dLbl>
              <c:idx val="7"/>
              <c:layout>
                <c:manualLayout>
                  <c:x val="7.0566908987134561E-3"/>
                  <c:y val="3.1620409023684695E-2"/>
                </c:manualLayout>
              </c:layout>
              <c:tx>
                <c:rich>
                  <a:bodyPr/>
                  <a:lstStyle/>
                  <a:p>
                    <a:fld id="{5021E286-411C-4E81-9685-FAF8DE7036AE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ACBC-44EC-A443-3AFE2FFD79AC}"/>
                </c:ext>
              </c:extLst>
            </c:dLbl>
            <c:dLbl>
              <c:idx val="8"/>
              <c:layout>
                <c:manualLayout>
                  <c:x val="4.2340145392280376E-3"/>
                  <c:y val="-2.3715306767763497E-2"/>
                </c:manualLayout>
              </c:layout>
              <c:tx>
                <c:rich>
                  <a:bodyPr/>
                  <a:lstStyle/>
                  <a:p>
                    <a:fld id="{00282E2D-A18B-4A7A-84F9-C3BD39B0D63F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ACBC-44EC-A443-3AFE2FFD79AC}"/>
                </c:ext>
              </c:extLst>
            </c:dLbl>
            <c:dLbl>
              <c:idx val="9"/>
              <c:layout>
                <c:manualLayout>
                  <c:x val="9.8793672581988234E-3"/>
                  <c:y val="1.5810204511842299E-2"/>
                </c:manualLayout>
              </c:layout>
              <c:tx>
                <c:rich>
                  <a:bodyPr/>
                  <a:lstStyle/>
                  <a:p>
                    <a:fld id="{B8DAF618-76E0-49F9-BC30-263E78C9F69A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ACBC-44EC-A443-3AFE2FFD79AC}"/>
                </c:ext>
              </c:extLst>
            </c:dLbl>
            <c:dLbl>
              <c:idx val="10"/>
              <c:layout>
                <c:manualLayout>
                  <c:x val="-0.15383586159195392"/>
                  <c:y val="-1.317517042653525E-2"/>
                </c:manualLayout>
              </c:layout>
              <c:tx>
                <c:rich>
                  <a:bodyPr/>
                  <a:lstStyle/>
                  <a:p>
                    <a:fld id="{B2F711E8-AC8F-4469-BC88-E873C30D141C}" type="CELLRANGE">
                      <a:rPr lang="en-US"/>
                      <a:pPr/>
                      <a:t>[CELLRANGE]</a:t>
                    </a:fld>
                    <a:endParaRPr lang="en-N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ACBC-44EC-A443-3AFE2FFD79AC}"/>
                </c:ext>
              </c:extLst>
            </c:dLbl>
            <c:dLbl>
              <c:idx val="11"/>
              <c:layout>
                <c:manualLayout>
                  <c:x val="1.1996318963317654E-2"/>
                  <c:y val="-6.587585213267624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vertaStd-Regular" panose="00000500000000000000" pitchFamily="2" charset="0"/>
                        <a:ea typeface="+mn-ea"/>
                        <a:cs typeface="+mn-cs"/>
                      </a:defRPr>
                    </a:pPr>
                    <a:fld id="{4FAE1D34-7000-4D76-8E38-7886F55D6DA9}" type="CELLRANGE">
                      <a:rPr lang="en-US"/>
                      <a:pPr algn="l">
                        <a:defRPr sz="1100">
                          <a:latin typeface="AvertaStd-Regular" panose="00000500000000000000" pitchFamily="2" charset="0"/>
                        </a:defRPr>
                      </a:pPr>
                      <a:t>[CELLRANGE]</a:t>
                    </a:fld>
                    <a:endParaRPr lang="en-N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vertaStd-Regular" panose="00000500000000000000" pitchFamily="2" charset="0"/>
                      <a:ea typeface="+mn-ea"/>
                      <a:cs typeface="+mn-cs"/>
                    </a:defRPr>
                  </a:pPr>
                  <a:endParaRPr lang="en-NL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68946203789226"/>
                      <c:h val="5.578367158595024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ACBC-44EC-A443-3AFE2FFD7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bg1">
                    <a:lumMod val="75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Sheet1!$A$2:$A$13</c:f>
              <c:numCache>
                <c:formatCode>###0%</c:formatCode>
                <c:ptCount val="12"/>
                <c:pt idx="0">
                  <c:v>0.32838038632986621</c:v>
                </c:pt>
                <c:pt idx="1">
                  <c:v>0.21099554234769688</c:v>
                </c:pt>
                <c:pt idx="2">
                  <c:v>5.3491827637444277E-2</c:v>
                </c:pt>
                <c:pt idx="3">
                  <c:v>0.27340267459138184</c:v>
                </c:pt>
                <c:pt idx="4">
                  <c:v>0.54086181277860323</c:v>
                </c:pt>
                <c:pt idx="5">
                  <c:v>0.58246656760772664</c:v>
                </c:pt>
                <c:pt idx="6">
                  <c:v>0.44427934621099552</c:v>
                </c:pt>
                <c:pt idx="7">
                  <c:v>0.12778603268945021</c:v>
                </c:pt>
                <c:pt idx="8">
                  <c:v>0.45468053491827637</c:v>
                </c:pt>
                <c:pt idx="9">
                  <c:v>0.36404160475482911</c:v>
                </c:pt>
                <c:pt idx="10">
                  <c:v>0.1738484398216939</c:v>
                </c:pt>
                <c:pt idx="11">
                  <c:v>0.31352154531946508</c:v>
                </c:pt>
              </c:numCache>
            </c:numRef>
          </c:xVal>
          <c:yVal>
            <c:numRef>
              <c:f>Sheet1!$B$2:$B$13</c:f>
              <c:numCache>
                <c:formatCode>###0%</c:formatCode>
                <c:ptCount val="12"/>
                <c:pt idx="0">
                  <c:v>0.33410138248847931</c:v>
                </c:pt>
                <c:pt idx="1">
                  <c:v>0.49853372434017595</c:v>
                </c:pt>
                <c:pt idx="2">
                  <c:v>0.26119402985074625</c:v>
                </c:pt>
                <c:pt idx="3">
                  <c:v>0.63104325699745545</c:v>
                </c:pt>
                <c:pt idx="4">
                  <c:v>0.71701720841300187</c:v>
                </c:pt>
                <c:pt idx="5">
                  <c:v>0.77798165137614683</c:v>
                </c:pt>
                <c:pt idx="6">
                  <c:v>0.63597430406852251</c:v>
                </c:pt>
                <c:pt idx="7">
                  <c:v>0.23529411764705879</c:v>
                </c:pt>
                <c:pt idx="8">
                  <c:v>0.77105831533477309</c:v>
                </c:pt>
                <c:pt idx="9">
                  <c:v>0.50337078651685396</c:v>
                </c:pt>
                <c:pt idx="10">
                  <c:v>0.50609756097560976</c:v>
                </c:pt>
                <c:pt idx="11">
                  <c:v>0.54809843400447422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Sheet1!$C$2:$C$13</c15:f>
                <c15:dlblRangeCache>
                  <c:ptCount val="12"/>
                  <c:pt idx="0">
                    <c:v>Ad variations</c:v>
                  </c:pt>
                  <c:pt idx="1">
                    <c:v>Ad customizers</c:v>
                  </c:pt>
                  <c:pt idx="2">
                    <c:v>Auto-apply recommendations</c:v>
                  </c:pt>
                  <c:pt idx="3">
                    <c:v>Automated rules</c:v>
                  </c:pt>
                  <c:pt idx="4">
                    <c:v>Custom columns</c:v>
                  </c:pt>
                  <c:pt idx="5">
                    <c:v>Google Ads Editor</c:v>
                  </c:pt>
                  <c:pt idx="6">
                    <c:v>Labels</c:v>
                  </c:pt>
                  <c:pt idx="7">
                    <c:v>Recommendations</c:v>
                  </c:pt>
                  <c:pt idx="8">
                    <c:v>Scripts</c:v>
                  </c:pt>
                  <c:pt idx="9">
                    <c:v>Brand lists</c:v>
                  </c:pt>
                  <c:pt idx="10">
                    <c:v>Shared budgets</c:v>
                  </c:pt>
                  <c:pt idx="11">
                    <c:v>Experiments (custom, video or Pmax)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ACBC-44EC-A443-3AFE2FFD7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5143872"/>
        <c:axId val="1106289312"/>
      </c:scatterChart>
      <c:valAx>
        <c:axId val="15151438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D1247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rgbClr val="0D1247"/>
                    </a:solidFill>
                    <a:latin typeface="AvertaStd-Bold" panose="00000800000000000000" pitchFamily="2" charset="0"/>
                  </a:rPr>
                  <a:t>Popularity</a:t>
                </a:r>
                <a:endParaRPr lang="hu-HU" sz="1400" dirty="0">
                  <a:solidFill>
                    <a:srgbClr val="0D1247"/>
                  </a:solidFill>
                  <a:latin typeface="AvertaStd-Bold" panose="000008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0.89956873061354781"/>
              <c:y val="0.89134426575086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0D1247"/>
                  </a:solidFill>
                  <a:latin typeface="AvertaStd-Bold" panose="00000800000000000000" pitchFamily="2" charset="0"/>
                  <a:ea typeface="+mn-ea"/>
                  <a:cs typeface="+mn-cs"/>
                </a:defRPr>
              </a:pPr>
              <a:endParaRPr lang="hu-HU"/>
            </a:p>
          </c:txPr>
        </c:title>
        <c:numFmt formatCode="###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106289312"/>
        <c:crosses val="autoZero"/>
        <c:crossBetween val="midCat"/>
      </c:valAx>
      <c:valAx>
        <c:axId val="1106289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1515143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1D-46D0-A235-66B89BB474FE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1D-46D0-A235-66B89BB474FE}"/>
              </c:ext>
            </c:extLst>
          </c:dPt>
          <c:dPt>
            <c:idx val="2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1D-46D0-A235-66B89BB474FE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A88-444B-9359-E72973DB935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A88-444B-9359-E72973DB9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Performance Max with assets</c:v>
                </c:pt>
                <c:pt idx="1">
                  <c:v>Performance Max &amp; Standard Shopping together</c:v>
                </c:pt>
                <c:pt idx="2">
                  <c:v>Performance Max feed-only (no assets)</c:v>
                </c:pt>
                <c:pt idx="3">
                  <c:v>Other - Please specify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0.41651705565529623</c:v>
                </c:pt>
                <c:pt idx="1">
                  <c:v>0.36983842010771995</c:v>
                </c:pt>
                <c:pt idx="2">
                  <c:v>0.17414721723518847</c:v>
                </c:pt>
                <c:pt idx="3">
                  <c:v>3.949730700179533E-2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1D-46D0-A235-66B89BB47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Lack of granular control &amp; steering possibilities</c:v>
                </c:pt>
                <c:pt idx="1">
                  <c:v>Transparency about the system's decision-making process</c:v>
                </c:pt>
                <c:pt idx="2">
                  <c:v>Insights to understand and improve performance</c:v>
                </c:pt>
                <c:pt idx="3">
                  <c:v>Incrementality</c:v>
                </c:pt>
                <c:pt idx="4">
                  <c:v>Attribution modeling</c:v>
                </c:pt>
                <c:pt idx="5">
                  <c:v>Deciding how to segment campaigns</c:v>
                </c:pt>
                <c:pt idx="6">
                  <c:v>Budget allocation</c:v>
                </c:pt>
                <c:pt idx="7">
                  <c:v>Lack of testing &amp; experimentation possibilities</c:v>
                </c:pt>
                <c:pt idx="8">
                  <c:v>Setting/finding the right target ROAS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0.48035714285714287</c:v>
                </c:pt>
                <c:pt idx="1">
                  <c:v>0.40892857142857136</c:v>
                </c:pt>
                <c:pt idx="2">
                  <c:v>0.32678571428571429</c:v>
                </c:pt>
                <c:pt idx="3">
                  <c:v>0.31071428571428572</c:v>
                </c:pt>
                <c:pt idx="4">
                  <c:v>0.26964285714285713</c:v>
                </c:pt>
                <c:pt idx="5">
                  <c:v>0.26607142857142857</c:v>
                </c:pt>
                <c:pt idx="6">
                  <c:v>0.21428571428571427</c:v>
                </c:pt>
                <c:pt idx="7">
                  <c:v>0.14642857142857144</c:v>
                </c:pt>
                <c:pt idx="8">
                  <c:v>0.12321428571428573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F-40E9-AF7E-0A60D2BFA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A5-4263-B1C6-0197AC8974F6}"/>
              </c:ext>
            </c:extLst>
          </c:dPt>
          <c:dPt>
            <c:idx val="1"/>
            <c:bubble3D val="0"/>
            <c:spPr>
              <a:solidFill>
                <a:srgbClr val="1D00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A5-4263-B1C6-0197AC8974F6}"/>
              </c:ext>
            </c:extLst>
          </c:dPt>
          <c:dPt>
            <c:idx val="2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A5-4263-B1C6-0197AC8974F6}"/>
              </c:ext>
            </c:extLst>
          </c:dPt>
          <c:dPt>
            <c:idx val="3"/>
            <c:bubble3D val="0"/>
            <c:spPr>
              <a:solidFill>
                <a:srgbClr val="7F5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A5-4263-B1C6-0197AC8974F6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A5-4263-B1C6-0197AC8974F6}"/>
              </c:ext>
            </c:extLst>
          </c:dPt>
          <c:dPt>
            <c:idx val="5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EA5-4263-B1C6-0197AC8974F6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EA5-4263-B1C6-0197AC8974F6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EA5-4263-B1C6-0197AC8974F6}"/>
              </c:ext>
            </c:extLst>
          </c:dPt>
          <c:dPt>
            <c:idx val="8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EA5-4263-B1C6-0197AC8974F6}"/>
              </c:ext>
            </c:extLst>
          </c:dPt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1D007A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EA5-4263-B1C6-0197AC897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ChatGPT</c:v>
                </c:pt>
                <c:pt idx="1">
                  <c:v>Gemini</c:v>
                </c:pt>
                <c:pt idx="2">
                  <c:v>Claude</c:v>
                </c:pt>
                <c:pt idx="3">
                  <c:v>Grok</c:v>
                </c:pt>
                <c:pt idx="4">
                  <c:v>Microsoft Copilot</c:v>
                </c:pt>
                <c:pt idx="5">
                  <c:v>DeepSeek</c:v>
                </c:pt>
                <c:pt idx="6">
                  <c:v>Mistral</c:v>
                </c:pt>
                <c:pt idx="7">
                  <c:v>Meta ai</c:v>
                </c:pt>
                <c:pt idx="8">
                  <c:v>Other LLMs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56.068147013782507</c:v>
                </c:pt>
                <c:pt idx="1">
                  <c:v>16.921133231240454</c:v>
                </c:pt>
                <c:pt idx="2">
                  <c:v>13.121362940275654</c:v>
                </c:pt>
                <c:pt idx="3">
                  <c:v>3.8009188361408883</c:v>
                </c:pt>
                <c:pt idx="4">
                  <c:v>3.0509188361408888</c:v>
                </c:pt>
                <c:pt idx="5">
                  <c:v>1.7932618683001524</c:v>
                </c:pt>
                <c:pt idx="6">
                  <c:v>1.0053598774885131</c:v>
                </c:pt>
                <c:pt idx="7">
                  <c:v>0.89509954058192864</c:v>
                </c:pt>
                <c:pt idx="8">
                  <c:v>3.343797856049004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EA5-4263-B1C6-0197AC897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1D-46D0-A235-66B89BB474FE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1D-46D0-A235-66B89BB474FE}"/>
              </c:ext>
            </c:extLst>
          </c:dPt>
          <c:dPt>
            <c:idx val="2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1D-46D0-A235-66B89BB474FE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A88-444B-9359-E72973DB93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47-4CEB-9483-F76A25C2EDEB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A88-444B-9359-E72973DB9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Fully integrated into our way of working</c:v>
                </c:pt>
                <c:pt idx="1">
                  <c:v>Broad adoption across multiple workflows</c:v>
                </c:pt>
                <c:pt idx="2">
                  <c:v>Limited use in specific workflows</c:v>
                </c:pt>
                <c:pt idx="3">
                  <c:v>Experimental/pilot phase</c:v>
                </c:pt>
                <c:pt idx="4">
                  <c:v>No adoption yet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3.6666666666666667E-2</c:v>
                </c:pt>
                <c:pt idx="1">
                  <c:v>0.21</c:v>
                </c:pt>
                <c:pt idx="2">
                  <c:v>0.38333333333333336</c:v>
                </c:pt>
                <c:pt idx="3">
                  <c:v>0.27666666666666667</c:v>
                </c:pt>
                <c:pt idx="4">
                  <c:v>9.3333333333333338E-2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1D-46D0-A235-66B89BB47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83-465C-8B73-9A6D79306FCD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561-4C24-83DA-81E2192A42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Not at all worried — AI tools will create new PPC opportunities (1)</c:v>
                </c:pt>
                <c:pt idx="1">
                  <c:v>Slightly worried — AI might change how ads appear, but not the overall impact (2)</c:v>
                </c:pt>
                <c:pt idx="2">
                  <c:v>Moderately worried</c:v>
                </c:pt>
                <c:pt idx="3">
                  <c:v>Very worried — AI assistants could significantly reduce ad visibility and clicks (4)</c:v>
                </c:pt>
                <c:pt idx="4">
                  <c:v>Extremely worried — I believe PPC will lose major relevance (5)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0.16666666666666663</c:v>
                </c:pt>
                <c:pt idx="1">
                  <c:v>0.16194968553459119</c:v>
                </c:pt>
                <c:pt idx="2">
                  <c:v>0.47484276729559755</c:v>
                </c:pt>
                <c:pt idx="3">
                  <c:v>0.14779874213836477</c:v>
                </c:pt>
                <c:pt idx="4">
                  <c:v>4.8742138364779877E-2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83-465C-8B73-9A6D79306FCD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1D007A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600-4808-B84E-B570AD219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Extremely well — they’re clearly leading and enabling AI-driven advertising (5)</c:v>
                </c:pt>
                <c:pt idx="1">
                  <c:v>Very well — early tools and integrations show real promise (4)</c:v>
                </c:pt>
                <c:pt idx="2">
                  <c:v>Moderately well</c:v>
                </c:pt>
                <c:pt idx="3">
                  <c:v>Slightly well — they’ve mentioned it, but we’ve seen little real progress (2)</c:v>
                </c:pt>
                <c:pt idx="4">
                  <c:v>Not well at all — they seem unprepared for the AI-assistant future (1)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2.358490566037736E-2</c:v>
                </c:pt>
                <c:pt idx="1">
                  <c:v>9.0408805031446521E-2</c:v>
                </c:pt>
                <c:pt idx="2">
                  <c:v>0.48742138364779874</c:v>
                </c:pt>
                <c:pt idx="3">
                  <c:v>0.26808176100628933</c:v>
                </c:pt>
                <c:pt idx="4">
                  <c:v>0.13050314465408805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1D-46D0-A235-66B89BB474FE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1D-46D0-A235-66B89BB474FE}"/>
              </c:ext>
            </c:extLst>
          </c:dPt>
          <c:dPt>
            <c:idx val="2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1D-46D0-A235-66B89BB474FE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A88-444B-9359-E72973DB93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11-492C-8752-D323E1A5736C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A88-444B-9359-E72973DB9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&lt; 1 hour</c:v>
                </c:pt>
                <c:pt idx="1">
                  <c:v>1-5 hours</c:v>
                </c:pt>
                <c:pt idx="2">
                  <c:v>6-10 hours</c:v>
                </c:pt>
                <c:pt idx="3">
                  <c:v>11-20 hours</c:v>
                </c:pt>
                <c:pt idx="4">
                  <c:v>&gt; 20 hours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0.12275449101796405</c:v>
                </c:pt>
                <c:pt idx="1">
                  <c:v>0.54940119760479045</c:v>
                </c:pt>
                <c:pt idx="2">
                  <c:v>0.23952095808383234</c:v>
                </c:pt>
                <c:pt idx="3">
                  <c:v>6.2874251497005984E-2</c:v>
                </c:pt>
                <c:pt idx="4">
                  <c:v>2.5449101796407185E-2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1D-46D0-A235-66B89BB47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0831345295266"/>
          <c:y val="3.5973259252454495E-2"/>
          <c:w val="0.57078366575198569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88B-4D77-833B-E7389D220A8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8B-4D77-833B-E7389D220A8C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88B-4D77-833B-E7389D220A8C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C-4432-9064-ECEFF72F8EC7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14C-4432-9064-ECEFF72F8EC7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8B-4D77-833B-E7389D220A8C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88B-4D77-833B-E7389D220A8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 (including Pmax with product feeds)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(Connected TV) / OTT (Over-the-Top) advertising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 networks (e g  eBay, Instacart, Target, Walmart)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0.96614583333333348</c:v>
                </c:pt>
                <c:pt idx="1">
                  <c:v>0.74739583333333348</c:v>
                </c:pt>
                <c:pt idx="2">
                  <c:v>0.58333333333333337</c:v>
                </c:pt>
                <c:pt idx="3">
                  <c:v>0.73697916666666652</c:v>
                </c:pt>
                <c:pt idx="4">
                  <c:v>0.70833333333333348</c:v>
                </c:pt>
                <c:pt idx="5">
                  <c:v>0.53125</c:v>
                </c:pt>
                <c:pt idx="6">
                  <c:v>0.31510416666666669</c:v>
                </c:pt>
                <c:pt idx="7">
                  <c:v>0.21875</c:v>
                </c:pt>
                <c:pt idx="8">
                  <c:v>0.328125</c:v>
                </c:pt>
                <c:pt idx="9">
                  <c:v>0.19010416666666663</c:v>
                </c:pt>
                <c:pt idx="10">
                  <c:v>0.30989583333333331</c:v>
                </c:pt>
                <c:pt idx="11">
                  <c:v>0.12239583333333331</c:v>
                </c:pt>
                <c:pt idx="12">
                  <c:v>0.16145833333333337</c:v>
                </c:pt>
                <c:pt idx="13">
                  <c:v>7.8125E-2</c:v>
                </c:pt>
                <c:pt idx="14">
                  <c:v>8.59375E-2</c:v>
                </c:pt>
                <c:pt idx="15">
                  <c:v>4.9479166666666657E-2</c:v>
                </c:pt>
                <c:pt idx="16">
                  <c:v>1.0416666666666664E-2</c:v>
                </c:pt>
                <c:pt idx="17">
                  <c:v>2.6041666666666661E-3</c:v>
                </c:pt>
                <c:pt idx="18">
                  <c:v>5.2083333333333322E-3</c:v>
                </c:pt>
                <c:pt idx="19">
                  <c:v>2.8645833333333329E-2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C-4432-9064-ECEFF72F8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BD-4338-9E19-C25A16A7AC60}"/>
              </c:ext>
            </c:extLst>
          </c:dPt>
          <c:dPt>
            <c:idx val="1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BD-4338-9E19-C25A16A7AC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###0%</c:formatCode>
                <c:ptCount val="2"/>
                <c:pt idx="0">
                  <c:v>0.21548117154811716</c:v>
                </c:pt>
                <c:pt idx="1">
                  <c:v>0.78451882845188281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4BD-4338-9E19-C25A16A7A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83-465C-8B73-9A6D79306FCD}"/>
              </c:ext>
            </c:extLst>
          </c:dPt>
          <c:dPt>
            <c:idx val="5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278-4E2A-8940-0BA6C8DB9A04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1D007A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600-4808-B84E-B570AD219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Very likely: AI &amp; automation will directly lead to PPC staff reductions</c:v>
                </c:pt>
                <c:pt idx="1">
                  <c:v>Likely: AI will automate many tasks, allowing us to manage a higher workload with the current team  I expect a hiring fr</c:v>
                </c:pt>
                <c:pt idx="2">
                  <c:v>Neutral</c:v>
                </c:pt>
                <c:pt idx="3">
                  <c:v>Unlikely: we expect to need a few extra hires due to AI adoption</c:v>
                </c:pt>
                <c:pt idx="4">
                  <c:v>Very unlikely: We will need (a lot) more staff to manage AI tools and strategy</c:v>
                </c:pt>
                <c:pt idx="5">
                  <c:v>I dont know, Im not involved in hiring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8.6864406779661021E-2</c:v>
                </c:pt>
                <c:pt idx="1">
                  <c:v>0.17902542372881355</c:v>
                </c:pt>
                <c:pt idx="2">
                  <c:v>0.44597457627118642</c:v>
                </c:pt>
                <c:pt idx="3">
                  <c:v>0.1059322033898305</c:v>
                </c:pt>
                <c:pt idx="4">
                  <c:v>4.1313559322033899E-2</c:v>
                </c:pt>
                <c:pt idx="5">
                  <c:v>0.14088983050847459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A5-4263-B1C6-0197AC8974F6}"/>
              </c:ext>
            </c:extLst>
          </c:dPt>
          <c:dPt>
            <c:idx val="1"/>
            <c:bubble3D val="0"/>
            <c:spPr>
              <a:solidFill>
                <a:srgbClr val="1D00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A5-4263-B1C6-0197AC8974F6}"/>
              </c:ext>
            </c:extLst>
          </c:dPt>
          <c:dPt>
            <c:idx val="2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A5-4263-B1C6-0197AC8974F6}"/>
              </c:ext>
            </c:extLst>
          </c:dPt>
          <c:dPt>
            <c:idx val="3"/>
            <c:bubble3D val="0"/>
            <c:spPr>
              <a:solidFill>
                <a:srgbClr val="7F5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A5-4263-B1C6-0197AC8974F6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A5-4263-B1C6-0197AC8974F6}"/>
              </c:ext>
            </c:extLst>
          </c:dPt>
          <c:dPt>
            <c:idx val="5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EA5-4263-B1C6-0197AC8974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We are using them regularly for core campaign management, optimization, or creative tasks</c:v>
                </c:pt>
                <c:pt idx="1">
                  <c:v>We are running pilots/tests with one or more AI Agents</c:v>
                </c:pt>
                <c:pt idx="2">
                  <c:v>We are actively exploring/researching AI Agent options but have not yet started a pilot</c:v>
                </c:pt>
                <c:pt idx="3">
                  <c:v>We plan to implement AI Agents within the next 12 months</c:v>
                </c:pt>
                <c:pt idx="4">
                  <c:v>We do not have immediate plans to use AI Agents</c:v>
                </c:pt>
                <c:pt idx="5">
                  <c:v>I dont know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6.9501226492232213E-2</c:v>
                </c:pt>
                <c:pt idx="1">
                  <c:v>0.13818479149632051</c:v>
                </c:pt>
                <c:pt idx="2">
                  <c:v>0.1954210956663941</c:v>
                </c:pt>
                <c:pt idx="3">
                  <c:v>0.17988552739165986</c:v>
                </c:pt>
                <c:pt idx="4">
                  <c:v>0.30253475061324614</c:v>
                </c:pt>
                <c:pt idx="5">
                  <c:v>0.11447260834014719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EA5-4263-B1C6-0197AC8974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83-465C-8B73-9A6D79306FCD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1D007A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600-4808-B84E-B570AD219A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Not at all worried, AI will never replace me</c:v>
                </c:pt>
                <c:pt idx="1">
                  <c:v>Slightly worried</c:v>
                </c:pt>
                <c:pt idx="2">
                  <c:v>Moderately worried</c:v>
                </c:pt>
                <c:pt idx="3">
                  <c:v>Very worried</c:v>
                </c:pt>
                <c:pt idx="4">
                  <c:v>Extremely worried, I believe AI will do my job soon.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0.33078101071975496</c:v>
                </c:pt>
                <c:pt idx="1">
                  <c:v>0.32159264931087284</c:v>
                </c:pt>
                <c:pt idx="2">
                  <c:v>0.23277182235834609</c:v>
                </c:pt>
                <c:pt idx="3">
                  <c:v>8.4992343032159259E-2</c:v>
                </c:pt>
                <c:pt idx="4">
                  <c:v>2.9862174578866769E-2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Quality &amp; accuracy (hallucinations, irrelevant outputs, poor creative)</c:v>
                </c:pt>
                <c:pt idx="1">
                  <c:v>Data privacy &amp; regulatory Issues (e g , GDPR, CCPA, PII handling)</c:v>
                </c:pt>
                <c:pt idx="2">
                  <c:v>Missing or inadequate integrations with core PPC platforms/tools</c:v>
                </c:pt>
                <c:pt idx="3">
                  <c:v>Lack of internal AI skillset/knowledge gap</c:v>
                </c:pt>
                <c:pt idx="4">
                  <c:v>High cost of AI tools/API access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0.7</c:v>
                </c:pt>
                <c:pt idx="1">
                  <c:v>0.4</c:v>
                </c:pt>
                <c:pt idx="2">
                  <c:v>0.4</c:v>
                </c:pt>
                <c:pt idx="3">
                  <c:v>0.39</c:v>
                </c:pt>
                <c:pt idx="4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C-4598-BABD-ABB97FC3A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36501860162538"/>
          <c:y val="0.10387005922361596"/>
          <c:w val="0.65892602067755013"/>
          <c:h val="0.878730750119141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Never</c:v>
                </c:pt>
              </c:strCache>
            </c:strRef>
          </c:tx>
          <c:spPr>
            <a:solidFill>
              <a:srgbClr val="C00000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Sheet1!$B$1:$S$1</c:f>
              <c:strCache>
                <c:ptCount val="18"/>
                <c:pt idx="0">
                  <c:v>Creating text assets (e g  ad copy)</c:v>
                </c:pt>
                <c:pt idx="1">
                  <c:v>Keyword research</c:v>
                </c:pt>
                <c:pt idx="2">
                  <c:v>Writing emails</c:v>
                </c:pt>
                <c:pt idx="3">
                  <c:v>Meetings (recording / summarizing)</c:v>
                </c:pt>
                <c:pt idx="4">
                  <c:v>Writing/editing Google Ads scripts</c:v>
                </c:pt>
                <c:pt idx="5">
                  <c:v>Audience research/analysis</c:v>
                </c:pt>
                <c:pt idx="6">
                  <c:v>Generating insights and recommendations</c:v>
                </c:pt>
                <c:pt idx="7">
                  <c:v>Landing page optimization</c:v>
                </c:pt>
                <c:pt idx="8">
                  <c:v>Reporting</c:v>
                </c:pt>
                <c:pt idx="9">
                  <c:v>Strategy</c:v>
                </c:pt>
                <c:pt idx="10">
                  <c:v>Query mining/finding negatives</c:v>
                </c:pt>
                <c:pt idx="11">
                  <c:v>Campaign creation</c:v>
                </c:pt>
                <c:pt idx="12">
                  <c:v>Creating image assets</c:v>
                </c:pt>
                <c:pt idx="13">
                  <c:v>Forecasting</c:v>
                </c:pt>
                <c:pt idx="14">
                  <c:v>Feed optimization</c:v>
                </c:pt>
                <c:pt idx="15">
                  <c:v>Experiments and testing</c:v>
                </c:pt>
                <c:pt idx="16">
                  <c:v>Creating video assets</c:v>
                </c:pt>
                <c:pt idx="17">
                  <c:v>Budget management</c:v>
                </c:pt>
              </c:strCache>
            </c:strRef>
          </c:cat>
          <c:val>
            <c:numRef>
              <c:f>Sheet1!$B$2:$S$2</c:f>
              <c:numCache>
                <c:formatCode>###0%</c:formatCode>
                <c:ptCount val="18"/>
                <c:pt idx="0">
                  <c:v>8.9939024390243899E-2</c:v>
                </c:pt>
                <c:pt idx="1">
                  <c:v>0.13195548489666137</c:v>
                </c:pt>
                <c:pt idx="2">
                  <c:v>0.2</c:v>
                </c:pt>
                <c:pt idx="3">
                  <c:v>0.26421404682274247</c:v>
                </c:pt>
                <c:pt idx="4">
                  <c:v>0.29915966386554621</c:v>
                </c:pt>
                <c:pt idx="5">
                  <c:v>0.19195046439628485</c:v>
                </c:pt>
                <c:pt idx="6">
                  <c:v>0.21452145214521451</c:v>
                </c:pt>
                <c:pt idx="7">
                  <c:v>0.26655629139072845</c:v>
                </c:pt>
                <c:pt idx="8">
                  <c:v>0.26544240400667779</c:v>
                </c:pt>
                <c:pt idx="9">
                  <c:v>0.19532554257095158</c:v>
                </c:pt>
                <c:pt idx="10">
                  <c:v>0.29421768707482993</c:v>
                </c:pt>
                <c:pt idx="11">
                  <c:v>0.35109717868338558</c:v>
                </c:pt>
                <c:pt idx="12">
                  <c:v>0.34681181959564539</c:v>
                </c:pt>
                <c:pt idx="13">
                  <c:v>0.34328358208955223</c:v>
                </c:pt>
                <c:pt idx="14">
                  <c:v>0.42105263157894735</c:v>
                </c:pt>
                <c:pt idx="15">
                  <c:v>0.43230016313213704</c:v>
                </c:pt>
                <c:pt idx="16">
                  <c:v>0.48325358851674644</c:v>
                </c:pt>
                <c:pt idx="17">
                  <c:v>0.46226415094339623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70-4721-8E10-3CE2B07E70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rgbClr val="FF191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Sheet1!$B$1:$S$1</c:f>
              <c:strCache>
                <c:ptCount val="18"/>
                <c:pt idx="0">
                  <c:v>Creating text assets (e g  ad copy)</c:v>
                </c:pt>
                <c:pt idx="1">
                  <c:v>Keyword research</c:v>
                </c:pt>
                <c:pt idx="2">
                  <c:v>Writing emails</c:v>
                </c:pt>
                <c:pt idx="3">
                  <c:v>Meetings (recording / summarizing)</c:v>
                </c:pt>
                <c:pt idx="4">
                  <c:v>Writing/editing Google Ads scripts</c:v>
                </c:pt>
                <c:pt idx="5">
                  <c:v>Audience research/analysis</c:v>
                </c:pt>
                <c:pt idx="6">
                  <c:v>Generating insights and recommendations</c:v>
                </c:pt>
                <c:pt idx="7">
                  <c:v>Landing page optimization</c:v>
                </c:pt>
                <c:pt idx="8">
                  <c:v>Reporting</c:v>
                </c:pt>
                <c:pt idx="9">
                  <c:v>Strategy</c:v>
                </c:pt>
                <c:pt idx="10">
                  <c:v>Query mining/finding negatives</c:v>
                </c:pt>
                <c:pt idx="11">
                  <c:v>Campaign creation</c:v>
                </c:pt>
                <c:pt idx="12">
                  <c:v>Creating image assets</c:v>
                </c:pt>
                <c:pt idx="13">
                  <c:v>Forecasting</c:v>
                </c:pt>
                <c:pt idx="14">
                  <c:v>Feed optimization</c:v>
                </c:pt>
                <c:pt idx="15">
                  <c:v>Experiments and testing</c:v>
                </c:pt>
                <c:pt idx="16">
                  <c:v>Creating video assets</c:v>
                </c:pt>
                <c:pt idx="17">
                  <c:v>Budget management</c:v>
                </c:pt>
              </c:strCache>
            </c:strRef>
          </c:cat>
          <c:val>
            <c:numRef>
              <c:f>Sheet1!$B$3:$S$3</c:f>
              <c:numCache>
                <c:formatCode>###0%</c:formatCode>
                <c:ptCount val="18"/>
                <c:pt idx="0">
                  <c:v>6.25E-2</c:v>
                </c:pt>
                <c:pt idx="1">
                  <c:v>0.12718600953895071</c:v>
                </c:pt>
                <c:pt idx="2">
                  <c:v>0.14049586776859505</c:v>
                </c:pt>
                <c:pt idx="3">
                  <c:v>0.15886287625418061</c:v>
                </c:pt>
                <c:pt idx="4">
                  <c:v>0.15126050420168066</c:v>
                </c:pt>
                <c:pt idx="5">
                  <c:v>0.13003095975232198</c:v>
                </c:pt>
                <c:pt idx="6">
                  <c:v>0.16666666666666663</c:v>
                </c:pt>
                <c:pt idx="7">
                  <c:v>0.17218543046357618</c:v>
                </c:pt>
                <c:pt idx="8">
                  <c:v>0.15692821368948248</c:v>
                </c:pt>
                <c:pt idx="9">
                  <c:v>0.19866444073455761</c:v>
                </c:pt>
                <c:pt idx="10">
                  <c:v>0.17517006802721088</c:v>
                </c:pt>
                <c:pt idx="11">
                  <c:v>0.18965517241379309</c:v>
                </c:pt>
                <c:pt idx="12">
                  <c:v>0.19129082426127528</c:v>
                </c:pt>
                <c:pt idx="13">
                  <c:v>0.18573797678275286</c:v>
                </c:pt>
                <c:pt idx="14">
                  <c:v>0.15296052631578946</c:v>
                </c:pt>
                <c:pt idx="15">
                  <c:v>0.22349102773246329</c:v>
                </c:pt>
                <c:pt idx="16">
                  <c:v>0.20574162679425836</c:v>
                </c:pt>
                <c:pt idx="17">
                  <c:v>0.23742138364779877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rgbClr val="D9D9D9"/>
            </a:solidFill>
            <a:ln w="19050">
              <a:solidFill>
                <a:srgbClr val="F8F8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1D007A"/>
                    </a:solidFill>
                    <a:latin typeface="AvertaStd-Semibold" panose="00000700000000000000" pitchFamily="2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Sheet1!$B$1:$S$1</c:f>
              <c:strCache>
                <c:ptCount val="18"/>
                <c:pt idx="0">
                  <c:v>Creating text assets (e g  ad copy)</c:v>
                </c:pt>
                <c:pt idx="1">
                  <c:v>Keyword research</c:v>
                </c:pt>
                <c:pt idx="2">
                  <c:v>Writing emails</c:v>
                </c:pt>
                <c:pt idx="3">
                  <c:v>Meetings (recording / summarizing)</c:v>
                </c:pt>
                <c:pt idx="4">
                  <c:v>Writing/editing Google Ads scripts</c:v>
                </c:pt>
                <c:pt idx="5">
                  <c:v>Audience research/analysis</c:v>
                </c:pt>
                <c:pt idx="6">
                  <c:v>Generating insights and recommendations</c:v>
                </c:pt>
                <c:pt idx="7">
                  <c:v>Landing page optimization</c:v>
                </c:pt>
                <c:pt idx="8">
                  <c:v>Reporting</c:v>
                </c:pt>
                <c:pt idx="9">
                  <c:v>Strategy</c:v>
                </c:pt>
                <c:pt idx="10">
                  <c:v>Query mining/finding negatives</c:v>
                </c:pt>
                <c:pt idx="11">
                  <c:v>Campaign creation</c:v>
                </c:pt>
                <c:pt idx="12">
                  <c:v>Creating image assets</c:v>
                </c:pt>
                <c:pt idx="13">
                  <c:v>Forecasting</c:v>
                </c:pt>
                <c:pt idx="14">
                  <c:v>Feed optimization</c:v>
                </c:pt>
                <c:pt idx="15">
                  <c:v>Experiments and testing</c:v>
                </c:pt>
                <c:pt idx="16">
                  <c:v>Creating video assets</c:v>
                </c:pt>
                <c:pt idx="17">
                  <c:v>Budget management</c:v>
                </c:pt>
              </c:strCache>
            </c:strRef>
          </c:cat>
          <c:val>
            <c:numRef>
              <c:f>Sheet1!$B$4:$S$4</c:f>
              <c:numCache>
                <c:formatCode>###0%</c:formatCode>
                <c:ptCount val="18"/>
                <c:pt idx="0">
                  <c:v>0.2652439024390244</c:v>
                </c:pt>
                <c:pt idx="1">
                  <c:v>0.3481717011128776</c:v>
                </c:pt>
                <c:pt idx="2">
                  <c:v>0.27272727272727271</c:v>
                </c:pt>
                <c:pt idx="3">
                  <c:v>0.23411371237458195</c:v>
                </c:pt>
                <c:pt idx="4">
                  <c:v>0.20840336134453782</c:v>
                </c:pt>
                <c:pt idx="5">
                  <c:v>0.34365325077399383</c:v>
                </c:pt>
                <c:pt idx="6">
                  <c:v>0.3316831683168317</c:v>
                </c:pt>
                <c:pt idx="7">
                  <c:v>0.27814569536423839</c:v>
                </c:pt>
                <c:pt idx="8">
                  <c:v>0.29549248747913187</c:v>
                </c:pt>
                <c:pt idx="9">
                  <c:v>0.335559265442404</c:v>
                </c:pt>
                <c:pt idx="10">
                  <c:v>0.29251700680272108</c:v>
                </c:pt>
                <c:pt idx="11">
                  <c:v>0.2601880877742947</c:v>
                </c:pt>
                <c:pt idx="12">
                  <c:v>0.28615863141524106</c:v>
                </c:pt>
                <c:pt idx="13">
                  <c:v>0.30348258706467662</c:v>
                </c:pt>
                <c:pt idx="14">
                  <c:v>0.25986842105263158</c:v>
                </c:pt>
                <c:pt idx="15">
                  <c:v>0.22512234910277326</c:v>
                </c:pt>
                <c:pt idx="16">
                  <c:v>0.20893141945773525</c:v>
                </c:pt>
                <c:pt idx="17">
                  <c:v>0.20283018867924529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70-4721-8E10-3CE2B07E70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Sheet1!$B$1:$S$1</c:f>
              <c:strCache>
                <c:ptCount val="18"/>
                <c:pt idx="0">
                  <c:v>Creating text assets (e g  ad copy)</c:v>
                </c:pt>
                <c:pt idx="1">
                  <c:v>Keyword research</c:v>
                </c:pt>
                <c:pt idx="2">
                  <c:v>Writing emails</c:v>
                </c:pt>
                <c:pt idx="3">
                  <c:v>Meetings (recording / summarizing)</c:v>
                </c:pt>
                <c:pt idx="4">
                  <c:v>Writing/editing Google Ads scripts</c:v>
                </c:pt>
                <c:pt idx="5">
                  <c:v>Audience research/analysis</c:v>
                </c:pt>
                <c:pt idx="6">
                  <c:v>Generating insights and recommendations</c:v>
                </c:pt>
                <c:pt idx="7">
                  <c:v>Landing page optimization</c:v>
                </c:pt>
                <c:pt idx="8">
                  <c:v>Reporting</c:v>
                </c:pt>
                <c:pt idx="9">
                  <c:v>Strategy</c:v>
                </c:pt>
                <c:pt idx="10">
                  <c:v>Query mining/finding negatives</c:v>
                </c:pt>
                <c:pt idx="11">
                  <c:v>Campaign creation</c:v>
                </c:pt>
                <c:pt idx="12">
                  <c:v>Creating image assets</c:v>
                </c:pt>
                <c:pt idx="13">
                  <c:v>Forecasting</c:v>
                </c:pt>
                <c:pt idx="14">
                  <c:v>Feed optimization</c:v>
                </c:pt>
                <c:pt idx="15">
                  <c:v>Experiments and testing</c:v>
                </c:pt>
                <c:pt idx="16">
                  <c:v>Creating video assets</c:v>
                </c:pt>
                <c:pt idx="17">
                  <c:v>Budget management</c:v>
                </c:pt>
              </c:strCache>
            </c:strRef>
          </c:cat>
          <c:val>
            <c:numRef>
              <c:f>Sheet1!$B$5:$S$5</c:f>
              <c:numCache>
                <c:formatCode>###0%</c:formatCode>
                <c:ptCount val="18"/>
                <c:pt idx="0">
                  <c:v>0.38567073170731708</c:v>
                </c:pt>
                <c:pt idx="1">
                  <c:v>0.29411764705882354</c:v>
                </c:pt>
                <c:pt idx="2">
                  <c:v>0.24132231404958676</c:v>
                </c:pt>
                <c:pt idx="3">
                  <c:v>0.17558528428093645</c:v>
                </c:pt>
                <c:pt idx="4">
                  <c:v>0.17478991596638654</c:v>
                </c:pt>
                <c:pt idx="5">
                  <c:v>0.26315789473684209</c:v>
                </c:pt>
                <c:pt idx="6">
                  <c:v>0.22607260726072606</c:v>
                </c:pt>
                <c:pt idx="7">
                  <c:v>0.20860927152317882</c:v>
                </c:pt>
                <c:pt idx="8">
                  <c:v>0.20033388981636061</c:v>
                </c:pt>
                <c:pt idx="9">
                  <c:v>0.2070116861435726</c:v>
                </c:pt>
                <c:pt idx="10">
                  <c:v>0.17857142857142858</c:v>
                </c:pt>
                <c:pt idx="11">
                  <c:v>0.15517241379310345</c:v>
                </c:pt>
                <c:pt idx="12">
                  <c:v>0.15241057542768274</c:v>
                </c:pt>
                <c:pt idx="13">
                  <c:v>0.13432835820895522</c:v>
                </c:pt>
                <c:pt idx="14">
                  <c:v>0.13980263157894737</c:v>
                </c:pt>
                <c:pt idx="15">
                  <c:v>9.1353996737357265E-2</c:v>
                </c:pt>
                <c:pt idx="16">
                  <c:v>7.9744816586921854E-2</c:v>
                </c:pt>
                <c:pt idx="17">
                  <c:v>8.0188679245283015E-2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D-4857-B332-C8E91140D2C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Always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1905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vertaStd-Semibold" panose="000007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Sheet1!$B$1:$S$1</c:f>
              <c:strCache>
                <c:ptCount val="18"/>
                <c:pt idx="0">
                  <c:v>Creating text assets (e g  ad copy)</c:v>
                </c:pt>
                <c:pt idx="1">
                  <c:v>Keyword research</c:v>
                </c:pt>
                <c:pt idx="2">
                  <c:v>Writing emails</c:v>
                </c:pt>
                <c:pt idx="3">
                  <c:v>Meetings (recording / summarizing)</c:v>
                </c:pt>
                <c:pt idx="4">
                  <c:v>Writing/editing Google Ads scripts</c:v>
                </c:pt>
                <c:pt idx="5">
                  <c:v>Audience research/analysis</c:v>
                </c:pt>
                <c:pt idx="6">
                  <c:v>Generating insights and recommendations</c:v>
                </c:pt>
                <c:pt idx="7">
                  <c:v>Landing page optimization</c:v>
                </c:pt>
                <c:pt idx="8">
                  <c:v>Reporting</c:v>
                </c:pt>
                <c:pt idx="9">
                  <c:v>Strategy</c:v>
                </c:pt>
                <c:pt idx="10">
                  <c:v>Query mining/finding negatives</c:v>
                </c:pt>
                <c:pt idx="11">
                  <c:v>Campaign creation</c:v>
                </c:pt>
                <c:pt idx="12">
                  <c:v>Creating image assets</c:v>
                </c:pt>
                <c:pt idx="13">
                  <c:v>Forecasting</c:v>
                </c:pt>
                <c:pt idx="14">
                  <c:v>Feed optimization</c:v>
                </c:pt>
                <c:pt idx="15">
                  <c:v>Experiments and testing</c:v>
                </c:pt>
                <c:pt idx="16">
                  <c:v>Creating video assets</c:v>
                </c:pt>
                <c:pt idx="17">
                  <c:v>Budget management</c:v>
                </c:pt>
              </c:strCache>
            </c:strRef>
          </c:cat>
          <c:val>
            <c:numRef>
              <c:f>Sheet1!$B$6:$S$6</c:f>
              <c:numCache>
                <c:formatCode>###0%</c:formatCode>
                <c:ptCount val="18"/>
                <c:pt idx="0">
                  <c:v>0.19664634146341464</c:v>
                </c:pt>
                <c:pt idx="1">
                  <c:v>9.8569157392686804E-2</c:v>
                </c:pt>
                <c:pt idx="2">
                  <c:v>0.14545454545454545</c:v>
                </c:pt>
                <c:pt idx="3">
                  <c:v>0.16722408026755853</c:v>
                </c:pt>
                <c:pt idx="4">
                  <c:v>0.1663865546218487</c:v>
                </c:pt>
                <c:pt idx="5">
                  <c:v>7.1207430340557279E-2</c:v>
                </c:pt>
                <c:pt idx="6">
                  <c:v>6.1056105610561059E-2</c:v>
                </c:pt>
                <c:pt idx="7">
                  <c:v>7.4503311258278151E-2</c:v>
                </c:pt>
                <c:pt idx="8">
                  <c:v>8.1803005008347252E-2</c:v>
                </c:pt>
                <c:pt idx="9">
                  <c:v>6.3439065108514187E-2</c:v>
                </c:pt>
                <c:pt idx="10">
                  <c:v>5.9523809523809514E-2</c:v>
                </c:pt>
                <c:pt idx="11">
                  <c:v>4.3887147335423198E-2</c:v>
                </c:pt>
                <c:pt idx="12">
                  <c:v>2.3328149300155521E-2</c:v>
                </c:pt>
                <c:pt idx="13">
                  <c:v>3.316749585406302E-2</c:v>
                </c:pt>
                <c:pt idx="14">
                  <c:v>2.6315789473684209E-2</c:v>
                </c:pt>
                <c:pt idx="15">
                  <c:v>2.7732463295269169E-2</c:v>
                </c:pt>
                <c:pt idx="16">
                  <c:v>2.2328548644338118E-2</c:v>
                </c:pt>
                <c:pt idx="17">
                  <c:v>1.7295597484276729E-2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9-474A-9150-C68CC964DF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7942962598425197"/>
          <c:y val="1.8392391044730918E-2"/>
          <c:w val="0.66758800853018385"/>
          <c:h val="5.932367503446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rtaStd-Regular" panose="00000500000000000000" pitchFamily="2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3E-453B-99D7-0D3BB4D6C3C5}"/>
              </c:ext>
            </c:extLst>
          </c:dPt>
          <c:dPt>
            <c:idx val="1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3E-453B-99D7-0D3BB4D6C3C5}"/>
              </c:ext>
            </c:extLst>
          </c:dPt>
          <c:dPt>
            <c:idx val="2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23E-453B-99D7-0D3BB4D6C3C5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23E-453B-99D7-0D3BB4D6C3C5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23E-453B-99D7-0D3BB4D6C3C5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23E-453B-99D7-0D3BB4D6C3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0</c:v>
                </c:pt>
                <c:pt idx="1">
                  <c:v>1 to 5</c:v>
                </c:pt>
                <c:pt idx="2">
                  <c:v>6 to 10</c:v>
                </c:pt>
                <c:pt idx="3">
                  <c:v>11 to 20</c:v>
                </c:pt>
                <c:pt idx="4">
                  <c:v>More than 20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0.16925465838509315</c:v>
                </c:pt>
                <c:pt idx="1">
                  <c:v>0.56832298136645965</c:v>
                </c:pt>
                <c:pt idx="2">
                  <c:v>0.19254658385093168</c:v>
                </c:pt>
                <c:pt idx="3">
                  <c:v>5.434782608695652E-2</c:v>
                </c:pt>
                <c:pt idx="4">
                  <c:v>1.5527950310559006E-2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3E-453B-99D7-0D3BB4D6C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Google Sheets/Excel</c:v>
                </c:pt>
                <c:pt idx="1">
                  <c:v>Asana</c:v>
                </c:pt>
                <c:pt idx="2">
                  <c:v>ClickUp</c:v>
                </c:pt>
                <c:pt idx="3">
                  <c:v>Jira</c:v>
                </c:pt>
                <c:pt idx="4">
                  <c:v>Notion</c:v>
                </c:pt>
                <c:pt idx="5">
                  <c:v>Trello</c:v>
                </c:pt>
                <c:pt idx="6">
                  <c:v>Monday com</c:v>
                </c:pt>
                <c:pt idx="7">
                  <c:v>None</c:v>
                </c:pt>
                <c:pt idx="8">
                  <c:v>Basecamp</c:v>
                </c:pt>
                <c:pt idx="9">
                  <c:v>Teamwork</c:v>
                </c:pt>
                <c:pt idx="10">
                  <c:v>Wrike</c:v>
                </c:pt>
                <c:pt idx="11">
                  <c:v>Todoist</c:v>
                </c:pt>
                <c:pt idx="12">
                  <c:v>Microsoft Project</c:v>
                </c:pt>
              </c:strCache>
            </c:strRef>
          </c:cat>
          <c:val>
            <c:numRef>
              <c:f>Sheet1!$B$2:$B$14</c:f>
              <c:numCache>
                <c:formatCode>###0%</c:formatCode>
                <c:ptCount val="13"/>
                <c:pt idx="0">
                  <c:v>0.43568147013782543</c:v>
                </c:pt>
                <c:pt idx="1">
                  <c:v>0.20597243491577333</c:v>
                </c:pt>
                <c:pt idx="2">
                  <c:v>0.15390505359877488</c:v>
                </c:pt>
                <c:pt idx="3">
                  <c:v>0.12174578866768758</c:v>
                </c:pt>
                <c:pt idx="4">
                  <c:v>0.10796324655436447</c:v>
                </c:pt>
                <c:pt idx="5">
                  <c:v>0.10566615620214397</c:v>
                </c:pt>
                <c:pt idx="6">
                  <c:v>6.9678407350689128E-2</c:v>
                </c:pt>
                <c:pt idx="7">
                  <c:v>5.5130168453292494E-2</c:v>
                </c:pt>
                <c:pt idx="8">
                  <c:v>5.436447166921899E-2</c:v>
                </c:pt>
                <c:pt idx="9">
                  <c:v>3.3690658499234305E-2</c:v>
                </c:pt>
                <c:pt idx="10">
                  <c:v>2.5267993874425729E-2</c:v>
                </c:pt>
                <c:pt idx="11">
                  <c:v>2.4502297090352222E-2</c:v>
                </c:pt>
                <c:pt idx="12">
                  <c:v>2.2205206738131703E-2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0-46F6-BBDF-19684DCFE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Google Sheets/Excel</c:v>
                </c:pt>
                <c:pt idx="1">
                  <c:v>Looker Studio</c:v>
                </c:pt>
                <c:pt idx="2">
                  <c:v>Microsoft Power BI</c:v>
                </c:pt>
                <c:pt idx="3">
                  <c:v>In-house/
custom-built solution(s)</c:v>
                </c:pt>
                <c:pt idx="4">
                  <c:v>AgencyAnalytics</c:v>
                </c:pt>
                <c:pt idx="5">
                  <c:v>Tableau</c:v>
                </c:pt>
                <c:pt idx="6">
                  <c:v>Optmyzr</c:v>
                </c:pt>
                <c:pt idx="7">
                  <c:v>Swydo</c:v>
                </c:pt>
                <c:pt idx="8">
                  <c:v>Databox</c:v>
                </c:pt>
                <c:pt idx="9">
                  <c:v>Dashthis</c:v>
                </c:pt>
              </c:strCache>
            </c:strRef>
          </c:cat>
          <c:val>
            <c:numRef>
              <c:f>Sheet1!$B$2:$B$11</c:f>
              <c:numCache>
                <c:formatCode>###0%</c:formatCode>
                <c:ptCount val="10"/>
                <c:pt idx="0">
                  <c:v>0.54134762633996936</c:v>
                </c:pt>
                <c:pt idx="1">
                  <c:v>0.52297090352220521</c:v>
                </c:pt>
                <c:pt idx="2">
                  <c:v>0.10107197549770292</c:v>
                </c:pt>
                <c:pt idx="3">
                  <c:v>8.2695252679938741E-2</c:v>
                </c:pt>
                <c:pt idx="4">
                  <c:v>7.3506891271056668E-2</c:v>
                </c:pt>
                <c:pt idx="5">
                  <c:v>4.8238897396630925E-2</c:v>
                </c:pt>
                <c:pt idx="6">
                  <c:v>3.7519142419601838E-2</c:v>
                </c:pt>
                <c:pt idx="7">
                  <c:v>3.139356814701378E-2</c:v>
                </c:pt>
                <c:pt idx="8">
                  <c:v>2.9862174578866769E-2</c:v>
                </c:pt>
                <c:pt idx="9">
                  <c:v>1.761102603369066E-2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E-4A6B-8D44-E5F767EB4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CB-4E61-A8E5-13A0C1F41265}"/>
              </c:ext>
            </c:extLst>
          </c:dPt>
          <c:dPt>
            <c:idx val="1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CB-4E61-A8E5-13A0C1F41265}"/>
              </c:ext>
            </c:extLst>
          </c:dPt>
          <c:dPt>
            <c:idx val="2"/>
            <c:bubble3D val="0"/>
            <c:spPr>
              <a:solidFill>
                <a:srgbClr val="7F5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CB-4E61-A8E5-13A0C1F4126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CB-4E61-A8E5-13A0C1F41265}"/>
              </c:ext>
            </c:extLst>
          </c:dPt>
          <c:dPt>
            <c:idx val="4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9CB-4E61-A8E5-13A0C1F41265}"/>
              </c:ext>
            </c:extLst>
          </c:dPt>
          <c:dPt>
            <c:idx val="5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6D6-4484-AC40-87CA62486528}"/>
              </c:ext>
            </c:extLst>
          </c:dPt>
          <c:dPt>
            <c:idx val="6"/>
            <c:bubble3D val="0"/>
            <c:spPr>
              <a:solidFill>
                <a:srgbClr val="8FAA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6D6-4484-AC40-87CA62486528}"/>
              </c:ext>
            </c:extLst>
          </c:dPt>
          <c:dPt>
            <c:idx val="7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6D6-4484-AC40-87CA62486528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6D6-4484-AC40-87CA624865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Supermetrics</c:v>
                </c:pt>
                <c:pt idx="1">
                  <c:v>Funnel io</c:v>
                </c:pt>
                <c:pt idx="2">
                  <c:v>Adverity</c:v>
                </c:pt>
                <c:pt idx="3">
                  <c:v>Power My Analytics</c:v>
                </c:pt>
                <c:pt idx="4">
                  <c:v>Dataslayer</c:v>
                </c:pt>
                <c:pt idx="5">
                  <c:v>Two Minute Reports</c:v>
                </c:pt>
                <c:pt idx="6">
                  <c:v>Other - Please specify</c:v>
                </c:pt>
                <c:pt idx="7">
                  <c:v>None of the above</c:v>
                </c:pt>
              </c:strCache>
            </c:strRef>
          </c:cat>
          <c:val>
            <c:numRef>
              <c:f>Sheet1!$B$2:$B$9</c:f>
              <c:numCache>
                <c:formatCode>###0%</c:formatCode>
                <c:ptCount val="8"/>
                <c:pt idx="0">
                  <c:v>0.14328358208955225</c:v>
                </c:pt>
                <c:pt idx="1">
                  <c:v>8.3582089552238822E-2</c:v>
                </c:pt>
                <c:pt idx="2">
                  <c:v>4.1791044776119411E-2</c:v>
                </c:pt>
                <c:pt idx="3">
                  <c:v>3.880597014925373E-2</c:v>
                </c:pt>
                <c:pt idx="4">
                  <c:v>3.7313432835820892E-2</c:v>
                </c:pt>
                <c:pt idx="5">
                  <c:v>2.0895522388059706E-2</c:v>
                </c:pt>
                <c:pt idx="6">
                  <c:v>4.1791044776119411E-2</c:v>
                </c:pt>
                <c:pt idx="7">
                  <c:v>0.59253731343283578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CB-4E61-A8E5-13A0C1F412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230615540572395"/>
          <c:y val="3.5973259252454495E-2"/>
          <c:w val="0.417693844594276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/ OTT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0.96860643185298623</c:v>
                </c:pt>
                <c:pt idx="1">
                  <c:v>0.69831546707503833</c:v>
                </c:pt>
                <c:pt idx="2">
                  <c:v>0.66003062787136291</c:v>
                </c:pt>
                <c:pt idx="3">
                  <c:v>0.65926493108728945</c:v>
                </c:pt>
                <c:pt idx="4">
                  <c:v>0.60336906584992345</c:v>
                </c:pt>
                <c:pt idx="5">
                  <c:v>0.42572741194486985</c:v>
                </c:pt>
                <c:pt idx="6">
                  <c:v>0.30627871362940273</c:v>
                </c:pt>
                <c:pt idx="7">
                  <c:v>0.18759571209800918</c:v>
                </c:pt>
                <c:pt idx="8">
                  <c:v>0.17228177641653905</c:v>
                </c:pt>
                <c:pt idx="9">
                  <c:v>0.14241960183767227</c:v>
                </c:pt>
                <c:pt idx="10">
                  <c:v>0.14241960183767227</c:v>
                </c:pt>
                <c:pt idx="11">
                  <c:v>8.8055130168453288E-2</c:v>
                </c:pt>
                <c:pt idx="12">
                  <c:v>7.9632465543644712E-2</c:v>
                </c:pt>
                <c:pt idx="13">
                  <c:v>7.4272588055130165E-2</c:v>
                </c:pt>
                <c:pt idx="14">
                  <c:v>4.7473200612557429E-2</c:v>
                </c:pt>
                <c:pt idx="15">
                  <c:v>2.4502297090352222E-2</c:v>
                </c:pt>
                <c:pt idx="16">
                  <c:v>1.3782542113323124E-2</c:v>
                </c:pt>
                <c:pt idx="17">
                  <c:v>8.4226646248085763E-3</c:v>
                </c:pt>
                <c:pt idx="18">
                  <c:v>6.1255742725880554E-3</c:v>
                </c:pt>
                <c:pt idx="19">
                  <c:v>4.5176110260336903E-2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2-4ABE-9CA5-D346AD99A3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Semrush</c:v>
                </c:pt>
                <c:pt idx="1">
                  <c:v>Ahrefs</c:v>
                </c:pt>
                <c:pt idx="2">
                  <c:v>Similarweb</c:v>
                </c:pt>
                <c:pt idx="3">
                  <c:v>Spyfu</c:v>
                </c:pt>
                <c:pt idx="4">
                  <c:v>SE Ranking</c:v>
                </c:pt>
                <c:pt idx="5">
                  <c:v>Adthena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0.40683229813664595</c:v>
                </c:pt>
                <c:pt idx="1">
                  <c:v>0.20031055900621117</c:v>
                </c:pt>
                <c:pt idx="2">
                  <c:v>0.12422360248447205</c:v>
                </c:pt>
                <c:pt idx="3">
                  <c:v>0.11490683229813664</c:v>
                </c:pt>
                <c:pt idx="4">
                  <c:v>5.9006211180124224E-2</c:v>
                </c:pt>
                <c:pt idx="5">
                  <c:v>3.4161490683229816E-2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F-40E9-AF7E-0A60D2BFA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B9-4424-8F29-48D0EDACCF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Channable</c:v>
                </c:pt>
                <c:pt idx="1">
                  <c:v>DataFeedWatch by Cart com</c:v>
                </c:pt>
                <c:pt idx="2">
                  <c:v>Producthero</c:v>
                </c:pt>
                <c:pt idx="3">
                  <c:v>Simprosys</c:v>
                </c:pt>
                <c:pt idx="4">
                  <c:v>Feedonomics</c:v>
                </c:pt>
                <c:pt idx="5">
                  <c:v>Other</c:v>
                </c:pt>
                <c:pt idx="6">
                  <c:v>GoDataFeed</c:v>
                </c:pt>
                <c:pt idx="7">
                  <c:v>Shoptimised</c:v>
                </c:pt>
                <c:pt idx="8">
                  <c:v>None of the above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0.27522935779816515</c:v>
                </c:pt>
                <c:pt idx="1">
                  <c:v>0.14220183486238533</c:v>
                </c:pt>
                <c:pt idx="2">
                  <c:v>0.11467889908256881</c:v>
                </c:pt>
                <c:pt idx="3">
                  <c:v>7.5688073394495417E-2</c:v>
                </c:pt>
                <c:pt idx="4">
                  <c:v>6.8807339449541288E-2</c:v>
                </c:pt>
                <c:pt idx="5">
                  <c:v>6.8807339449541288E-2</c:v>
                </c:pt>
                <c:pt idx="6">
                  <c:v>4.3577981651376142E-2</c:v>
                </c:pt>
                <c:pt idx="7">
                  <c:v>4.1284403669724773E-2</c:v>
                </c:pt>
                <c:pt idx="8">
                  <c:v>0.34403669724770647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9-4424-8F29-48D0EDACC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Errors or missing product data</c:v>
                </c:pt>
                <c:pt idx="1">
                  <c:v>Tracking the impact of feed changes</c:v>
                </c:pt>
                <c:pt idx="2">
                  <c:v>Managing multiple feeds (channels, locations, languages)</c:v>
                </c:pt>
                <c:pt idx="3">
                  <c:v>Segmenting products by custom dimensions (by profit, performance, etc )</c:v>
                </c:pt>
                <c:pt idx="4">
                  <c:v>Lack of knowledge</c:v>
                </c:pt>
                <c:pt idx="5">
                  <c:v>Syncing catalog with ad platforms on time</c:v>
                </c:pt>
                <c:pt idx="6">
                  <c:v>Including/excluding products from campaigns</c:v>
                </c:pt>
                <c:pt idx="7">
                  <c:v>Overwriting original data feed</c:v>
                </c:pt>
              </c:strCache>
            </c:strRef>
          </c:cat>
          <c:val>
            <c:numRef>
              <c:f>Sheet1!$B$2:$B$9</c:f>
              <c:numCache>
                <c:formatCode>###0%</c:formatCode>
                <c:ptCount val="8"/>
                <c:pt idx="0">
                  <c:v>0.54128440366972475</c:v>
                </c:pt>
                <c:pt idx="1">
                  <c:v>0.37614678899082571</c:v>
                </c:pt>
                <c:pt idx="2">
                  <c:v>0.22247706422018351</c:v>
                </c:pt>
                <c:pt idx="3">
                  <c:v>0.18119266055045868</c:v>
                </c:pt>
                <c:pt idx="4">
                  <c:v>0.16055045871559634</c:v>
                </c:pt>
                <c:pt idx="5">
                  <c:v>0.14449541284403669</c:v>
                </c:pt>
                <c:pt idx="6">
                  <c:v>0.14220183486238533</c:v>
                </c:pt>
                <c:pt idx="7">
                  <c:v>0.12155963302752294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6F-40E9-AF7E-0A60D2BFAA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Identifying and auto-fixing feed errors</c:v>
                </c:pt>
                <c:pt idx="1">
                  <c:v>Product attribute optimization</c:v>
                </c:pt>
                <c:pt idx="2">
                  <c:v>Performance-based feed rules</c:v>
                </c:pt>
                <c:pt idx="3">
                  <c:v>Image optimization and enhancement</c:v>
                </c:pt>
                <c:pt idx="4">
                  <c:v>Catalog filtering based on seasonality, stock levels, or trends</c:v>
                </c:pt>
                <c:pt idx="5">
                  <c:v>Auto-recommendations for feed opportunities per platform</c:v>
                </c:pt>
              </c:strCache>
            </c:strRef>
          </c:cat>
          <c:val>
            <c:numRef>
              <c:f>Sheet1!$B$2:$B$7</c:f>
              <c:numCache>
                <c:formatCode>###0%</c:formatCode>
                <c:ptCount val="6"/>
                <c:pt idx="0">
                  <c:v>0.50171821305841924</c:v>
                </c:pt>
                <c:pt idx="1">
                  <c:v>0.45704467353951889</c:v>
                </c:pt>
                <c:pt idx="2">
                  <c:v>0.29209621993127149</c:v>
                </c:pt>
                <c:pt idx="3">
                  <c:v>0.27491408934707906</c:v>
                </c:pt>
                <c:pt idx="4">
                  <c:v>0.19931271477663232</c:v>
                </c:pt>
                <c:pt idx="5">
                  <c:v>0.15120274914089346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C-41EF-AD72-917974114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337-44EC-A165-EA5062CA1E62}"/>
              </c:ext>
            </c:extLst>
          </c:dPt>
          <c:dPt>
            <c:idx val="6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37-44EC-A165-EA5062CA1E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Competitive pricing and market availability data</c:v>
                </c:pt>
                <c:pt idx="1">
                  <c:v>Product-level performance metrics (clicks, conversions, ROAS)</c:v>
                </c:pt>
                <c:pt idx="2">
                  <c:v>Historical trends and seasonality insights</c:v>
                </c:pt>
                <c:pt idx="3">
                  <c:v>Customer behavior or audience intent data</c:v>
                </c:pt>
                <c:pt idx="4">
                  <c:v>Warehouse and inventory data (e g , stock levels, lead times)</c:v>
                </c:pt>
                <c:pt idx="5">
                  <c:v>None, we primarily use feeds as a way to upload products, not as a campaign optimization tool</c:v>
                </c:pt>
                <c:pt idx="6">
                  <c:v>None, we already leverage business intelligence effectively in feeds</c:v>
                </c:pt>
              </c:strCache>
            </c:strRef>
          </c:cat>
          <c:val>
            <c:numRef>
              <c:f>Sheet1!$B$2:$B$8</c:f>
              <c:numCache>
                <c:formatCode>###0%</c:formatCode>
                <c:ptCount val="7"/>
                <c:pt idx="0">
                  <c:v>0.36769759450171824</c:v>
                </c:pt>
                <c:pt idx="1">
                  <c:v>0.35738831615120276</c:v>
                </c:pt>
                <c:pt idx="2">
                  <c:v>0.3436426116838488</c:v>
                </c:pt>
                <c:pt idx="3">
                  <c:v>0.28522336769759449</c:v>
                </c:pt>
                <c:pt idx="4">
                  <c:v>0.26804123711340205</c:v>
                </c:pt>
                <c:pt idx="5">
                  <c:v>0.17869415807560138</c:v>
                </c:pt>
                <c:pt idx="6">
                  <c:v>0.12027491408934708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C-41EF-AD72-917974114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334-4C0B-B403-FE1BA358DA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Optmyzr</c:v>
                </c:pt>
                <c:pt idx="1">
                  <c:v>TrueClicks</c:v>
                </c:pt>
                <c:pt idx="2">
                  <c:v>Adalysis</c:v>
                </c:pt>
                <c:pt idx="3">
                  <c:v>Adpulse</c:v>
                </c:pt>
                <c:pt idx="4">
                  <c:v>Adzooma</c:v>
                </c:pt>
                <c:pt idx="5">
                  <c:v>Opteo</c:v>
                </c:pt>
                <c:pt idx="6">
                  <c:v>None of the above</c:v>
                </c:pt>
              </c:strCache>
            </c:strRef>
          </c:cat>
          <c:val>
            <c:numRef>
              <c:f>Sheet1!$B$2:$B$8</c:f>
              <c:numCache>
                <c:formatCode>###0%</c:formatCode>
                <c:ptCount val="7"/>
                <c:pt idx="0">
                  <c:v>0.11956521739130435</c:v>
                </c:pt>
                <c:pt idx="1">
                  <c:v>0.11335403726708075</c:v>
                </c:pt>
                <c:pt idx="2">
                  <c:v>8.3850931677018639E-2</c:v>
                </c:pt>
                <c:pt idx="3">
                  <c:v>4.3478260869565216E-2</c:v>
                </c:pt>
                <c:pt idx="4">
                  <c:v>3.8819875776397512E-2</c:v>
                </c:pt>
                <c:pt idx="5">
                  <c:v>3.7267080745341616E-2</c:v>
                </c:pt>
                <c:pt idx="6">
                  <c:v>0.6211180124223602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C-41EF-AD72-917974114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71-4C09-A1DA-DE7CCB8BB020}"/>
              </c:ext>
            </c:extLst>
          </c:dPt>
          <c:dPt>
            <c:idx val="1"/>
            <c:bubble3D val="0"/>
            <c:spPr>
              <a:solidFill>
                <a:srgbClr val="1D00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71-4C09-A1DA-DE7CCB8BB020}"/>
              </c:ext>
            </c:extLst>
          </c:dPt>
          <c:dPt>
            <c:idx val="2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71-4C09-A1DA-DE7CCB8BB020}"/>
              </c:ext>
            </c:extLst>
          </c:dPt>
          <c:dPt>
            <c:idx val="3"/>
            <c:bubble3D val="0"/>
            <c:spPr>
              <a:solidFill>
                <a:srgbClr val="7F5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71-4C09-A1DA-DE7CCB8BB020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571-4C09-A1DA-DE7CCB8BB020}"/>
              </c:ext>
            </c:extLst>
          </c:dPt>
          <c:dPt>
            <c:idx val="5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571-4C09-A1DA-DE7CCB8BB020}"/>
              </c:ext>
            </c:extLst>
          </c:dPt>
          <c:dPt>
            <c:idx val="6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571-4C09-A1DA-DE7CCB8BB020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571-4C09-A1DA-DE7CCB8BB02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60A-4526-AC0E-5A637CE371EA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1D007A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571-4C09-A1DA-DE7CCB8BB02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571-4C09-A1DA-DE7CCB8BB0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Manually (including Google Sheets / Excel / Looker Studio)</c:v>
                </c:pt>
                <c:pt idx="1">
                  <c:v>We set (monthly) limits in the ad platform(s)</c:v>
                </c:pt>
                <c:pt idx="2">
                  <c:v>Solution based on scripts</c:v>
                </c:pt>
                <c:pt idx="3">
                  <c:v>Third-party solution (e g  Adalysis, NinjaCat, Optmyzr, TrueClicks)</c:v>
                </c:pt>
                <c:pt idx="4">
                  <c:v>Internal/custom-built solution</c:v>
                </c:pt>
                <c:pt idx="5">
                  <c:v>Solution based on Supermetrics or another ETL</c:v>
                </c:pt>
                <c:pt idx="6">
                  <c:v>Campaign management software (such as Search Ads 360)</c:v>
                </c:pt>
                <c:pt idx="7">
                  <c:v>Other - Please specify</c:v>
                </c:pt>
                <c:pt idx="8">
                  <c:v>None, we dont need to stay in line with target budgets</c:v>
                </c:pt>
              </c:strCache>
            </c:strRef>
          </c:cat>
          <c:val>
            <c:numRef>
              <c:f>Sheet1!$B$2:$B$10</c:f>
              <c:numCache>
                <c:formatCode>###0%</c:formatCode>
                <c:ptCount val="9"/>
                <c:pt idx="0">
                  <c:v>0.4835820895522388</c:v>
                </c:pt>
                <c:pt idx="1">
                  <c:v>0.14029850746268657</c:v>
                </c:pt>
                <c:pt idx="2">
                  <c:v>9.1044776119402981E-2</c:v>
                </c:pt>
                <c:pt idx="3">
                  <c:v>7.9104477611940296E-2</c:v>
                </c:pt>
                <c:pt idx="4">
                  <c:v>7.1641791044776124E-2</c:v>
                </c:pt>
                <c:pt idx="5">
                  <c:v>2.0895522388059706E-2</c:v>
                </c:pt>
                <c:pt idx="6">
                  <c:v>1.9402985074626865E-2</c:v>
                </c:pt>
                <c:pt idx="7">
                  <c:v>1.4925373134328356E-2</c:v>
                </c:pt>
                <c:pt idx="8">
                  <c:v>7.9104477611940296E-2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571-4C09-A1DA-DE7CCB8BB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61-4322-9662-41EC1B5AB805}"/>
              </c:ext>
            </c:extLst>
          </c:dPt>
          <c:dPt>
            <c:idx val="1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61-4322-9662-41EC1B5AB805}"/>
              </c:ext>
            </c:extLst>
          </c:dPt>
          <c:dPt>
            <c:idx val="2"/>
            <c:bubble3D val="0"/>
            <c:spPr>
              <a:solidFill>
                <a:srgbClr val="7F5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61-4322-9662-41EC1B5AB805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61-4322-9662-41EC1B5AB805}"/>
              </c:ext>
            </c:extLst>
          </c:dPt>
          <c:dPt>
            <c:idx val="4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EA0-4755-BFD0-5A8AD02ED165}"/>
              </c:ext>
            </c:extLst>
          </c:dPt>
          <c:dPt>
            <c:idx val="5"/>
            <c:bubble3D val="0"/>
            <c:spPr>
              <a:solidFill>
                <a:srgbClr val="8FAA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EA0-4755-BFD0-5A8AD02ED165}"/>
              </c:ext>
            </c:extLst>
          </c:dPt>
          <c:dPt>
            <c:idx val="6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06C-4780-8C22-A005B182FA1C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06C-4780-8C22-A005B182FA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Google Marketing Platform (Search Ads 360 / Display &amp; Video 360 / Campaign Manager 360)</c:v>
                </c:pt>
                <c:pt idx="1">
                  <c:v>Adobe Advertising</c:v>
                </c:pt>
                <c:pt idx="2">
                  <c:v>Smartly io</c:v>
                </c:pt>
                <c:pt idx="3">
                  <c:v>Albert ai</c:v>
                </c:pt>
                <c:pt idx="4">
                  <c:v>Kenshoo Skai</c:v>
                </c:pt>
                <c:pt idx="5">
                  <c:v>Other</c:v>
                </c:pt>
                <c:pt idx="6">
                  <c:v>None</c:v>
                </c:pt>
              </c:strCache>
            </c:strRef>
          </c:cat>
          <c:val>
            <c:numRef>
              <c:f>Sheet1!$B$2:$B$8</c:f>
              <c:numCache>
                <c:formatCode>###0.0%</c:formatCode>
                <c:ptCount val="7"/>
                <c:pt idx="0">
                  <c:v>0.17462686567164179</c:v>
                </c:pt>
                <c:pt idx="1">
                  <c:v>2.8358208955223882E-2</c:v>
                </c:pt>
                <c:pt idx="2">
                  <c:v>2.5373134328358207E-2</c:v>
                </c:pt>
                <c:pt idx="3">
                  <c:v>2.2388059701492536E-2</c:v>
                </c:pt>
                <c:pt idx="4">
                  <c:v>1.3432835820895521E-2</c:v>
                </c:pt>
                <c:pt idx="5">
                  <c:v>1.4925373134328356E-2</c:v>
                </c:pt>
                <c:pt idx="6">
                  <c:v>0.72089552238805965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861-4322-9662-41EC1B5AB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01-4B39-B866-51A2D7EB2EF3}"/>
              </c:ext>
            </c:extLst>
          </c:dPt>
          <c:dPt>
            <c:idx val="1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01-4B39-B866-51A2D7EB2EF3}"/>
              </c:ext>
            </c:extLst>
          </c:dPt>
          <c:dPt>
            <c:idx val="2"/>
            <c:bubble3D val="0"/>
            <c:spPr>
              <a:solidFill>
                <a:srgbClr val="7F57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01-4B39-B866-51A2D7EB2EF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101-4B39-B866-51A2D7EB2EF3}"/>
              </c:ext>
            </c:extLst>
          </c:dPt>
          <c:dPt>
            <c:idx val="4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01-4B39-B866-51A2D7EB2EF3}"/>
              </c:ext>
            </c:extLst>
          </c:dPt>
          <c:dPt>
            <c:idx val="5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0E2-4FE7-A742-6113CEEA660F}"/>
              </c:ext>
            </c:extLst>
          </c:dPt>
          <c:dPt>
            <c:idx val="6"/>
            <c:bubble3D val="0"/>
            <c:spPr>
              <a:solidFill>
                <a:srgbClr val="8FAA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E2-4FE7-A742-6113CEEA660F}"/>
              </c:ext>
            </c:extLst>
          </c:dPt>
          <c:dPt>
            <c:idx val="7"/>
            <c:bubble3D val="0"/>
            <c:spPr>
              <a:solidFill>
                <a:srgbClr val="BDD7E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0E2-4FE7-A742-6113CEEA660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3A2-4CDE-8BCC-9840AF5CD20A}"/>
              </c:ext>
            </c:extLst>
          </c:dPt>
          <c:dPt>
            <c:idx val="9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3A2-4CDE-8BCC-9840AF5CD20A}"/>
              </c:ext>
            </c:extLst>
          </c:dPt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3A2-4CDE-8BCC-9840AF5CD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ClickCease / CHEQ Essentials</c:v>
                </c:pt>
                <c:pt idx="1">
                  <c:v>ClickPatrol</c:v>
                </c:pt>
                <c:pt idx="2">
                  <c:v>ClickGUARD</c:v>
                </c:pt>
                <c:pt idx="3">
                  <c:v>Fraud Blocker</c:v>
                </c:pt>
                <c:pt idx="4">
                  <c:v>Lunio</c:v>
                </c:pt>
                <c:pt idx="5">
                  <c:v>CHEQ Acquisition</c:v>
                </c:pt>
                <c:pt idx="6">
                  <c:v>Clixtell</c:v>
                </c:pt>
                <c:pt idx="7">
                  <c:v>TrafficGuard</c:v>
                </c:pt>
                <c:pt idx="8">
                  <c:v>Other</c:v>
                </c:pt>
                <c:pt idx="9">
                  <c:v>None of the above</c:v>
                </c:pt>
              </c:strCache>
            </c:strRef>
          </c:cat>
          <c:val>
            <c:numRef>
              <c:f>Sheet1!$B$2:$B$11</c:f>
              <c:numCache>
                <c:formatCode>###0.0%</c:formatCode>
                <c:ptCount val="10"/>
                <c:pt idx="0">
                  <c:v>8.2089552238805971E-2</c:v>
                </c:pt>
                <c:pt idx="1">
                  <c:v>4.0298507462686567E-2</c:v>
                </c:pt>
                <c:pt idx="2">
                  <c:v>3.4328358208955224E-2</c:v>
                </c:pt>
                <c:pt idx="3">
                  <c:v>3.134328358208955E-2</c:v>
                </c:pt>
                <c:pt idx="4">
                  <c:v>2.3880597014925377E-2</c:v>
                </c:pt>
                <c:pt idx="5">
                  <c:v>2.3880597014925377E-2</c:v>
                </c:pt>
                <c:pt idx="6">
                  <c:v>1.9402985074626865E-2</c:v>
                </c:pt>
                <c:pt idx="7">
                  <c:v>1.6417910447761194E-2</c:v>
                </c:pt>
                <c:pt idx="8">
                  <c:v>1.4925373134328356E-2</c:v>
                </c:pt>
                <c:pt idx="9">
                  <c:v>0.71343283582089556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101-4B39-B866-51A2D7EB2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Google Search</c:v>
                </c:pt>
                <c:pt idx="1">
                  <c:v>An LLM like ChatGPT, Claude, Gemini</c:v>
                </c:pt>
                <c:pt idx="2">
                  <c:v>YouTube</c:v>
                </c:pt>
                <c:pt idx="3">
                  <c:v>LinkedIn</c:v>
                </c:pt>
                <c:pt idx="4">
                  <c:v>Personal connections and colleagues</c:v>
                </c:pt>
                <c:pt idx="5">
                  <c:v>Reddit</c:v>
                </c:pt>
                <c:pt idx="6">
                  <c:v>PPC chat groups (Slack, WhatsApp, Discord, etc)</c:v>
                </c:pt>
                <c:pt idx="7">
                  <c:v>Online community (PPC Mastery, The Forge, etc )</c:v>
                </c:pt>
                <c:pt idx="8">
                  <c:v>Media sites (e g  Search Engine Land)</c:v>
                </c:pt>
                <c:pt idx="9">
                  <c:v>In-person communities (events, meetups, etc)</c:v>
                </c:pt>
                <c:pt idx="10">
                  <c:v>X (Twitter)</c:v>
                </c:pt>
              </c:strCache>
            </c:strRef>
          </c:cat>
          <c:val>
            <c:numRef>
              <c:f>Sheet1!$B$2:$B$12</c:f>
              <c:numCache>
                <c:formatCode>###0%</c:formatCode>
                <c:ptCount val="11"/>
                <c:pt idx="0">
                  <c:v>0.74477611940298505</c:v>
                </c:pt>
                <c:pt idx="1">
                  <c:v>0.65820895522388057</c:v>
                </c:pt>
                <c:pt idx="2">
                  <c:v>0.37462686567164177</c:v>
                </c:pt>
                <c:pt idx="3">
                  <c:v>0.27611940298507465</c:v>
                </c:pt>
                <c:pt idx="4">
                  <c:v>0.26865671641791045</c:v>
                </c:pt>
                <c:pt idx="5">
                  <c:v>0.25671641791044775</c:v>
                </c:pt>
                <c:pt idx="6">
                  <c:v>0.24626865671641793</c:v>
                </c:pt>
                <c:pt idx="7">
                  <c:v>0.24477611940298508</c:v>
                </c:pt>
                <c:pt idx="8">
                  <c:v>0.17164179104477612</c:v>
                </c:pt>
                <c:pt idx="9">
                  <c:v>9.2537313432835819E-2</c:v>
                </c:pt>
                <c:pt idx="10">
                  <c:v>4.0298507462686567E-2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C-41EF-AD72-917974114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0831345295266"/>
          <c:y val="3.5973259252454495E-2"/>
          <c:w val="0.57078366575198569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 (including Pmax with product feeds)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(Connected TV) / OTT (Over-the-Top) advertising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 networks (e g  eBay, Instacart, Target, Walmart)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0.97005988023952094</c:v>
                </c:pt>
                <c:pt idx="1">
                  <c:v>0.6347305389221557</c:v>
                </c:pt>
                <c:pt idx="2">
                  <c:v>0.61676646706586824</c:v>
                </c:pt>
                <c:pt idx="3">
                  <c:v>0.56886227544910184</c:v>
                </c:pt>
                <c:pt idx="4">
                  <c:v>0.68263473053892232</c:v>
                </c:pt>
                <c:pt idx="5">
                  <c:v>0.40119760479041916</c:v>
                </c:pt>
                <c:pt idx="6">
                  <c:v>0.28742514970059879</c:v>
                </c:pt>
                <c:pt idx="7">
                  <c:v>0.18562874251497002</c:v>
                </c:pt>
                <c:pt idx="8">
                  <c:v>0.17964071856287425</c:v>
                </c:pt>
                <c:pt idx="9">
                  <c:v>0.1377245508982036</c:v>
                </c:pt>
                <c:pt idx="10">
                  <c:v>0.10778443113772455</c:v>
                </c:pt>
                <c:pt idx="11">
                  <c:v>7.1856287425149698E-2</c:v>
                </c:pt>
                <c:pt idx="12">
                  <c:v>4.790419161676647E-2</c:v>
                </c:pt>
                <c:pt idx="13">
                  <c:v>5.9880239520958084E-2</c:v>
                </c:pt>
                <c:pt idx="14">
                  <c:v>2.9940119760479042E-2</c:v>
                </c:pt>
                <c:pt idx="15">
                  <c:v>1.7964071856287425E-2</c:v>
                </c:pt>
                <c:pt idx="16">
                  <c:v>1.1976047904191617E-2</c:v>
                </c:pt>
                <c:pt idx="17">
                  <c:v>0</c:v>
                </c:pt>
                <c:pt idx="18">
                  <c:v>5.9880239520958087E-3</c:v>
                </c:pt>
                <c:pt idx="19">
                  <c:v>5.3892215568862277E-2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B-45B0-B6FD-7B6E97233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85205639149402E-2"/>
          <c:y val="3.5973259252454495E-2"/>
          <c:w val="0.97771479436085063"/>
          <c:h val="0.948657904253797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D30-4A4C-82F9-147BE13255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r/PPC on Reddit</c:v>
                </c:pt>
                <c:pt idx="1">
                  <c:v>PPC Mastery</c:v>
                </c:pt>
                <c:pt idx="2">
                  <c:v>God Tier Ads community</c:v>
                </c:pt>
                <c:pt idx="3">
                  <c:v>Paid Search Association</c:v>
                </c:pt>
                <c:pt idx="4">
                  <c:v>PPC Chat (Slack)</c:v>
                </c:pt>
                <c:pt idx="5">
                  <c:v>PPC Chat (Twitter)</c:v>
                </c:pt>
                <c:pt idx="6">
                  <c:v>PPC Whatsapp group(s)</c:v>
                </c:pt>
                <c:pt idx="7">
                  <c:v>PPC Live (UK)</c:v>
                </c:pt>
                <c:pt idx="8">
                  <c:v>Foxwell Founders Group</c:v>
                </c:pt>
                <c:pt idx="9">
                  <c:v>None</c:v>
                </c:pt>
              </c:strCache>
            </c:strRef>
          </c:cat>
          <c:val>
            <c:numRef>
              <c:f>Sheet1!$B$2:$B$11</c:f>
              <c:numCache>
                <c:formatCode>###0%</c:formatCode>
                <c:ptCount val="10"/>
                <c:pt idx="0">
                  <c:v>0.2626865671641791</c:v>
                </c:pt>
                <c:pt idx="1">
                  <c:v>0.19402985074626866</c:v>
                </c:pt>
                <c:pt idx="2">
                  <c:v>0.16716417910447764</c:v>
                </c:pt>
                <c:pt idx="3">
                  <c:v>0.10746268656716416</c:v>
                </c:pt>
                <c:pt idx="4">
                  <c:v>0.10597014925373134</c:v>
                </c:pt>
                <c:pt idx="5">
                  <c:v>9.8507462686567168E-2</c:v>
                </c:pt>
                <c:pt idx="6">
                  <c:v>8.5074626865671646E-2</c:v>
                </c:pt>
                <c:pt idx="7">
                  <c:v>5.6716417910447764E-2</c:v>
                </c:pt>
                <c:pt idx="8">
                  <c:v>3.4328358208955224E-2</c:v>
                </c:pt>
                <c:pt idx="9">
                  <c:v>0.34925373134328358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C-41EF-AD72-9179741142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21779856"/>
        <c:axId val="90946960"/>
      </c:barChart>
      <c:catAx>
        <c:axId val="22177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rtaStd-Regular" panose="00000500000000000000" pitchFamily="2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l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A6-467B-884D-FB93EF876668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A6-467B-884D-FB93EF876668}"/>
              </c:ext>
            </c:extLst>
          </c:dPt>
          <c:dPt>
            <c:idx val="2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BA6-467B-884D-FB93EF876668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BA6-467B-884D-FB93EF8766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BA6-467B-884D-FB93EF876668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BA6-467B-884D-FB93EF876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More than 3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0.45252679938744256</c:v>
                </c:pt>
                <c:pt idx="1">
                  <c:v>0.21516079632465546</c:v>
                </c:pt>
                <c:pt idx="2">
                  <c:v>0.18300153139356815</c:v>
                </c:pt>
                <c:pt idx="3">
                  <c:v>5.9724349157733538E-2</c:v>
                </c:pt>
                <c:pt idx="4">
                  <c:v>8.958652373660031E-2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A6-467B-884D-FB93EF876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61-4C24-83DA-81E2192A4284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61-4C24-83DA-81E2192A4284}"/>
              </c:ext>
            </c:extLst>
          </c:dPt>
          <c:dPt>
            <c:idx val="2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0-4808-B84E-B570AD219A6E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538-4442-8EAD-47CF79E1DD6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783-465C-8B73-9A6D79306FCD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538-4442-8EAD-47CF79E1DD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More than 3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0.56814701378254207</c:v>
                </c:pt>
                <c:pt idx="1">
                  <c:v>0.21898928024502295</c:v>
                </c:pt>
                <c:pt idx="2">
                  <c:v>0.13552833078101073</c:v>
                </c:pt>
                <c:pt idx="3">
                  <c:v>3.139356814701378E-2</c:v>
                </c:pt>
                <c:pt idx="4">
                  <c:v>4.5941807044410414E-2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70-4721-8E10-3CE2B07E70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1D-46D0-A235-66B89BB474FE}"/>
              </c:ext>
            </c:extLst>
          </c:dPt>
          <c:dPt>
            <c:idx val="1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1D-46D0-A235-66B89BB474FE}"/>
              </c:ext>
            </c:extLst>
          </c:dPt>
          <c:dPt>
            <c:idx val="2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1D-46D0-A235-66B89BB474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 prefer in-person events</c:v>
                </c:pt>
                <c:pt idx="1">
                  <c:v>I prefer virtual events</c:v>
                </c:pt>
                <c:pt idx="2">
                  <c:v>I’m happy to attend both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0.48122065727699526</c:v>
                </c:pt>
                <c:pt idx="1">
                  <c:v>0.16666666666666663</c:v>
                </c:pt>
                <c:pt idx="2">
                  <c:v>0.352112676056338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1D-46D0-A235-66B89BB474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52838859658084"/>
          <c:y val="6.3352640410437228E-2"/>
          <c:w val="0.46595126891651573"/>
          <c:h val="0.89663763821847742"/>
        </c:manualLayout>
      </c:layout>
      <c:doughnutChart>
        <c:varyColors val="1"/>
        <c:ser>
          <c:idx val="1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3A0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DF-4160-B4F8-4B2E08A309CE}"/>
              </c:ext>
            </c:extLst>
          </c:dPt>
          <c:dPt>
            <c:idx val="1"/>
            <c:bubble3D val="0"/>
            <c:spPr>
              <a:solidFill>
                <a:srgbClr val="0D12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DF-4160-B4F8-4B2E08A309CE}"/>
              </c:ext>
            </c:extLst>
          </c:dPt>
          <c:dPt>
            <c:idx val="2"/>
            <c:bubble3D val="0"/>
            <c:spPr>
              <a:solidFill>
                <a:srgbClr val="00CD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DF-4160-B4F8-4B2E08A309CE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DF-4160-B4F8-4B2E08A309CE}"/>
              </c:ext>
            </c:extLst>
          </c:dPt>
          <c:dPt>
            <c:idx val="4"/>
            <c:bubble3D val="0"/>
            <c:spPr>
              <a:solidFill>
                <a:srgbClr val="5B9BD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DF-4160-B4F8-4B2E08A309CE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D1247"/>
                      </a:solidFill>
                      <a:latin typeface="AvertaStd-Bold" panose="000008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2DF-4160-B4F8-4B2E08A30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rtaStd-Bold" panose="000008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There aren’t enough in-person events in my region</c:v>
                </c:pt>
                <c:pt idx="1">
                  <c:v>I’m satisfied with the choice I have in events</c:v>
                </c:pt>
                <c:pt idx="2">
                  <c:v>There aren’t enough of both types of events</c:v>
                </c:pt>
                <c:pt idx="3">
                  <c:v>There aren’t enough virtual events (in my time zone)</c:v>
                </c:pt>
                <c:pt idx="4">
                  <c:v>Other - Please specify</c:v>
                </c:pt>
              </c:strCache>
            </c:strRef>
          </c:cat>
          <c:val>
            <c:numRef>
              <c:f>Sheet1!$B$2:$B$6</c:f>
              <c:numCache>
                <c:formatCode>###0%</c:formatCode>
                <c:ptCount val="5"/>
                <c:pt idx="0">
                  <c:v>0.39433384379785608</c:v>
                </c:pt>
                <c:pt idx="1">
                  <c:v>0.37519142419601836</c:v>
                </c:pt>
                <c:pt idx="2">
                  <c:v>0.12557427258805512</c:v>
                </c:pt>
                <c:pt idx="3">
                  <c:v>6.738131699846861E-2</c:v>
                </c:pt>
                <c:pt idx="4">
                  <c:v>3.7519142419601838E-2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DF-4160-B4F8-4B2E08A30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latin typeface="AvertaStd-Regular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10831345295266"/>
          <c:y val="3.5973259252454495E-2"/>
          <c:w val="0.47908217567131084"/>
          <c:h val="0.948657904253797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3A00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19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0DF-499E-A442-2A323141B4B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rtaStd-Regular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Google Search</c:v>
                </c:pt>
                <c:pt idx="1">
                  <c:v>Meta Ads</c:v>
                </c:pt>
                <c:pt idx="2">
                  <c:v>Google Shopping (including Pmax with product feeds)</c:v>
                </c:pt>
                <c:pt idx="3">
                  <c:v>YouTube</c:v>
                </c:pt>
                <c:pt idx="4">
                  <c:v>Microsoft (Bing)</c:v>
                </c:pt>
                <c:pt idx="5">
                  <c:v>LinkedIn</c:v>
                </c:pt>
                <c:pt idx="6">
                  <c:v>TikTok</c:v>
                </c:pt>
                <c:pt idx="7">
                  <c:v>Pinterest</c:v>
                </c:pt>
                <c:pt idx="8">
                  <c:v>Reddit</c:v>
                </c:pt>
                <c:pt idx="9">
                  <c:v>Amazon</c:v>
                </c:pt>
                <c:pt idx="10">
                  <c:v>CTV (Connected TV) / OTT (Over-the-Top) advertising</c:v>
                </c:pt>
                <c:pt idx="11">
                  <c:v>Snapchat</c:v>
                </c:pt>
                <c:pt idx="12">
                  <c:v>X (Twitter)</c:v>
                </c:pt>
                <c:pt idx="13">
                  <c:v>Apple Search</c:v>
                </c:pt>
                <c:pt idx="14">
                  <c:v>non-Amazon retail media networks (e g  eBay, Instacart, Target, Walmart)</c:v>
                </c:pt>
                <c:pt idx="15">
                  <c:v>Quora</c:v>
                </c:pt>
                <c:pt idx="16">
                  <c:v>Yandex</c:v>
                </c:pt>
                <c:pt idx="17">
                  <c:v>Yahoo! Japan</c:v>
                </c:pt>
                <c:pt idx="18">
                  <c:v>Baidu</c:v>
                </c:pt>
                <c:pt idx="19">
                  <c:v>Other</c:v>
                </c:pt>
              </c:strCache>
            </c:strRef>
          </c:cat>
          <c:val>
            <c:numRef>
              <c:f>Sheet1!$B$2:$B$21</c:f>
              <c:numCache>
                <c:formatCode>###0%</c:formatCode>
                <c:ptCount val="20"/>
                <c:pt idx="0">
                  <c:v>0.90163934426229497</c:v>
                </c:pt>
                <c:pt idx="1">
                  <c:v>0.75409836065573765</c:v>
                </c:pt>
                <c:pt idx="2">
                  <c:v>0.67213114754098358</c:v>
                </c:pt>
                <c:pt idx="3">
                  <c:v>0.63934426229508201</c:v>
                </c:pt>
                <c:pt idx="4">
                  <c:v>0.36065573770491804</c:v>
                </c:pt>
                <c:pt idx="5">
                  <c:v>0.47540983606557374</c:v>
                </c:pt>
                <c:pt idx="6">
                  <c:v>0.14754098360655737</c:v>
                </c:pt>
                <c:pt idx="7">
                  <c:v>4.9180327868852458E-2</c:v>
                </c:pt>
                <c:pt idx="8">
                  <c:v>8.1967213114754092E-2</c:v>
                </c:pt>
                <c:pt idx="9">
                  <c:v>0.21311475409836064</c:v>
                </c:pt>
                <c:pt idx="10">
                  <c:v>3.2786885245901641E-2</c:v>
                </c:pt>
                <c:pt idx="11">
                  <c:v>6.5573770491803282E-2</c:v>
                </c:pt>
                <c:pt idx="12">
                  <c:v>9.8360655737704916E-2</c:v>
                </c:pt>
                <c:pt idx="13">
                  <c:v>4.9180327868852458E-2</c:v>
                </c:pt>
                <c:pt idx="14">
                  <c:v>4.9180327868852458E-2</c:v>
                </c:pt>
                <c:pt idx="15">
                  <c:v>3.2786885245901641E-2</c:v>
                </c:pt>
                <c:pt idx="16">
                  <c:v>3.2786885245901641E-2</c:v>
                </c:pt>
                <c:pt idx="17">
                  <c:v>4.9180327868852458E-2</c:v>
                </c:pt>
                <c:pt idx="18">
                  <c:v>0</c:v>
                </c:pt>
                <c:pt idx="19">
                  <c:v>3.2786885245901641E-2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86-4DE2-9862-7C6CEB24E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1779856"/>
        <c:axId val="90946960"/>
      </c:barChart>
      <c:catAx>
        <c:axId val="221779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0946960"/>
        <c:crosses val="autoZero"/>
        <c:auto val="1"/>
        <c:lblAlgn val="ctr"/>
        <c:lblOffset val="100"/>
        <c:noMultiLvlLbl val="0"/>
      </c:catAx>
      <c:valAx>
        <c:axId val="90946960"/>
        <c:scaling>
          <c:orientation val="minMax"/>
        </c:scaling>
        <c:delete val="1"/>
        <c:axPos val="t"/>
        <c:numFmt formatCode="###0%" sourceLinked="1"/>
        <c:majorTickMark val="none"/>
        <c:minorTickMark val="none"/>
        <c:tickLblPos val="nextTo"/>
        <c:crossAx val="22177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C5C9E-E18F-4260-BDA3-5B49948D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8870-45CF-4C23-9128-00731E18BB4E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83554-DF48-4E03-B500-0EF41061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5B777-A8B6-41CD-A56F-D8FE7BC5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5887-E740-4018-B26E-48F5F21D4B8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6B8B1-2D57-4826-ADCF-ED1E77E3D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32208"/>
            <a:ext cx="12192000" cy="4906125"/>
          </a:xfrm>
          <a:prstGeom prst="rect">
            <a:avLst/>
          </a:prstGeom>
        </p:spPr>
      </p:pic>
      <p:pic>
        <p:nvPicPr>
          <p:cNvPr id="2" name="Picture 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AA77D8A4-1308-DBBC-267D-CBB66EEC47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29" y="6262986"/>
            <a:ext cx="1905930" cy="4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3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E2FF7-55F0-478E-9CD4-901B2749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59D92-3782-4CA6-A270-1EA20D589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A3AB-64F9-4226-BBCC-A86A4F3AD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8870-45CF-4C23-9128-00731E18BB4E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006C3-095C-4201-ABE0-C1DCE375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A67B9-AFE4-4D68-B876-96EDF83C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5887-E740-4018-B26E-48F5F21D4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5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01EB1-EC5F-4AE5-8926-B709C6236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A4478-AABA-4356-9467-4F64DE925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D1F95-E78A-4E87-966A-7E4237F7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8870-45CF-4C23-9128-00731E18BB4E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98E92-CB92-4CC0-BA09-85939EB1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480F8-EA17-4BAC-87F0-D4A4A6BB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5887-E740-4018-B26E-48F5F21D4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05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BD015-1CD1-4637-85A3-CC9A3C84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917F-5BAF-4FAB-B008-EA47A79CE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58F7F-41D7-43FC-94E3-CA696A471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8870-45CF-4C23-9128-00731E18BB4E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CD781-B09A-454A-B3AB-7A0DB0DE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08B69-A475-4743-9AB9-552B78BB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5887-E740-4018-B26E-48F5F21D4B8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5B839-D65D-4FC0-A0F8-A301F44F38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39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894D0-2417-4896-BF95-4A547AA0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06D17-8BAF-4DC7-B970-6DC0D2094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CF73-3235-40D4-8F57-D45E1212B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8870-45CF-4C23-9128-00731E18BB4E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7BF4C-CF8F-46A3-99AE-7DB521EB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7D022-DCFB-4636-B1C4-6EC36F5F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5887-E740-4018-B26E-48F5F21D4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5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48C51-79E5-4138-B9D1-2D8D7276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82441-7F10-4D8B-BB62-8C751AC45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FE2F57-72C1-458A-8F25-FD2F4F58A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5469C-919F-43C1-9B43-366C16402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8870-45CF-4C23-9128-00731E18BB4E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FE38D-32F3-4C7A-9532-F36D59F9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EB209-B19A-41DD-B9EB-8FB98E89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5887-E740-4018-B26E-48F5F21D4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9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B97F7-AD29-4AC8-881D-802A2560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D8638-B1D9-43F9-A891-051DB1B8A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A2D54A-F878-4737-B784-8F03919C1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8FF10-7DEB-4C28-98CF-0264764DC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255DF-967A-4181-BD9D-8A1CAAEB3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9DD00-3978-4410-9143-FAB149F2D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8870-45CF-4C23-9128-00731E18BB4E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88D19-AFCC-4D20-A3DF-1C6ECD96F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619EC-5286-4E0E-91BE-B592D7F7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5887-E740-4018-B26E-48F5F21D4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28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DD13-ECA1-4E1D-BB16-91F40FD3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D47BEE-14C7-4905-B7BA-4579C020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8870-45CF-4C23-9128-00731E18BB4E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C8562B-8A5E-4768-8315-B60E71531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09B51-262B-4181-AF52-53BECFC4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5887-E740-4018-B26E-48F5F21D4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72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FD3344-C422-4BFD-B74A-632B655E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8870-45CF-4C23-9128-00731E18BB4E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D09EE9-8E2E-4FCF-859E-9EB44692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25462-E2BA-455E-A3BD-64AF6C3E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5887-E740-4018-B26E-48F5F21D4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97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C8B4-65B8-4762-A156-A5908BF0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0AFC-F60C-4E8C-A41C-0ACB0A51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F9333-C574-473C-AE2F-3E2D11C04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80AB8-9982-4F59-94C2-C70D8A69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8870-45CF-4C23-9128-00731E18BB4E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8783D-16B9-4799-8322-529F9A62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605F6-2E3A-4267-B4D5-A03D7112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5887-E740-4018-B26E-48F5F21D4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33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F83F2-05F2-4A72-B0A4-2B4BFF2BF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647AF-56D1-4295-A8BA-70E535A22B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3D250-5756-4241-AA33-60271B36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BE12C-4F93-41D7-80B6-2FAB570F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8870-45CF-4C23-9128-00731E18BB4E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7C936-4E9B-4A31-8D08-1E873440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F40AD-76FC-4FA2-9DCB-0898A802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5887-E740-4018-B26E-48F5F21D4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9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540C2-6759-40DC-B778-21C93B22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4FBAD-B63B-46B4-84E7-43DEA57E9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C919D-0CD4-4261-AED2-270E52B20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B8870-45CF-4C23-9128-00731E18BB4E}" type="datetimeFigureOut">
              <a:rPr lang="en-GB" smtClean="0"/>
              <a:t>06/03/2026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F600C-AD13-481D-B31F-F3797393F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10672-6B2E-4960-ADAD-E20621E38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5887-E740-4018-B26E-48F5F21D4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83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sv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2349C9-349E-420F-9A2D-01AA1BDF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815" y="5214722"/>
            <a:ext cx="1987341" cy="4040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974032-464A-40BD-A050-16DDF85EAD06}"/>
              </a:ext>
            </a:extLst>
          </p:cNvPr>
          <p:cNvSpPr txBox="1"/>
          <p:nvPr/>
        </p:nvSpPr>
        <p:spPr>
          <a:xfrm>
            <a:off x="1074538" y="2276339"/>
            <a:ext cx="5213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rtaStd-Bold" panose="00000800000000000000" pitchFamily="2" charset="0"/>
                <a:cs typeface="Arial" panose="020B0604020202020204" pitchFamily="34" charset="0"/>
              </a:rPr>
              <a:t>The State of PPC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326785-5E78-4145-91B7-C5235641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68" y="1831564"/>
            <a:ext cx="546870" cy="1597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3B96B6-54CD-AFBE-55BF-20C2AD786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99" y="4200922"/>
            <a:ext cx="1747026" cy="524108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1CFC3EC-17CC-9840-F67C-E08F5C5E0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218" y="4322144"/>
            <a:ext cx="1597832" cy="3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0FC28C2-5D01-D3EA-93BF-7953BC390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79" y="5066865"/>
            <a:ext cx="795853" cy="6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01F0651-2DDE-2836-1260-A085A516EF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213" y="318020"/>
            <a:ext cx="2751004" cy="694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63E16E-821B-6C24-2178-F6AF32C12E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06" y="5185526"/>
            <a:ext cx="1437362" cy="546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9DDFB1-D5E5-3057-BDCA-253A4AE5AF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57" y="4200921"/>
            <a:ext cx="1944516" cy="52410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A5A12C2F-EC57-AA83-5732-945627C0CC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7055" y="5228625"/>
            <a:ext cx="2038504" cy="46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E379254-FD9A-3831-1967-6B508E7985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11397" y="5128109"/>
            <a:ext cx="1327838" cy="5773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F4A07A-523D-682C-0C8C-A4612082DC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14" y="4147806"/>
            <a:ext cx="1019415" cy="6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5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1D4B6B3-F006-833E-8867-10178741D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167552"/>
              </p:ext>
            </p:extLst>
          </p:nvPr>
        </p:nvGraphicFramePr>
        <p:xfrm>
          <a:off x="5014998" y="1616949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2" y="144818"/>
            <a:ext cx="777847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How many people are dedicated to PPC at your company?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370305"/>
              </p:ext>
            </p:extLst>
          </p:nvPr>
        </p:nvGraphicFramePr>
        <p:xfrm>
          <a:off x="-1029271" y="1616949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3BAAA28-6FC6-49A8-87CD-E3E7F14B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28758"/>
              </p:ext>
            </p:extLst>
          </p:nvPr>
        </p:nvGraphicFramePr>
        <p:xfrm>
          <a:off x="1256143" y="5338270"/>
          <a:ext cx="1169997" cy="280841"/>
        </p:xfrm>
        <a:graphic>
          <a:graphicData uri="http://schemas.openxmlformats.org/drawingml/2006/table">
            <a:tbl>
              <a:tblPr/>
              <a:tblGrid>
                <a:gridCol w="116999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6 to 10 people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4E39DD5-78EB-4697-A5C9-E253021A1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02602"/>
              </p:ext>
            </p:extLst>
          </p:nvPr>
        </p:nvGraphicFramePr>
        <p:xfrm>
          <a:off x="409722" y="3724510"/>
          <a:ext cx="1169997" cy="285353"/>
        </p:xfrm>
        <a:graphic>
          <a:graphicData uri="http://schemas.openxmlformats.org/drawingml/2006/table">
            <a:tbl>
              <a:tblPr/>
              <a:tblGrid>
                <a:gridCol w="116999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11 to 20 people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02794"/>
              </p:ext>
            </p:extLst>
          </p:nvPr>
        </p:nvGraphicFramePr>
        <p:xfrm>
          <a:off x="2238568" y="6200677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n=642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ED60345-7E61-4D99-ADE1-FEE4B3845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93454"/>
              </p:ext>
            </p:extLst>
          </p:nvPr>
        </p:nvGraphicFramePr>
        <p:xfrm>
          <a:off x="684315" y="2038434"/>
          <a:ext cx="1820864" cy="285353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More than 20 people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12A926-BC4F-28F4-C095-6B4BE034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12674"/>
              </p:ext>
            </p:extLst>
          </p:nvPr>
        </p:nvGraphicFramePr>
        <p:xfrm>
          <a:off x="4017450" y="1644651"/>
          <a:ext cx="1425967" cy="306528"/>
        </p:xfrm>
        <a:graphic>
          <a:graphicData uri="http://schemas.openxmlformats.org/drawingml/2006/table">
            <a:tbl>
              <a:tblPr/>
              <a:tblGrid>
                <a:gridCol w="142596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1 person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8878FB-C055-3C35-F2E5-EC47B2491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01006"/>
              </p:ext>
            </p:extLst>
          </p:nvPr>
        </p:nvGraphicFramePr>
        <p:xfrm>
          <a:off x="5530993" y="4019947"/>
          <a:ext cx="1288709" cy="306528"/>
        </p:xfrm>
        <a:graphic>
          <a:graphicData uri="http://schemas.openxmlformats.org/drawingml/2006/table">
            <a:tbl>
              <a:tblPr/>
              <a:tblGrid>
                <a:gridCol w="128870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2 to 5 people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B7D64B-B560-AFD1-6C74-E97E31743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61520"/>
              </p:ext>
            </p:extLst>
          </p:nvPr>
        </p:nvGraphicFramePr>
        <p:xfrm>
          <a:off x="2598302" y="3498434"/>
          <a:ext cx="1820864" cy="495300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86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Average:</a:t>
                      </a:r>
                    </a:p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10.7 people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02FFBB6-6098-5EFC-8131-C9E6ED1B8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283786"/>
              </p:ext>
            </p:extLst>
          </p:nvPr>
        </p:nvGraphicFramePr>
        <p:xfrm>
          <a:off x="8459746" y="1810758"/>
          <a:ext cx="422828" cy="280841"/>
        </p:xfrm>
        <a:graphic>
          <a:graphicData uri="http://schemas.openxmlformats.org/drawingml/2006/table">
            <a:tbl>
              <a:tblPr/>
              <a:tblGrid>
                <a:gridCol w="42282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6-10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2F9FFE7-FB4D-AEA4-4BEB-720034DA2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04579"/>
              </p:ext>
            </p:extLst>
          </p:nvPr>
        </p:nvGraphicFramePr>
        <p:xfrm>
          <a:off x="8946037" y="1655238"/>
          <a:ext cx="500543" cy="285353"/>
        </p:xfrm>
        <a:graphic>
          <a:graphicData uri="http://schemas.openxmlformats.org/drawingml/2006/table">
            <a:tbl>
              <a:tblPr/>
              <a:tblGrid>
                <a:gridCol w="50054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11-20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79E6CCF-F2B0-728A-D016-E54F6AA0B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38666"/>
              </p:ext>
            </p:extLst>
          </p:nvPr>
        </p:nvGraphicFramePr>
        <p:xfrm>
          <a:off x="9438353" y="1620273"/>
          <a:ext cx="500543" cy="285353"/>
        </p:xfrm>
        <a:graphic>
          <a:graphicData uri="http://schemas.openxmlformats.org/drawingml/2006/table">
            <a:tbl>
              <a:tblPr/>
              <a:tblGrid>
                <a:gridCol w="50054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20+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1CCABFB-81CB-7499-96D1-A61EE17AA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99008"/>
              </p:ext>
            </p:extLst>
          </p:nvPr>
        </p:nvGraphicFramePr>
        <p:xfrm>
          <a:off x="11575597" y="3275736"/>
          <a:ext cx="744420" cy="306528"/>
        </p:xfrm>
        <a:graphic>
          <a:graphicData uri="http://schemas.openxmlformats.org/drawingml/2006/table">
            <a:tbl>
              <a:tblPr/>
              <a:tblGrid>
                <a:gridCol w="74442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1 person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9C96C5D-58BA-10B8-8767-E00668FFA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343269"/>
              </p:ext>
            </p:extLst>
          </p:nvPr>
        </p:nvGraphicFramePr>
        <p:xfrm>
          <a:off x="6806766" y="4784192"/>
          <a:ext cx="1288709" cy="306528"/>
        </p:xfrm>
        <a:graphic>
          <a:graphicData uri="http://schemas.openxmlformats.org/drawingml/2006/table">
            <a:tbl>
              <a:tblPr/>
              <a:tblGrid>
                <a:gridCol w="128870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2 to 5 people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318FD9D-70E4-FE78-1950-0B3BEF40B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284755"/>
              </p:ext>
            </p:extLst>
          </p:nvPr>
        </p:nvGraphicFramePr>
        <p:xfrm>
          <a:off x="8642571" y="3498434"/>
          <a:ext cx="1820864" cy="495300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86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Average:</a:t>
                      </a:r>
                    </a:p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3.5 people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4BD4C20-1766-FDA5-68E2-477824E060FC}"/>
              </a:ext>
            </a:extLst>
          </p:cNvPr>
          <p:cNvSpPr txBox="1"/>
          <p:nvPr/>
        </p:nvSpPr>
        <p:spPr>
          <a:xfrm>
            <a:off x="2759822" y="1306383"/>
            <a:ext cx="149563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Agency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AC2BE-0D44-029C-9313-64C906D5721C}"/>
              </a:ext>
            </a:extLst>
          </p:cNvPr>
          <p:cNvSpPr txBox="1"/>
          <p:nvPr/>
        </p:nvSpPr>
        <p:spPr>
          <a:xfrm>
            <a:off x="8903789" y="1302383"/>
            <a:ext cx="149563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In-house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13E5B84-A657-9AD1-33EF-7F9E569D2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798610"/>
              </p:ext>
            </p:extLst>
          </p:nvPr>
        </p:nvGraphicFramePr>
        <p:xfrm>
          <a:off x="8402007" y="6109237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n=301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608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2" y="144818"/>
            <a:ext cx="586047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What type of agency do you work for?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265838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961598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n=642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12A926-BC4F-28F4-C095-6B4BE034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669678"/>
              </p:ext>
            </p:extLst>
          </p:nvPr>
        </p:nvGraphicFramePr>
        <p:xfrm>
          <a:off x="8008794" y="3612884"/>
          <a:ext cx="1885977" cy="373380"/>
        </p:xfrm>
        <a:graphic>
          <a:graphicData uri="http://schemas.openxmlformats.org/drawingml/2006/table">
            <a:tbl>
              <a:tblPr/>
              <a:tblGrid>
                <a:gridCol w="188597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Independent agency with &lt; 25 employees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7DBE3B-E2F9-61BE-1724-F2A26EE66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8950"/>
              </p:ext>
            </p:extLst>
          </p:nvPr>
        </p:nvGraphicFramePr>
        <p:xfrm>
          <a:off x="2145405" y="4371676"/>
          <a:ext cx="1885977" cy="373380"/>
        </p:xfrm>
        <a:graphic>
          <a:graphicData uri="http://schemas.openxmlformats.org/drawingml/2006/table">
            <a:tbl>
              <a:tblPr/>
              <a:tblGrid>
                <a:gridCol w="188597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Independent agency with 25-100 employees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270B8F-046A-7073-659D-F7F3E648F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0739"/>
              </p:ext>
            </p:extLst>
          </p:nvPr>
        </p:nvGraphicFramePr>
        <p:xfrm>
          <a:off x="2596189" y="2299634"/>
          <a:ext cx="1885977" cy="373380"/>
        </p:xfrm>
        <a:graphic>
          <a:graphicData uri="http://schemas.openxmlformats.org/drawingml/2006/table">
            <a:tbl>
              <a:tblPr/>
              <a:tblGrid>
                <a:gridCol w="188597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Independent agency with 100+ employees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7D0476B-CFB4-7C1D-9FBE-A7FB8CDAA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379153"/>
              </p:ext>
            </p:extLst>
          </p:nvPr>
        </p:nvGraphicFramePr>
        <p:xfrm>
          <a:off x="4031382" y="1256835"/>
          <a:ext cx="1885977" cy="556260"/>
        </p:xfrm>
        <a:graphic>
          <a:graphicData uri="http://schemas.openxmlformats.org/drawingml/2006/table">
            <a:tbl>
              <a:tblPr/>
              <a:tblGrid>
                <a:gridCol w="188597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An agency that’s part of an international network or holding company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953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2" y="144818"/>
            <a:ext cx="586047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What best describes your role in the company?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202753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3BAAA28-6FC6-49A8-87CD-E3E7F14B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493718"/>
              </p:ext>
            </p:extLst>
          </p:nvPr>
        </p:nvGraphicFramePr>
        <p:xfrm>
          <a:off x="3172357" y="5357592"/>
          <a:ext cx="1723494" cy="373380"/>
        </p:xfrm>
        <a:graphic>
          <a:graphicData uri="http://schemas.openxmlformats.org/drawingml/2006/table">
            <a:tbl>
              <a:tblPr/>
              <a:tblGrid>
                <a:gridCol w="172349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Manager</a:t>
                      </a:r>
                    </a:p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(Team lead, Head of)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643059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n=943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ED60345-7E61-4D99-ADE1-FEE4B3845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660587"/>
              </p:ext>
            </p:extLst>
          </p:nvPr>
        </p:nvGraphicFramePr>
        <p:xfrm>
          <a:off x="1979720" y="2385317"/>
          <a:ext cx="2385273" cy="373380"/>
        </p:xfrm>
        <a:graphic>
          <a:graphicData uri="http://schemas.openxmlformats.org/drawingml/2006/table">
            <a:tbl>
              <a:tblPr/>
              <a:tblGrid>
                <a:gridCol w="238527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Executive</a:t>
                      </a:r>
                    </a:p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(VP, Director, C-level, founder)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12A926-BC4F-28F4-C095-6B4BE034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39101"/>
              </p:ext>
            </p:extLst>
          </p:nvPr>
        </p:nvGraphicFramePr>
        <p:xfrm>
          <a:off x="7999604" y="3055620"/>
          <a:ext cx="3367419" cy="373380"/>
        </p:xfrm>
        <a:graphic>
          <a:graphicData uri="http://schemas.openxmlformats.org/drawingml/2006/table">
            <a:tbl>
              <a:tblPr/>
              <a:tblGrid>
                <a:gridCol w="336741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Individual contributor</a:t>
                      </a:r>
                    </a:p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(consultant, specialist, analyst, strategist)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828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F1997-4D53-DE6E-C40E-C2E568922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0A6953-CD9C-7521-5362-A981EF9401BD}"/>
              </a:ext>
            </a:extLst>
          </p:cNvPr>
          <p:cNvSpPr txBox="1"/>
          <p:nvPr/>
        </p:nvSpPr>
        <p:spPr>
          <a:xfrm>
            <a:off x="141457" y="144818"/>
            <a:ext cx="568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What are your main work priorities for 2026?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E3ACFEB-9597-3795-A6A5-6F783FC262F0}"/>
              </a:ext>
            </a:extLst>
          </p:cNvPr>
          <p:cNvGraphicFramePr>
            <a:graphicFrameLocks noGrp="1"/>
          </p:cNvGraphicFramePr>
          <p:nvPr/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n=1,306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FC8A1C-B6B4-A367-C1F0-EABF307B8B9C}"/>
              </a:ext>
            </a:extLst>
          </p:cNvPr>
          <p:cNvSpPr/>
          <p:nvPr/>
        </p:nvSpPr>
        <p:spPr>
          <a:xfrm>
            <a:off x="6286303" y="311692"/>
            <a:ext cx="533399" cy="528637"/>
          </a:xfrm>
          <a:prstGeom prst="roundRect">
            <a:avLst>
              <a:gd name="adj" fmla="val 2702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824D869-7A81-9C84-C7C0-2CA3846338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640694"/>
              </p:ext>
            </p:extLst>
          </p:nvPr>
        </p:nvGraphicFramePr>
        <p:xfrm>
          <a:off x="0" y="1226675"/>
          <a:ext cx="1219200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9206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11079-06D7-86AE-05DF-666C97A24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FD2C5B-FFBF-0446-3E17-5AC6FA644BF1}"/>
              </a:ext>
            </a:extLst>
          </p:cNvPr>
          <p:cNvSpPr txBox="1"/>
          <p:nvPr/>
        </p:nvSpPr>
        <p:spPr>
          <a:xfrm>
            <a:off x="141456" y="144818"/>
            <a:ext cx="5961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What does success look like for you in your role?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BA9CD76-AD90-E440-CD61-4CADDFA40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634547"/>
              </p:ext>
            </p:extLst>
          </p:nvPr>
        </p:nvGraphicFramePr>
        <p:xfrm>
          <a:off x="0" y="1578792"/>
          <a:ext cx="4895244" cy="424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E84BF87-B5B4-D42C-C88E-96DCA7EA8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597620"/>
              </p:ext>
            </p:extLst>
          </p:nvPr>
        </p:nvGraphicFramePr>
        <p:xfrm>
          <a:off x="4478171" y="1589103"/>
          <a:ext cx="2799643" cy="424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C76AAB6-8CA3-5C08-E1FB-469DA95EEA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096637"/>
              </p:ext>
            </p:extLst>
          </p:nvPr>
        </p:nvGraphicFramePr>
        <p:xfrm>
          <a:off x="6977063" y="1589889"/>
          <a:ext cx="2709862" cy="424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DF86EAF-4D25-2249-C1D2-C29DCD8F00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570667"/>
              </p:ext>
            </p:extLst>
          </p:nvPr>
        </p:nvGraphicFramePr>
        <p:xfrm>
          <a:off x="9341999" y="1590546"/>
          <a:ext cx="2799643" cy="4241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B2CFA5F-2089-3C5A-711F-889D465F3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24598"/>
              </p:ext>
            </p:extLst>
          </p:nvPr>
        </p:nvGraphicFramePr>
        <p:xfrm>
          <a:off x="1984608" y="1433679"/>
          <a:ext cx="10046884" cy="190500"/>
        </p:xfrm>
        <a:graphic>
          <a:graphicData uri="http://schemas.openxmlformats.org/drawingml/2006/table">
            <a:tbl>
              <a:tblPr/>
              <a:tblGrid>
                <a:gridCol w="2511721">
                  <a:extLst>
                    <a:ext uri="{9D8B030D-6E8A-4147-A177-3AD203B41FA5}">
                      <a16:colId xmlns:a16="http://schemas.microsoft.com/office/drawing/2014/main" val="4294309198"/>
                    </a:ext>
                  </a:extLst>
                </a:gridCol>
                <a:gridCol w="2511721">
                  <a:extLst>
                    <a:ext uri="{9D8B030D-6E8A-4147-A177-3AD203B41FA5}">
                      <a16:colId xmlns:a16="http://schemas.microsoft.com/office/drawing/2014/main" val="1638550824"/>
                    </a:ext>
                  </a:extLst>
                </a:gridCol>
                <a:gridCol w="2511721">
                  <a:extLst>
                    <a:ext uri="{9D8B030D-6E8A-4147-A177-3AD203B41FA5}">
                      <a16:colId xmlns:a16="http://schemas.microsoft.com/office/drawing/2014/main" val="118790473"/>
                    </a:ext>
                  </a:extLst>
                </a:gridCol>
                <a:gridCol w="2511721">
                  <a:extLst>
                    <a:ext uri="{9D8B030D-6E8A-4147-A177-3AD203B41FA5}">
                      <a16:colId xmlns:a16="http://schemas.microsoft.com/office/drawing/2014/main" val="202334913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Individual Contributors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Managers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Executives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BE83027-7460-0FA1-AD6D-63D0AAEB3D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841043"/>
              </p:ext>
            </p:extLst>
          </p:nvPr>
        </p:nvGraphicFramePr>
        <p:xfrm>
          <a:off x="1984608" y="5880019"/>
          <a:ext cx="9831472" cy="182880"/>
        </p:xfrm>
        <a:graphic>
          <a:graphicData uri="http://schemas.openxmlformats.org/drawingml/2006/table">
            <a:tbl>
              <a:tblPr/>
              <a:tblGrid>
                <a:gridCol w="2457868">
                  <a:extLst>
                    <a:ext uri="{9D8B030D-6E8A-4147-A177-3AD203B41FA5}">
                      <a16:colId xmlns:a16="http://schemas.microsoft.com/office/drawing/2014/main" val="1145584816"/>
                    </a:ext>
                  </a:extLst>
                </a:gridCol>
                <a:gridCol w="245786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  <a:gridCol w="2457868">
                  <a:extLst>
                    <a:ext uri="{9D8B030D-6E8A-4147-A177-3AD203B41FA5}">
                      <a16:colId xmlns:a16="http://schemas.microsoft.com/office/drawing/2014/main" val="1126586019"/>
                    </a:ext>
                  </a:extLst>
                </a:gridCol>
                <a:gridCol w="2457868">
                  <a:extLst>
                    <a:ext uri="{9D8B030D-6E8A-4147-A177-3AD203B41FA5}">
                      <a16:colId xmlns:a16="http://schemas.microsoft.com/office/drawing/2014/main" val="16385508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vertaStd-Regular" panose="00000500000000000000" pitchFamily="2" charset="0"/>
                        </a:rPr>
                        <a:t>N=1,306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vertaStd-Regular" panose="00000500000000000000" pitchFamily="2" charset="0"/>
                        </a:rPr>
                        <a:t>N=391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vertaStd-Regular" panose="00000500000000000000" pitchFamily="2" charset="0"/>
                        </a:rPr>
                        <a:t>n=286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vertaStd-Regular" panose="00000500000000000000" pitchFamily="2" charset="0"/>
                        </a:rPr>
                        <a:t>n=266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AAC7C9B2-D310-71E0-A9C6-E55B6CF039DA}"/>
              </a:ext>
            </a:extLst>
          </p:cNvPr>
          <p:cNvSpPr/>
          <p:nvPr/>
        </p:nvSpPr>
        <p:spPr>
          <a:xfrm>
            <a:off x="3212508" y="6542713"/>
            <a:ext cx="360000" cy="155643"/>
          </a:xfrm>
          <a:prstGeom prst="rect">
            <a:avLst/>
          </a:prstGeom>
          <a:solidFill>
            <a:srgbClr val="FF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E52B72-12DF-0C16-D645-978830B8C912}"/>
              </a:ext>
            </a:extLst>
          </p:cNvPr>
          <p:cNvSpPr/>
          <p:nvPr/>
        </p:nvSpPr>
        <p:spPr>
          <a:xfrm>
            <a:off x="141458" y="6545842"/>
            <a:ext cx="360000" cy="1556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B6F59D-7E55-9096-0DE3-343E7C8CCC52}"/>
              </a:ext>
            </a:extLst>
          </p:cNvPr>
          <p:cNvSpPr txBox="1"/>
          <p:nvPr/>
        </p:nvSpPr>
        <p:spPr>
          <a:xfrm>
            <a:off x="568959" y="6484636"/>
            <a:ext cx="2616542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GB" sz="1200" b="1" kern="0" spc="50" dirty="0">
                <a:solidFill>
                  <a:schemeClr val="bg1">
                    <a:lumMod val="50000"/>
                  </a:schemeClr>
                </a:solidFill>
                <a:latin typeface="AvertaStd-Extrathin" panose="00000300000000000000" pitchFamily="2" charset="0"/>
                <a:cs typeface="Arial" panose="020B0604020202020204" pitchFamily="34" charset="0"/>
              </a:rPr>
              <a:t>= significantly higher % vs Total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BA95C8-C3C6-F40B-AB3D-03167A0A9929}"/>
              </a:ext>
            </a:extLst>
          </p:cNvPr>
          <p:cNvSpPr txBox="1"/>
          <p:nvPr/>
        </p:nvSpPr>
        <p:spPr>
          <a:xfrm>
            <a:off x="3650616" y="6462450"/>
            <a:ext cx="2616542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GB" sz="1200" b="1" kern="0" spc="50" dirty="0">
                <a:solidFill>
                  <a:schemeClr val="bg1">
                    <a:lumMod val="50000"/>
                  </a:schemeClr>
                </a:solidFill>
                <a:latin typeface="AvertaStd-Extrathin" panose="00000300000000000000" pitchFamily="2" charset="0"/>
                <a:cs typeface="Arial" panose="020B0604020202020204" pitchFamily="34" charset="0"/>
              </a:rPr>
              <a:t>= significantly lower % vs Total</a:t>
            </a:r>
          </a:p>
        </p:txBody>
      </p:sp>
    </p:spTree>
    <p:extLst>
      <p:ext uri="{BB962C8B-B14F-4D97-AF65-F5344CB8AC3E}">
        <p14:creationId xmlns:p14="http://schemas.microsoft.com/office/powerpoint/2010/main" val="192956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2" y="144818"/>
            <a:ext cx="827418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Is managing PPC campaigns harder or easier than 2 years ago?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520854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3BAAA28-6FC6-49A8-87CD-E3E7F14B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67894"/>
              </p:ext>
            </p:extLst>
          </p:nvPr>
        </p:nvGraphicFramePr>
        <p:xfrm>
          <a:off x="7896716" y="4237459"/>
          <a:ext cx="1513030" cy="206509"/>
        </p:xfrm>
        <a:graphic>
          <a:graphicData uri="http://schemas.openxmlformats.org/drawingml/2006/table">
            <a:tbl>
              <a:tblPr/>
              <a:tblGrid>
                <a:gridCol w="151303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065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About the same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4E39DD5-78EB-4697-A5C9-E253021A1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846937"/>
              </p:ext>
            </p:extLst>
          </p:nvPr>
        </p:nvGraphicFramePr>
        <p:xfrm>
          <a:off x="2779414" y="4327208"/>
          <a:ext cx="1520074" cy="285353"/>
        </p:xfrm>
        <a:graphic>
          <a:graphicData uri="http://schemas.openxmlformats.org/drawingml/2006/table">
            <a:tbl>
              <a:tblPr/>
              <a:tblGrid>
                <a:gridCol w="152007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Somewhat harder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98333"/>
              </p:ext>
            </p:extLst>
          </p:nvPr>
        </p:nvGraphicFramePr>
        <p:xfrm>
          <a:off x="5036702" y="6207406"/>
          <a:ext cx="1960529" cy="182880"/>
        </p:xfrm>
        <a:graphic>
          <a:graphicData uri="http://schemas.openxmlformats.org/drawingml/2006/table">
            <a:tbl>
              <a:tblPr/>
              <a:tblGrid>
                <a:gridCol w="196052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n=624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ED60345-7E61-4D99-ADE1-FEE4B3845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64296"/>
              </p:ext>
            </p:extLst>
          </p:nvPr>
        </p:nvGraphicFramePr>
        <p:xfrm>
          <a:off x="4299488" y="1589726"/>
          <a:ext cx="1378542" cy="285353"/>
        </p:xfrm>
        <a:graphic>
          <a:graphicData uri="http://schemas.openxmlformats.org/drawingml/2006/table">
            <a:tbl>
              <a:tblPr/>
              <a:tblGrid>
                <a:gridCol w="137854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Much harder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12A926-BC4F-28F4-C095-6B4BE034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76569"/>
              </p:ext>
            </p:extLst>
          </p:nvPr>
        </p:nvGraphicFramePr>
        <p:xfrm>
          <a:off x="6095999" y="1458873"/>
          <a:ext cx="1425967" cy="306528"/>
        </p:xfrm>
        <a:graphic>
          <a:graphicData uri="http://schemas.openxmlformats.org/drawingml/2006/table">
            <a:tbl>
              <a:tblPr/>
              <a:tblGrid>
                <a:gridCol w="142596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Much easier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8878FB-C055-3C35-F2E5-EC47B2491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31367"/>
              </p:ext>
            </p:extLst>
          </p:nvPr>
        </p:nvGraphicFramePr>
        <p:xfrm>
          <a:off x="7364522" y="1983731"/>
          <a:ext cx="1288709" cy="306528"/>
        </p:xfrm>
        <a:graphic>
          <a:graphicData uri="http://schemas.openxmlformats.org/drawingml/2006/table">
            <a:tbl>
              <a:tblPr/>
              <a:tblGrid>
                <a:gridCol w="128870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Somewhat easier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B7D64B-B560-AFD1-6C74-E97E31743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241997"/>
              </p:ext>
            </p:extLst>
          </p:nvPr>
        </p:nvGraphicFramePr>
        <p:xfrm>
          <a:off x="5036702" y="3260886"/>
          <a:ext cx="1820864" cy="739140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86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Total </a:t>
                      </a:r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easier</a:t>
                      </a:r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: 16%</a:t>
                      </a:r>
                    </a:p>
                    <a:p>
                      <a:pPr algn="ctr" fontAlgn="ctr"/>
                      <a:endParaRPr lang="en-GB" sz="16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Total </a:t>
                      </a:r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harder</a:t>
                      </a:r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: 53%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C5C13-983A-E8B4-B67D-8EB7BD56B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4947A1-9C52-4AF0-73D6-99608F3603AC}"/>
              </a:ext>
            </a:extLst>
          </p:cNvPr>
          <p:cNvSpPr txBox="1"/>
          <p:nvPr/>
        </p:nvSpPr>
        <p:spPr>
          <a:xfrm>
            <a:off x="141457" y="144818"/>
            <a:ext cx="7774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What are the main reasons PPC has gotten </a:t>
            </a:r>
            <a:r>
              <a:rPr lang="en-GB" sz="2000" b="1" u="sng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easier</a:t>
            </a:r>
            <a:r>
              <a:rPr lang="en-GB" sz="20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 in the past 2 years?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6147E27-40A8-B139-DB20-86FE1CCD7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629786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n=99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694358-3CA5-49CC-50CC-51AD49251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6195486"/>
              </p:ext>
            </p:extLst>
          </p:nvPr>
        </p:nvGraphicFramePr>
        <p:xfrm>
          <a:off x="0" y="1226675"/>
          <a:ext cx="1219200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0504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F058C-C9C1-F075-56B7-E62BA77C1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2011B7F-5818-6B61-A3B0-5D3DC3A4D1ED}"/>
              </a:ext>
            </a:extLst>
          </p:cNvPr>
          <p:cNvSpPr txBox="1"/>
          <p:nvPr/>
        </p:nvSpPr>
        <p:spPr>
          <a:xfrm>
            <a:off x="141457" y="144818"/>
            <a:ext cx="799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What are the main reasons PPC has gotten </a:t>
            </a:r>
            <a:r>
              <a:rPr lang="en-GB" sz="2000" b="1" u="sng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harder</a:t>
            </a:r>
            <a:r>
              <a:rPr lang="en-GB" sz="20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 in the past 2 years?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7EC103B-E69E-12AB-0548-1078D7535B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08482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n=333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6736EA8-83A2-A242-EEF0-2DE7220C4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190526"/>
              </p:ext>
            </p:extLst>
          </p:nvPr>
        </p:nvGraphicFramePr>
        <p:xfrm>
          <a:off x="0" y="1226675"/>
          <a:ext cx="1219200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8420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31933" y="124226"/>
            <a:ext cx="11624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Please rate how challenging (or how much of an issue) each of the below is for you or your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agency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823449"/>
              </p:ext>
            </p:extLst>
          </p:nvPr>
        </p:nvGraphicFramePr>
        <p:xfrm>
          <a:off x="400295" y="1527148"/>
          <a:ext cx="11505715" cy="442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08502DB-479A-4ECF-845D-D346D7A8F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602866"/>
              </p:ext>
            </p:extLst>
          </p:nvPr>
        </p:nvGraphicFramePr>
        <p:xfrm>
          <a:off x="4413504" y="6207406"/>
          <a:ext cx="3694176" cy="182880"/>
        </p:xfrm>
        <a:graphic>
          <a:graphicData uri="http://schemas.openxmlformats.org/drawingml/2006/table">
            <a:tbl>
              <a:tblPr/>
              <a:tblGrid>
                <a:gridCol w="369417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n=808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151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31933" y="124226"/>
            <a:ext cx="11624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Please rate how challenging (or how much of an issue) each of the below is for you or your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company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523272"/>
              </p:ext>
            </p:extLst>
          </p:nvPr>
        </p:nvGraphicFramePr>
        <p:xfrm>
          <a:off x="400295" y="1527148"/>
          <a:ext cx="11505715" cy="442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08502DB-479A-4ECF-845D-D346D7A8F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998082"/>
              </p:ext>
            </p:extLst>
          </p:nvPr>
        </p:nvGraphicFramePr>
        <p:xfrm>
          <a:off x="4124960" y="6207406"/>
          <a:ext cx="4947920" cy="160020"/>
        </p:xfrm>
        <a:graphic>
          <a:graphicData uri="http://schemas.openxmlformats.org/drawingml/2006/table">
            <a:tbl>
              <a:tblPr/>
              <a:tblGrid>
                <a:gridCol w="494792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47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n=290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76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2" y="144818"/>
            <a:ext cx="586047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What type of company do you work for?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215541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3BAAA28-6FC6-49A8-87CD-E3E7F14B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96672"/>
              </p:ext>
            </p:extLst>
          </p:nvPr>
        </p:nvGraphicFramePr>
        <p:xfrm>
          <a:off x="7994569" y="3833562"/>
          <a:ext cx="701196" cy="280841"/>
        </p:xfrm>
        <a:graphic>
          <a:graphicData uri="http://schemas.openxmlformats.org/drawingml/2006/table">
            <a:tbl>
              <a:tblPr/>
              <a:tblGrid>
                <a:gridCol w="70119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Agency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4E39DD5-78EB-4697-A5C9-E253021A1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13718"/>
              </p:ext>
            </p:extLst>
          </p:nvPr>
        </p:nvGraphicFramePr>
        <p:xfrm>
          <a:off x="1840022" y="5113852"/>
          <a:ext cx="2897990" cy="285353"/>
        </p:xfrm>
        <a:graphic>
          <a:graphicData uri="http://schemas.openxmlformats.org/drawingml/2006/table">
            <a:tbl>
              <a:tblPr/>
              <a:tblGrid>
                <a:gridCol w="289799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Advertiser (brand) with in-house team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82589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n=1,306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ED60345-7E61-4D99-ADE1-FEE4B3845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344295"/>
              </p:ext>
            </p:extLst>
          </p:nvPr>
        </p:nvGraphicFramePr>
        <p:xfrm>
          <a:off x="2378585" y="2482289"/>
          <a:ext cx="1820864" cy="285353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Freelancer/contractor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12A926-BC4F-28F4-C095-6B4BE034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526524"/>
              </p:ext>
            </p:extLst>
          </p:nvPr>
        </p:nvGraphicFramePr>
        <p:xfrm>
          <a:off x="4275134" y="1370769"/>
          <a:ext cx="1820865" cy="373380"/>
        </p:xfrm>
        <a:graphic>
          <a:graphicData uri="http://schemas.openxmlformats.org/drawingml/2006/table">
            <a:tbl>
              <a:tblPr/>
              <a:tblGrid>
                <a:gridCol w="1820865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Advertiser</a:t>
                      </a:r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 (brand) hiring an agency </a:t>
                      </a:r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for</a:t>
                      </a:r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 PPC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810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2" y="144818"/>
            <a:ext cx="944119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How long do you expect to keep working at your current company?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697835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3BAAA28-6FC6-49A8-87CD-E3E7F14B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175552"/>
              </p:ext>
            </p:extLst>
          </p:nvPr>
        </p:nvGraphicFramePr>
        <p:xfrm>
          <a:off x="8068098" y="3692150"/>
          <a:ext cx="1513030" cy="280841"/>
        </p:xfrm>
        <a:graphic>
          <a:graphicData uri="http://schemas.openxmlformats.org/drawingml/2006/table">
            <a:tbl>
              <a:tblPr/>
              <a:tblGrid>
                <a:gridCol w="151303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2 - 3 years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045170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n=966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12A926-BC4F-28F4-C095-6B4BE034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493921"/>
              </p:ext>
            </p:extLst>
          </p:nvPr>
        </p:nvGraphicFramePr>
        <p:xfrm>
          <a:off x="6381577" y="1483818"/>
          <a:ext cx="1425967" cy="306528"/>
        </p:xfrm>
        <a:graphic>
          <a:graphicData uri="http://schemas.openxmlformats.org/drawingml/2006/table">
            <a:tbl>
              <a:tblPr/>
              <a:tblGrid>
                <a:gridCol w="142596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Less than 1 year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8878FB-C055-3C35-F2E5-EC47B2491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227373"/>
              </p:ext>
            </p:extLst>
          </p:nvPr>
        </p:nvGraphicFramePr>
        <p:xfrm>
          <a:off x="7550715" y="2275652"/>
          <a:ext cx="1288709" cy="306528"/>
        </p:xfrm>
        <a:graphic>
          <a:graphicData uri="http://schemas.openxmlformats.org/drawingml/2006/table">
            <a:tbl>
              <a:tblPr/>
              <a:tblGrid>
                <a:gridCol w="128870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1 - 2 years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6CF515-266E-BFFE-7A6D-80085C28C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6536"/>
              </p:ext>
            </p:extLst>
          </p:nvPr>
        </p:nvGraphicFramePr>
        <p:xfrm>
          <a:off x="7535904" y="4942540"/>
          <a:ext cx="1513030" cy="280841"/>
        </p:xfrm>
        <a:graphic>
          <a:graphicData uri="http://schemas.openxmlformats.org/drawingml/2006/table">
            <a:tbl>
              <a:tblPr/>
              <a:tblGrid>
                <a:gridCol w="151303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3 - 4 years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AB6D0D5-A867-4193-A59E-780A14260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45875"/>
              </p:ext>
            </p:extLst>
          </p:nvPr>
        </p:nvGraphicFramePr>
        <p:xfrm>
          <a:off x="6896039" y="5477596"/>
          <a:ext cx="1513030" cy="280841"/>
        </p:xfrm>
        <a:graphic>
          <a:graphicData uri="http://schemas.openxmlformats.org/drawingml/2006/table">
            <a:tbl>
              <a:tblPr/>
              <a:tblGrid>
                <a:gridCol w="151303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4 - 5 years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E34CED8-041D-EE7A-C591-89600E7D6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032381"/>
              </p:ext>
            </p:extLst>
          </p:nvPr>
        </p:nvGraphicFramePr>
        <p:xfrm>
          <a:off x="3083950" y="5082960"/>
          <a:ext cx="1952752" cy="280841"/>
        </p:xfrm>
        <a:graphic>
          <a:graphicData uri="http://schemas.openxmlformats.org/drawingml/2006/table">
            <a:tbl>
              <a:tblPr/>
              <a:tblGrid>
                <a:gridCol w="195275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At least 5 more years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1CD69EC-AACE-2753-A5AA-20D80E73C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725802"/>
              </p:ext>
            </p:extLst>
          </p:nvPr>
        </p:nvGraphicFramePr>
        <p:xfrm>
          <a:off x="2761488" y="2158726"/>
          <a:ext cx="2074316" cy="280841"/>
        </p:xfrm>
        <a:graphic>
          <a:graphicData uri="http://schemas.openxmlformats.org/drawingml/2006/table">
            <a:tbl>
              <a:tblPr/>
              <a:tblGrid>
                <a:gridCol w="207431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I honestly have no idea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4733DD-9253-6590-8B08-F7D9D6DDC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46187"/>
              </p:ext>
            </p:extLst>
          </p:nvPr>
        </p:nvGraphicFramePr>
        <p:xfrm>
          <a:off x="5032999" y="3429000"/>
          <a:ext cx="1820864" cy="495300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86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Average:</a:t>
                      </a:r>
                    </a:p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4.7 years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489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B5050-D2C2-C780-2F81-A769ACD37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942EE8F-89BC-A47A-D0CA-F40FB1E198A5}"/>
              </a:ext>
            </a:extLst>
          </p:cNvPr>
          <p:cNvSpPr txBox="1"/>
          <p:nvPr/>
        </p:nvSpPr>
        <p:spPr>
          <a:xfrm>
            <a:off x="131932" y="124226"/>
            <a:ext cx="11505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Please rate how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challenging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 each of the following issues is in your agency’s relationship with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clients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.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F30BE43-E26B-89CA-33C6-6909477F7C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6870970"/>
              </p:ext>
            </p:extLst>
          </p:nvPr>
        </p:nvGraphicFramePr>
        <p:xfrm>
          <a:off x="400295" y="1527148"/>
          <a:ext cx="11505715" cy="442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8DD1D78-7EA5-DB42-2C8A-1160570E1CA5}"/>
              </a:ext>
            </a:extLst>
          </p:cNvPr>
          <p:cNvGraphicFramePr>
            <a:graphicFrameLocks noGrp="1"/>
          </p:cNvGraphicFramePr>
          <p:nvPr/>
        </p:nvGraphicFramePr>
        <p:xfrm>
          <a:off x="4124960" y="6207406"/>
          <a:ext cx="4947920" cy="160020"/>
        </p:xfrm>
        <a:graphic>
          <a:graphicData uri="http://schemas.openxmlformats.org/drawingml/2006/table">
            <a:tbl>
              <a:tblPr/>
              <a:tblGrid>
                <a:gridCol w="494792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47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n=290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27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2" y="144818"/>
            <a:ext cx="951583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How does your agency price (most) ongoing PPC management?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0282174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3BAAA28-6FC6-49A8-87CD-E3E7F14B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971716"/>
              </p:ext>
            </p:extLst>
          </p:nvPr>
        </p:nvGraphicFramePr>
        <p:xfrm>
          <a:off x="6306471" y="5582548"/>
          <a:ext cx="1941701" cy="280841"/>
        </p:xfrm>
        <a:graphic>
          <a:graphicData uri="http://schemas.openxmlformats.org/drawingml/2006/table">
            <a:tbl>
              <a:tblPr/>
              <a:tblGrid>
                <a:gridCol w="194170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Based on billable hours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863074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n=922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12A926-BC4F-28F4-C095-6B4BE034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97615"/>
              </p:ext>
            </p:extLst>
          </p:nvPr>
        </p:nvGraphicFramePr>
        <p:xfrm>
          <a:off x="7487074" y="1978915"/>
          <a:ext cx="2522725" cy="373380"/>
        </p:xfrm>
        <a:graphic>
          <a:graphicData uri="http://schemas.openxmlformats.org/drawingml/2006/table">
            <a:tbl>
              <a:tblPr/>
              <a:tblGrid>
                <a:gridCol w="2522725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Flat fee based on the monthly spend range (tiered model)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6CF515-266E-BFFE-7A6D-80085C28C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702728"/>
              </p:ext>
            </p:extLst>
          </p:nvPr>
        </p:nvGraphicFramePr>
        <p:xfrm>
          <a:off x="8015956" y="4081342"/>
          <a:ext cx="2364250" cy="280841"/>
        </p:xfrm>
        <a:graphic>
          <a:graphicData uri="http://schemas.openxmlformats.org/drawingml/2006/table">
            <a:tbl>
              <a:tblPr/>
              <a:tblGrid>
                <a:gridCol w="236425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It's fully custom for each client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E34CED8-041D-EE7A-C591-89600E7D6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04568"/>
              </p:ext>
            </p:extLst>
          </p:nvPr>
        </p:nvGraphicFramePr>
        <p:xfrm>
          <a:off x="2032282" y="4954643"/>
          <a:ext cx="2493987" cy="373380"/>
        </p:xfrm>
        <a:graphic>
          <a:graphicData uri="http://schemas.openxmlformats.org/drawingml/2006/table">
            <a:tbl>
              <a:tblPr/>
              <a:tblGrid>
                <a:gridCol w="249398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Flat fee + a variable component (spend, performance or other)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1CD69EC-AACE-2753-A5AA-20D80E73C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27345"/>
              </p:ext>
            </p:extLst>
          </p:nvPr>
        </p:nvGraphicFramePr>
        <p:xfrm>
          <a:off x="1943099" y="3555246"/>
          <a:ext cx="2121381" cy="373380"/>
        </p:xfrm>
        <a:graphic>
          <a:graphicData uri="http://schemas.openxmlformats.org/drawingml/2006/table">
            <a:tbl>
              <a:tblPr/>
              <a:tblGrid>
                <a:gridCol w="212138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Fixed fee based on specific deliverables ("productized")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DC790B7-9654-E990-613A-309D43EC1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67684"/>
              </p:ext>
            </p:extLst>
          </p:nvPr>
        </p:nvGraphicFramePr>
        <p:xfrm>
          <a:off x="2333803" y="2422440"/>
          <a:ext cx="2231016" cy="373380"/>
        </p:xfrm>
        <a:graphic>
          <a:graphicData uri="http://schemas.openxmlformats.org/drawingml/2006/table">
            <a:tbl>
              <a:tblPr/>
              <a:tblGrid>
                <a:gridCol w="223101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Based on a percentage of spend under management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3722153C-A686-CD04-ED99-6E2F8DB3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07203"/>
              </p:ext>
            </p:extLst>
          </p:nvPr>
        </p:nvGraphicFramePr>
        <p:xfrm>
          <a:off x="5033738" y="1355573"/>
          <a:ext cx="1024966" cy="373380"/>
        </p:xfrm>
        <a:graphic>
          <a:graphicData uri="http://schemas.openxmlformats.org/drawingml/2006/table">
            <a:tbl>
              <a:tblPr/>
              <a:tblGrid>
                <a:gridCol w="102496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Don't know/</a:t>
                      </a:r>
                    </a:p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No answer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53B4A0-0ED3-7771-3DCC-7C26B4FFB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07504"/>
              </p:ext>
            </p:extLst>
          </p:nvPr>
        </p:nvGraphicFramePr>
        <p:xfrm>
          <a:off x="4564819" y="1703002"/>
          <a:ext cx="663736" cy="280841"/>
        </p:xfrm>
        <a:graphic>
          <a:graphicData uri="http://schemas.openxmlformats.org/drawingml/2006/table">
            <a:tbl>
              <a:tblPr/>
              <a:tblGrid>
                <a:gridCol w="66373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16A7439-A8FC-6C2E-E37F-4BBD27AE8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656349"/>
              </p:ext>
            </p:extLst>
          </p:nvPr>
        </p:nvGraphicFramePr>
        <p:xfrm>
          <a:off x="2886075" y="1950250"/>
          <a:ext cx="2010612" cy="280841"/>
        </p:xfrm>
        <a:graphic>
          <a:graphicData uri="http://schemas.openxmlformats.org/drawingml/2006/table">
            <a:tbl>
              <a:tblPr/>
              <a:tblGrid>
                <a:gridCol w="201061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Fully performance-based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672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2" y="144818"/>
            <a:ext cx="11233598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Do you believe billable hours is a future-proof pricing model, given the rise of automation and AI?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71367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3BAAA28-6FC6-49A8-87CD-E3E7F14B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58471"/>
              </p:ext>
            </p:extLst>
          </p:nvPr>
        </p:nvGraphicFramePr>
        <p:xfrm>
          <a:off x="2258499" y="5357592"/>
          <a:ext cx="2778203" cy="206509"/>
        </p:xfrm>
        <a:graphic>
          <a:graphicData uri="http://schemas.openxmlformats.org/drawingml/2006/table">
            <a:tbl>
              <a:tblPr/>
              <a:tblGrid>
                <a:gridCol w="277820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065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I’m not sure/have no opinion on this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4E39DD5-78EB-4697-A5C9-E253021A1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54624"/>
              </p:ext>
            </p:extLst>
          </p:nvPr>
        </p:nvGraphicFramePr>
        <p:xfrm>
          <a:off x="2160083" y="2626510"/>
          <a:ext cx="1999539" cy="373380"/>
        </p:xfrm>
        <a:graphic>
          <a:graphicData uri="http://schemas.openxmlformats.org/drawingml/2006/table">
            <a:tbl>
              <a:tblPr/>
              <a:tblGrid>
                <a:gridCol w="199953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No, we’re looking into other pricing models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2998"/>
              </p:ext>
            </p:extLst>
          </p:nvPr>
        </p:nvGraphicFramePr>
        <p:xfrm>
          <a:off x="5036702" y="6207406"/>
          <a:ext cx="1960529" cy="182880"/>
        </p:xfrm>
        <a:graphic>
          <a:graphicData uri="http://schemas.openxmlformats.org/drawingml/2006/table">
            <a:tbl>
              <a:tblPr/>
              <a:tblGrid>
                <a:gridCol w="196052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n=170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ED60345-7E61-4D99-ADE1-FEE4B3845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78097"/>
              </p:ext>
            </p:extLst>
          </p:nvPr>
        </p:nvGraphicFramePr>
        <p:xfrm>
          <a:off x="4759033" y="1316577"/>
          <a:ext cx="1820864" cy="373380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No, but our clients insist on paying by the hour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12A926-BC4F-28F4-C095-6B4BE034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3765"/>
              </p:ext>
            </p:extLst>
          </p:nvPr>
        </p:nvGraphicFramePr>
        <p:xfrm>
          <a:off x="7763433" y="2370643"/>
          <a:ext cx="2814919" cy="373380"/>
        </p:xfrm>
        <a:graphic>
          <a:graphicData uri="http://schemas.openxmlformats.org/drawingml/2006/table">
            <a:tbl>
              <a:tblPr/>
              <a:tblGrid>
                <a:gridCol w="281491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Yes, and we can keep our hourly rate the same (adjusted for inflation)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8878FB-C055-3C35-F2E5-EC47B2491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187530"/>
              </p:ext>
            </p:extLst>
          </p:nvPr>
        </p:nvGraphicFramePr>
        <p:xfrm>
          <a:off x="7582050" y="4918523"/>
          <a:ext cx="3130774" cy="373380"/>
        </p:xfrm>
        <a:graphic>
          <a:graphicData uri="http://schemas.openxmlformats.org/drawingml/2006/table">
            <a:tbl>
              <a:tblPr/>
              <a:tblGrid>
                <a:gridCol w="313077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Yes, if we can significantly increase our hourly rate thanks to increased productivity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B7D64B-B560-AFD1-6C74-E97E31743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690342"/>
              </p:ext>
            </p:extLst>
          </p:nvPr>
        </p:nvGraphicFramePr>
        <p:xfrm>
          <a:off x="5036702" y="3260886"/>
          <a:ext cx="1820864" cy="739140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86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Total </a:t>
                      </a:r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Yes</a:t>
                      </a:r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: 39%</a:t>
                      </a:r>
                    </a:p>
                    <a:p>
                      <a:pPr algn="ctr" fontAlgn="ctr"/>
                      <a:endParaRPr lang="en-GB" sz="16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Total </a:t>
                      </a:r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No</a:t>
                      </a:r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: 26%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035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AE8CD53-B227-19C7-E18F-7279CA4CE1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3370518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1" y="144818"/>
            <a:ext cx="11174815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Does your agency charge clients for the PPC software your team uses for all (or most of) your clients?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646077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n=851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6CF515-266E-BFFE-7A6D-80085C28C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87192"/>
              </p:ext>
            </p:extLst>
          </p:nvPr>
        </p:nvGraphicFramePr>
        <p:xfrm>
          <a:off x="8029573" y="3372180"/>
          <a:ext cx="1741956" cy="373380"/>
        </p:xfrm>
        <a:graphic>
          <a:graphicData uri="http://schemas.openxmlformats.org/drawingml/2006/table">
            <a:tbl>
              <a:tblPr/>
              <a:tblGrid>
                <a:gridCol w="174195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No, we consider those costs as overhead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E34CED8-041D-EE7A-C591-89600E7D6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052839"/>
              </p:ext>
            </p:extLst>
          </p:nvPr>
        </p:nvGraphicFramePr>
        <p:xfrm>
          <a:off x="1320914" y="3163848"/>
          <a:ext cx="2673519" cy="373380"/>
        </p:xfrm>
        <a:graphic>
          <a:graphicData uri="http://schemas.openxmlformats.org/drawingml/2006/table">
            <a:tbl>
              <a:tblPr/>
              <a:tblGrid>
                <a:gridCol w="267351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Yes, a minority of clients get charged for access (or for other reasons)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DC790B7-9654-E990-613A-309D43EC1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230754"/>
              </p:ext>
            </p:extLst>
          </p:nvPr>
        </p:nvGraphicFramePr>
        <p:xfrm>
          <a:off x="1457651" y="4817516"/>
          <a:ext cx="2782874" cy="556260"/>
        </p:xfrm>
        <a:graphic>
          <a:graphicData uri="http://schemas.openxmlformats.org/drawingml/2006/table">
            <a:tbl>
              <a:tblPr/>
              <a:tblGrid>
                <a:gridCol w="278287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Yes, all (or most) clients get charged a "technology fee" or pay for it in another transparent way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D466CC-FC20-41EF-B6F2-0F2950D53E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471918"/>
              </p:ext>
            </p:extLst>
          </p:nvPr>
        </p:nvGraphicFramePr>
        <p:xfrm>
          <a:off x="4380004" y="1617671"/>
          <a:ext cx="1313396" cy="190500"/>
        </p:xfrm>
        <a:graphic>
          <a:graphicData uri="http://schemas.openxmlformats.org/drawingml/2006/table">
            <a:tbl>
              <a:tblPr/>
              <a:tblGrid>
                <a:gridCol w="131339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I don't know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C8CA1CE-1FF5-BB35-812B-B177545676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227710"/>
              </p:ext>
            </p:extLst>
          </p:nvPr>
        </p:nvGraphicFramePr>
        <p:xfrm>
          <a:off x="3629922" y="2623649"/>
          <a:ext cx="750082" cy="190500"/>
        </p:xfrm>
        <a:graphic>
          <a:graphicData uri="http://schemas.openxmlformats.org/drawingml/2006/table">
            <a:tbl>
              <a:tblPr/>
              <a:tblGrid>
                <a:gridCol w="75008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391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72CD0-821E-AADE-5885-D2CDA4158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02EFEA-D410-AFF5-79E6-E2DCBC51C35D}"/>
              </a:ext>
            </a:extLst>
          </p:cNvPr>
          <p:cNvSpPr txBox="1"/>
          <p:nvPr/>
        </p:nvSpPr>
        <p:spPr>
          <a:xfrm>
            <a:off x="141457" y="144818"/>
            <a:ext cx="974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How is your agency evolving in response to AI and automation?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ABC7A82-289D-0190-B4C1-99F581FC4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789323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n=643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14C812D-10AA-1844-89D2-48DEA650C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840831"/>
              </p:ext>
            </p:extLst>
          </p:nvPr>
        </p:nvGraphicFramePr>
        <p:xfrm>
          <a:off x="0" y="1226675"/>
          <a:ext cx="1219200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531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55D23-DBE9-9B6A-979C-7E93BE739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1C2DB0-0986-34C2-0A1E-444D42FD127A}"/>
              </a:ext>
            </a:extLst>
          </p:cNvPr>
          <p:cNvSpPr txBox="1"/>
          <p:nvPr/>
        </p:nvSpPr>
        <p:spPr>
          <a:xfrm>
            <a:off x="131932" y="124226"/>
            <a:ext cx="1008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Please rate how satisfied you are </a:t>
            </a:r>
            <a:r>
              <a:rPr lang="en-GB" sz="2000" b="1" u="sng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with your current agency</a:t>
            </a:r>
            <a:r>
              <a:rPr lang="en-GB" sz="20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 about each of the below.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25D4087-B501-1EF2-29E1-13093E624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009858"/>
              </p:ext>
            </p:extLst>
          </p:nvPr>
        </p:nvGraphicFramePr>
        <p:xfrm>
          <a:off x="1" y="1291068"/>
          <a:ext cx="12192000" cy="482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1FFCA31-EC34-578F-E589-6D0F82DFD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09184"/>
              </p:ext>
            </p:extLst>
          </p:nvPr>
        </p:nvGraphicFramePr>
        <p:xfrm>
          <a:off x="4115995" y="6207406"/>
          <a:ext cx="4947920" cy="160020"/>
        </p:xfrm>
        <a:graphic>
          <a:graphicData uri="http://schemas.openxmlformats.org/drawingml/2006/table">
            <a:tbl>
              <a:tblPr/>
              <a:tblGrid>
                <a:gridCol w="494792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47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n=83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732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1C3A4-9EDF-A28E-082C-24EE3311C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F6F4031-BD5A-E2A6-C6B9-3899BBF31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172759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9F2A7E-C1BE-F69F-4B88-F0DE7FD26624}"/>
              </a:ext>
            </a:extLst>
          </p:cNvPr>
          <p:cNvSpPr txBox="1"/>
          <p:nvPr/>
        </p:nvSpPr>
        <p:spPr>
          <a:xfrm>
            <a:off x="242122" y="144818"/>
            <a:ext cx="11534044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What is the most likely scenario when it comes to managing your PPC campaigns in the coming 1 to 2 years?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BDB7052-F0AA-C56E-0AAD-3888F2EF89B5}"/>
              </a:ext>
            </a:extLst>
          </p:cNvPr>
          <p:cNvGraphicFramePr>
            <a:graphicFrameLocks noGrp="1"/>
          </p:cNvGraphicFramePr>
          <p:nvPr/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n=83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86163C9-478D-2CC5-C7A3-643642E08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65180"/>
              </p:ext>
            </p:extLst>
          </p:nvPr>
        </p:nvGraphicFramePr>
        <p:xfrm>
          <a:off x="8086324" y="3509889"/>
          <a:ext cx="2404212" cy="280841"/>
        </p:xfrm>
        <a:graphic>
          <a:graphicData uri="http://schemas.openxmlformats.org/drawingml/2006/table">
            <a:tbl>
              <a:tblPr/>
              <a:tblGrid>
                <a:gridCol w="240421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Staying with the same agency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7EEE7DE-2226-AB35-02C3-825726F46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492815"/>
              </p:ext>
            </p:extLst>
          </p:nvPr>
        </p:nvGraphicFramePr>
        <p:xfrm>
          <a:off x="1409129" y="4650371"/>
          <a:ext cx="2970876" cy="280841"/>
        </p:xfrm>
        <a:graphic>
          <a:graphicData uri="http://schemas.openxmlformats.org/drawingml/2006/table">
            <a:tbl>
              <a:tblPr/>
              <a:tblGrid>
                <a:gridCol w="297087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Moving (some) PPC activities in-house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897663A-D674-23A4-A9D7-742FC27D3F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26639"/>
              </p:ext>
            </p:extLst>
          </p:nvPr>
        </p:nvGraphicFramePr>
        <p:xfrm>
          <a:off x="3072572" y="5438482"/>
          <a:ext cx="2614864" cy="280841"/>
        </p:xfrm>
        <a:graphic>
          <a:graphicData uri="http://schemas.openxmlformats.org/drawingml/2006/table">
            <a:tbl>
              <a:tblPr/>
              <a:tblGrid>
                <a:gridCol w="2614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Looking into another agency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E2CCA7-8E7F-007E-84EE-ED6E66E2BE15}"/>
              </a:ext>
            </a:extLst>
          </p:cNvPr>
          <p:cNvGraphicFramePr>
            <a:graphicFrameLocks noGrp="1"/>
          </p:cNvGraphicFramePr>
          <p:nvPr/>
        </p:nvGraphicFramePr>
        <p:xfrm>
          <a:off x="4380004" y="1617671"/>
          <a:ext cx="1313396" cy="190500"/>
        </p:xfrm>
        <a:graphic>
          <a:graphicData uri="http://schemas.openxmlformats.org/drawingml/2006/table">
            <a:tbl>
              <a:tblPr/>
              <a:tblGrid>
                <a:gridCol w="131339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I don't know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6048D7-4190-46E6-7496-C9856200C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97974"/>
              </p:ext>
            </p:extLst>
          </p:nvPr>
        </p:nvGraphicFramePr>
        <p:xfrm>
          <a:off x="1318661" y="2797260"/>
          <a:ext cx="2772586" cy="556260"/>
        </p:xfrm>
        <a:graphic>
          <a:graphicData uri="http://schemas.openxmlformats.org/drawingml/2006/table">
            <a:tbl>
              <a:tblPr/>
              <a:tblGrid>
                <a:gridCol w="277258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Leverage automation/AI/software to replace repetitive or low-value PPC tasks done by our agency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287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2" y="144818"/>
            <a:ext cx="11390352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Are you considering outsourcing any PPC activities to an agency or freelancer in the coming 12 months?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384009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3BAAA28-6FC6-49A8-87CD-E3E7F14B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02277"/>
              </p:ext>
            </p:extLst>
          </p:nvPr>
        </p:nvGraphicFramePr>
        <p:xfrm>
          <a:off x="3677285" y="2961469"/>
          <a:ext cx="571138" cy="280841"/>
        </p:xfrm>
        <a:graphic>
          <a:graphicData uri="http://schemas.openxmlformats.org/drawingml/2006/table">
            <a:tbl>
              <a:tblPr/>
              <a:tblGrid>
                <a:gridCol w="57113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14926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n=301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ED60345-7E61-4D99-ADE1-FEE4B3845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14247"/>
              </p:ext>
            </p:extLst>
          </p:nvPr>
        </p:nvGraphicFramePr>
        <p:xfrm>
          <a:off x="4137874" y="1685999"/>
          <a:ext cx="1048870" cy="190500"/>
        </p:xfrm>
        <a:graphic>
          <a:graphicData uri="http://schemas.openxmlformats.org/drawingml/2006/table">
            <a:tbl>
              <a:tblPr/>
              <a:tblGrid>
                <a:gridCol w="104887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6503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I don't know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12A926-BC4F-28F4-C095-6B4BE034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14124"/>
              </p:ext>
            </p:extLst>
          </p:nvPr>
        </p:nvGraphicFramePr>
        <p:xfrm>
          <a:off x="7780456" y="4734226"/>
          <a:ext cx="2704031" cy="373380"/>
        </p:xfrm>
        <a:graphic>
          <a:graphicData uri="http://schemas.openxmlformats.org/drawingml/2006/table">
            <a:tbl>
              <a:tblPr/>
              <a:tblGrid>
                <a:gridCol w="270403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No, we’ll keep PPC management 100% in-house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35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" y="241791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How do you expect budgets to change in 2026 vs  2025 for each of the following campaign types or ad platforms?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170101"/>
              </p:ext>
            </p:extLst>
          </p:nvPr>
        </p:nvGraphicFramePr>
        <p:xfrm>
          <a:off x="1" y="1291068"/>
          <a:ext cx="12192000" cy="482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295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7" y="144818"/>
            <a:ext cx="568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Std-Bold" panose="00000800000000000000" pitchFamily="2" charset="0"/>
                <a:ea typeface="+mn-ea"/>
                <a:cs typeface="Arial" panose="020B0604020202020204" pitchFamily="34" charset="0"/>
              </a:rPr>
              <a:t>What's your company's industry?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489687"/>
              </p:ext>
            </p:extLst>
          </p:nvPr>
        </p:nvGraphicFramePr>
        <p:xfrm>
          <a:off x="233464" y="1238250"/>
          <a:ext cx="11717371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32CD062-1298-4EDF-87E1-AC0523132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457351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n=384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486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31933" y="124226"/>
            <a:ext cx="11859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Please indicate how often you use each of the following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targeting options/campaign types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 in Google Ads.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154839"/>
              </p:ext>
            </p:extLst>
          </p:nvPr>
        </p:nvGraphicFramePr>
        <p:xfrm>
          <a:off x="1" y="1291068"/>
          <a:ext cx="12192000" cy="482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692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31933" y="124226"/>
            <a:ext cx="1021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Please indicate how often you use each of the following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bid strategies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 in Google Ads.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183984"/>
              </p:ext>
            </p:extLst>
          </p:nvPr>
        </p:nvGraphicFramePr>
        <p:xfrm>
          <a:off x="1" y="1291068"/>
          <a:ext cx="12192000" cy="482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3959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31933" y="124226"/>
            <a:ext cx="1137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Please indicate how often you use each of the following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additional tools and features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 in Google Ads.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173687"/>
              </p:ext>
            </p:extLst>
          </p:nvPr>
        </p:nvGraphicFramePr>
        <p:xfrm>
          <a:off x="1" y="1291068"/>
          <a:ext cx="12192000" cy="482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5652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D55D6-F1FF-7B42-44C7-A152CD165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E311CD-225F-D3C9-E4F8-D3727EDE978E}"/>
              </a:ext>
            </a:extLst>
          </p:cNvPr>
          <p:cNvSpPr txBox="1"/>
          <p:nvPr/>
        </p:nvSpPr>
        <p:spPr>
          <a:xfrm>
            <a:off x="141457" y="144818"/>
            <a:ext cx="11850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Please indicate how satisfied you are with the results of these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targeting options/campaign types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 in Google Ads.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2B9FB5A-E4CE-D03B-C271-A10C2CA09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447871"/>
              </p:ext>
            </p:extLst>
          </p:nvPr>
        </p:nvGraphicFramePr>
        <p:xfrm>
          <a:off x="1" y="1291068"/>
          <a:ext cx="12192000" cy="482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5351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B47D2-6ACC-63CF-5C80-30A4A25B8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D735C1-F1AB-3732-2C37-E3EC56848C4E}"/>
              </a:ext>
            </a:extLst>
          </p:cNvPr>
          <p:cNvSpPr txBox="1"/>
          <p:nvPr/>
        </p:nvSpPr>
        <p:spPr>
          <a:xfrm>
            <a:off x="141456" y="144818"/>
            <a:ext cx="1048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Please indicate how satisfied you are with the results of these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bid strategies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 in Google Ads.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D31730A-949A-1FA7-4D30-904E79862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828126"/>
              </p:ext>
            </p:extLst>
          </p:nvPr>
        </p:nvGraphicFramePr>
        <p:xfrm>
          <a:off x="1" y="1291068"/>
          <a:ext cx="12192000" cy="482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775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44C09-BD39-BD90-20CE-756B14D19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1DC631-BF0B-69E5-A2B5-3E21520024F2}"/>
              </a:ext>
            </a:extLst>
          </p:cNvPr>
          <p:cNvSpPr txBox="1"/>
          <p:nvPr/>
        </p:nvSpPr>
        <p:spPr>
          <a:xfrm>
            <a:off x="141456" y="144818"/>
            <a:ext cx="1205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Please indicate how satisfied you are with the results of these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additional tools and features 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 in Google Ads.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B3A1F21-9E76-E137-BF3C-A26B32FB4B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8577447"/>
              </p:ext>
            </p:extLst>
          </p:nvPr>
        </p:nvGraphicFramePr>
        <p:xfrm>
          <a:off x="1" y="1291068"/>
          <a:ext cx="12192000" cy="482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5669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76A67-CEE9-BD30-0FC1-246F5BF05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019E13-424F-D157-9A8F-C379F7EDFFDA}"/>
              </a:ext>
            </a:extLst>
          </p:cNvPr>
          <p:cNvSpPr txBox="1"/>
          <p:nvPr/>
        </p:nvSpPr>
        <p:spPr>
          <a:xfrm>
            <a:off x="131932" y="124226"/>
            <a:ext cx="10318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Std-Bold" panose="00000800000000000000" pitchFamily="2" charset="0"/>
                <a:ea typeface="+mn-ea"/>
                <a:cs typeface="Arial" panose="020B0604020202020204" pitchFamily="34" charset="0"/>
              </a:rPr>
              <a:t>Popularity vs satisfaction with </a:t>
            </a: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Std-Bold" panose="00000800000000000000" pitchFamily="2" charset="0"/>
                <a:ea typeface="+mn-ea"/>
                <a:cs typeface="Arial" panose="020B0604020202020204" pitchFamily="34" charset="0"/>
              </a:rPr>
              <a:t>targeting options/campaign types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Std-Bold" panose="00000800000000000000" pitchFamily="2" charset="0"/>
                <a:ea typeface="+mn-ea"/>
                <a:cs typeface="Arial" panose="020B0604020202020204" pitchFamily="34" charset="0"/>
              </a:rPr>
              <a:t> in Google Ads.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D75BFDF-9574-39AF-5D9F-391167807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024935"/>
              </p:ext>
            </p:extLst>
          </p:nvPr>
        </p:nvGraphicFramePr>
        <p:xfrm>
          <a:off x="2032000" y="1318661"/>
          <a:ext cx="8998552" cy="48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2322EC2-BAA8-8DB3-A026-8DE13EF07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423805"/>
              </p:ext>
            </p:extLst>
          </p:nvPr>
        </p:nvGraphicFramePr>
        <p:xfrm>
          <a:off x="131932" y="6374044"/>
          <a:ext cx="2441451" cy="182880"/>
        </p:xfrm>
        <a:graphic>
          <a:graphicData uri="http://schemas.openxmlformats.org/drawingml/2006/table">
            <a:tbl>
              <a:tblPr/>
              <a:tblGrid>
                <a:gridCol w="244145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Satisfaction </a:t>
                      </a:r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= Very satisfied + Satisfied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F8E857-54CA-967C-B892-673F11D41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41179"/>
              </p:ext>
            </p:extLst>
          </p:nvPr>
        </p:nvGraphicFramePr>
        <p:xfrm>
          <a:off x="360533" y="6550894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Popularity </a:t>
                      </a:r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= Often + Always used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8527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018E9-893F-5D1A-E0DD-21382861E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5933BC-72DC-2C0E-40E4-5D9B62EB7CA9}"/>
              </a:ext>
            </a:extLst>
          </p:cNvPr>
          <p:cNvSpPr txBox="1"/>
          <p:nvPr/>
        </p:nvSpPr>
        <p:spPr>
          <a:xfrm>
            <a:off x="131932" y="124226"/>
            <a:ext cx="830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Std-Bold" panose="00000800000000000000" pitchFamily="2" charset="0"/>
                <a:ea typeface="+mn-ea"/>
                <a:cs typeface="Arial" panose="020B0604020202020204" pitchFamily="34" charset="0"/>
              </a:rPr>
              <a:t>Popularity vs satisfaction with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bid strategies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Std-Bold" panose="00000800000000000000" pitchFamily="2" charset="0"/>
                <a:ea typeface="+mn-ea"/>
                <a:cs typeface="Arial" panose="020B0604020202020204" pitchFamily="34" charset="0"/>
              </a:rPr>
              <a:t> in Google Ads.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23CA302-9568-7ECB-14B5-0E5544B87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450519"/>
              </p:ext>
            </p:extLst>
          </p:nvPr>
        </p:nvGraphicFramePr>
        <p:xfrm>
          <a:off x="2032000" y="1318661"/>
          <a:ext cx="8998552" cy="48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F2015C0-EBB3-EDEA-D51E-7CF59C495DD7}"/>
              </a:ext>
            </a:extLst>
          </p:cNvPr>
          <p:cNvGraphicFramePr>
            <a:graphicFrameLocks noGrp="1"/>
          </p:cNvGraphicFramePr>
          <p:nvPr/>
        </p:nvGraphicFramePr>
        <p:xfrm>
          <a:off x="0" y="6374044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Satisfaction </a:t>
                      </a:r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= Very satisfied + Satisfied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B22ED1B-B588-8DFD-8255-D00906F8DF63}"/>
              </a:ext>
            </a:extLst>
          </p:cNvPr>
          <p:cNvGraphicFramePr>
            <a:graphicFrameLocks noGrp="1"/>
          </p:cNvGraphicFramePr>
          <p:nvPr/>
        </p:nvGraphicFramePr>
        <p:xfrm>
          <a:off x="131933" y="6556924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Popularity </a:t>
                      </a:r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= Often + Always used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91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ACAA6-F1B6-5943-4BE8-94E96336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070234-2CD3-0CBD-E3B0-A598B12996CB}"/>
              </a:ext>
            </a:extLst>
          </p:cNvPr>
          <p:cNvSpPr txBox="1"/>
          <p:nvPr/>
        </p:nvSpPr>
        <p:spPr>
          <a:xfrm>
            <a:off x="131932" y="124226"/>
            <a:ext cx="9880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Std-Bold" panose="00000800000000000000" pitchFamily="2" charset="0"/>
                <a:ea typeface="+mn-ea"/>
                <a:cs typeface="Arial" panose="020B0604020202020204" pitchFamily="34" charset="0"/>
              </a:rPr>
              <a:t>Popularity vs satisfaction with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additional tools and features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Std-Bold" panose="00000800000000000000" pitchFamily="2" charset="0"/>
                <a:ea typeface="+mn-ea"/>
                <a:cs typeface="Arial" panose="020B0604020202020204" pitchFamily="34" charset="0"/>
              </a:rPr>
              <a:t> in Google Ads.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40AA06-27CE-5E62-6B73-877CFCB35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5033063"/>
              </p:ext>
            </p:extLst>
          </p:nvPr>
        </p:nvGraphicFramePr>
        <p:xfrm>
          <a:off x="2032000" y="1318661"/>
          <a:ext cx="8998552" cy="481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E1E6F2-958D-A6A5-B878-D01240C7D06A}"/>
              </a:ext>
            </a:extLst>
          </p:cNvPr>
          <p:cNvGraphicFramePr>
            <a:graphicFrameLocks noGrp="1"/>
          </p:cNvGraphicFramePr>
          <p:nvPr/>
        </p:nvGraphicFramePr>
        <p:xfrm>
          <a:off x="0" y="6374044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Satisfaction </a:t>
                      </a:r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= Very satisfied + Satisfied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0953CA6-0F64-61E5-3F0F-00520AC2CCE0}"/>
              </a:ext>
            </a:extLst>
          </p:cNvPr>
          <p:cNvGraphicFramePr>
            <a:graphicFrameLocks noGrp="1"/>
          </p:cNvGraphicFramePr>
          <p:nvPr/>
        </p:nvGraphicFramePr>
        <p:xfrm>
          <a:off x="131933" y="6556924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Popularity </a:t>
                      </a:r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= Often + Always used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141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6" y="144818"/>
            <a:ext cx="11549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Which of the following Performance Max campaign structures do you currently use (predominantly)?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57531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n=557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A0CFE3-6F84-89F0-2D17-AA62BC0AE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73044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F8B6F4-5926-F650-461F-74C8F25F5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022554"/>
              </p:ext>
            </p:extLst>
          </p:nvPr>
        </p:nvGraphicFramePr>
        <p:xfrm>
          <a:off x="2590800" y="5247081"/>
          <a:ext cx="2241176" cy="373380"/>
        </p:xfrm>
        <a:graphic>
          <a:graphicData uri="http://schemas.openxmlformats.org/drawingml/2006/table">
            <a:tbl>
              <a:tblPr/>
              <a:tblGrid>
                <a:gridCol w="224117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Performance Max &amp; Standard Shopping combined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238976-3765-F0C1-70B5-FDC5AE7D0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37918"/>
              </p:ext>
            </p:extLst>
          </p:nvPr>
        </p:nvGraphicFramePr>
        <p:xfrm>
          <a:off x="2662518" y="2280687"/>
          <a:ext cx="1705258" cy="373380"/>
        </p:xfrm>
        <a:graphic>
          <a:graphicData uri="http://schemas.openxmlformats.org/drawingml/2006/table">
            <a:tbl>
              <a:tblPr/>
              <a:tblGrid>
                <a:gridCol w="170525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Performance Max feed-only (no assets)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BE0A32-29CD-4C95-3391-41E103314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916870"/>
              </p:ext>
            </p:extLst>
          </p:nvPr>
        </p:nvGraphicFramePr>
        <p:xfrm>
          <a:off x="8078840" y="3242310"/>
          <a:ext cx="2704031" cy="190500"/>
        </p:xfrm>
        <a:graphic>
          <a:graphicData uri="http://schemas.openxmlformats.org/drawingml/2006/table">
            <a:tbl>
              <a:tblPr/>
              <a:tblGrid>
                <a:gridCol w="270403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Performance Max with assets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EFEE8E4-42AF-5053-FD72-CFE397390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05564"/>
              </p:ext>
            </p:extLst>
          </p:nvPr>
        </p:nvGraphicFramePr>
        <p:xfrm>
          <a:off x="5243370" y="1405158"/>
          <a:ext cx="777605" cy="190500"/>
        </p:xfrm>
        <a:graphic>
          <a:graphicData uri="http://schemas.openxmlformats.org/drawingml/2006/table">
            <a:tbl>
              <a:tblPr/>
              <a:tblGrid>
                <a:gridCol w="777605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303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2" y="144818"/>
            <a:ext cx="5860470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How long have you worked in PPC/online advertising?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4732931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3BAAA28-6FC6-49A8-87CD-E3E7F14B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9479"/>
              </p:ext>
            </p:extLst>
          </p:nvPr>
        </p:nvGraphicFramePr>
        <p:xfrm>
          <a:off x="7994569" y="3463620"/>
          <a:ext cx="1513030" cy="373380"/>
        </p:xfrm>
        <a:graphic>
          <a:graphicData uri="http://schemas.openxmlformats.org/drawingml/2006/table">
            <a:tbl>
              <a:tblPr/>
              <a:tblGrid>
                <a:gridCol w="151303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2 to 5 years</a:t>
                      </a:r>
                    </a:p>
                    <a:p>
                      <a:pPr algn="l" fontAlgn="ctr"/>
                      <a:endParaRPr lang="en-GB" sz="12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4E39DD5-78EB-4697-A5C9-E253021A1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583930"/>
              </p:ext>
            </p:extLst>
          </p:nvPr>
        </p:nvGraphicFramePr>
        <p:xfrm>
          <a:off x="4026147" y="5426833"/>
          <a:ext cx="1520074" cy="373380"/>
        </p:xfrm>
        <a:graphic>
          <a:graphicData uri="http://schemas.openxmlformats.org/drawingml/2006/table">
            <a:tbl>
              <a:tblPr/>
              <a:tblGrid>
                <a:gridCol w="152007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5 to 10 years</a:t>
                      </a:r>
                    </a:p>
                    <a:p>
                      <a:pPr algn="l" fontAlgn="ctr"/>
                      <a:endParaRPr lang="en-GB" sz="12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13359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n=1,306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ED60345-7E61-4D99-ADE1-FEE4B3845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35332"/>
              </p:ext>
            </p:extLst>
          </p:nvPr>
        </p:nvGraphicFramePr>
        <p:xfrm>
          <a:off x="2693545" y="2543249"/>
          <a:ext cx="1820864" cy="285353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More than 10 years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12A926-BC4F-28F4-C095-6B4BE034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87885"/>
              </p:ext>
            </p:extLst>
          </p:nvPr>
        </p:nvGraphicFramePr>
        <p:xfrm>
          <a:off x="6072113" y="1403806"/>
          <a:ext cx="1425967" cy="306528"/>
        </p:xfrm>
        <a:graphic>
          <a:graphicData uri="http://schemas.openxmlformats.org/drawingml/2006/table">
            <a:tbl>
              <a:tblPr/>
              <a:tblGrid>
                <a:gridCol w="142596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Less than 1 year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8878FB-C055-3C35-F2E5-EC47B2491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137625"/>
              </p:ext>
            </p:extLst>
          </p:nvPr>
        </p:nvGraphicFramePr>
        <p:xfrm>
          <a:off x="7062811" y="1811934"/>
          <a:ext cx="1288709" cy="306528"/>
        </p:xfrm>
        <a:graphic>
          <a:graphicData uri="http://schemas.openxmlformats.org/drawingml/2006/table">
            <a:tbl>
              <a:tblPr/>
              <a:tblGrid>
                <a:gridCol w="128870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1 to 2 years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1399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6" y="144818"/>
            <a:ext cx="1039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Please select the biggest challenges you’re facing with Performance Max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F3F465F7-EA4E-4588-9FC5-3CD316755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6322077"/>
              </p:ext>
            </p:extLst>
          </p:nvPr>
        </p:nvGraphicFramePr>
        <p:xfrm>
          <a:off x="233465" y="1226675"/>
          <a:ext cx="1171737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414396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n=560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791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20D81-AD98-C25D-782B-D06FF9A7D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3E605D83-4DDD-EF84-AFAB-162F75058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442960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F5605F5-CD1F-B3BD-D2D7-E04ED2F6F265}"/>
              </a:ext>
            </a:extLst>
          </p:cNvPr>
          <p:cNvSpPr txBox="1"/>
          <p:nvPr/>
        </p:nvSpPr>
        <p:spPr>
          <a:xfrm>
            <a:off x="141456" y="144818"/>
            <a:ext cx="11993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Please indicate how often you use each of the Large Language Models (LLMs) below by assigning percentages that add up to 100%.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6735BA-96E5-E4AD-7E6F-7FBD578527DD}"/>
              </a:ext>
            </a:extLst>
          </p:cNvPr>
          <p:cNvGraphicFramePr>
            <a:graphicFrameLocks noGrp="1"/>
          </p:cNvGraphicFramePr>
          <p:nvPr/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n=557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C0DAC2-53AF-9614-5F2A-72CB93BEFF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124117"/>
              </p:ext>
            </p:extLst>
          </p:nvPr>
        </p:nvGraphicFramePr>
        <p:xfrm>
          <a:off x="3671067" y="4893170"/>
          <a:ext cx="752475" cy="280841"/>
        </p:xfrm>
        <a:graphic>
          <a:graphicData uri="http://schemas.openxmlformats.org/drawingml/2006/table">
            <a:tbl>
              <a:tblPr/>
              <a:tblGrid>
                <a:gridCol w="752475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Gemini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37F01C-D147-AA60-DE80-6C05C503A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25618"/>
              </p:ext>
            </p:extLst>
          </p:nvPr>
        </p:nvGraphicFramePr>
        <p:xfrm>
          <a:off x="3365728" y="3143250"/>
          <a:ext cx="747432" cy="190500"/>
        </p:xfrm>
        <a:graphic>
          <a:graphicData uri="http://schemas.openxmlformats.org/drawingml/2006/table">
            <a:tbl>
              <a:tblPr/>
              <a:tblGrid>
                <a:gridCol w="74743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Claude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0761F4-82DC-7F02-B6A1-1491DFD4B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59190"/>
              </p:ext>
            </p:extLst>
          </p:nvPr>
        </p:nvGraphicFramePr>
        <p:xfrm>
          <a:off x="8040340" y="3877577"/>
          <a:ext cx="779410" cy="190500"/>
        </p:xfrm>
        <a:graphic>
          <a:graphicData uri="http://schemas.openxmlformats.org/drawingml/2006/table">
            <a:tbl>
              <a:tblPr/>
              <a:tblGrid>
                <a:gridCol w="77941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ChatGPT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1E047F0-E7A4-5DA4-3310-E6170EDBE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255759"/>
              </p:ext>
            </p:extLst>
          </p:nvPr>
        </p:nvGraphicFramePr>
        <p:xfrm>
          <a:off x="5632172" y="1522721"/>
          <a:ext cx="573230" cy="190500"/>
        </p:xfrm>
        <a:graphic>
          <a:graphicData uri="http://schemas.openxmlformats.org/drawingml/2006/table">
            <a:tbl>
              <a:tblPr/>
              <a:tblGrid>
                <a:gridCol w="57323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6D59CB9-47A5-44EB-84CC-AE6F43385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28234"/>
              </p:ext>
            </p:extLst>
          </p:nvPr>
        </p:nvGraphicFramePr>
        <p:xfrm>
          <a:off x="4884740" y="1488581"/>
          <a:ext cx="747432" cy="190500"/>
        </p:xfrm>
        <a:graphic>
          <a:graphicData uri="http://schemas.openxmlformats.org/drawingml/2006/table">
            <a:tbl>
              <a:tblPr/>
              <a:tblGrid>
                <a:gridCol w="74743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Mistral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8E549D9-A304-C292-8B17-E77856984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120398"/>
              </p:ext>
            </p:extLst>
          </p:nvPr>
        </p:nvGraphicFramePr>
        <p:xfrm>
          <a:off x="4495938" y="1631456"/>
          <a:ext cx="747432" cy="190500"/>
        </p:xfrm>
        <a:graphic>
          <a:graphicData uri="http://schemas.openxmlformats.org/drawingml/2006/table">
            <a:tbl>
              <a:tblPr/>
              <a:tblGrid>
                <a:gridCol w="74743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DeepSeek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DCE5148-0AF6-CDE7-51C8-E92BC3330E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349156"/>
              </p:ext>
            </p:extLst>
          </p:nvPr>
        </p:nvGraphicFramePr>
        <p:xfrm>
          <a:off x="4208410" y="2039544"/>
          <a:ext cx="515990" cy="190500"/>
        </p:xfrm>
        <a:graphic>
          <a:graphicData uri="http://schemas.openxmlformats.org/drawingml/2006/table">
            <a:tbl>
              <a:tblPr/>
              <a:tblGrid>
                <a:gridCol w="51599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Grok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85ABC1F-4D00-689D-6C7C-B9BA32118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24712"/>
              </p:ext>
            </p:extLst>
          </p:nvPr>
        </p:nvGraphicFramePr>
        <p:xfrm>
          <a:off x="3739444" y="1774331"/>
          <a:ext cx="1368197" cy="190500"/>
        </p:xfrm>
        <a:graphic>
          <a:graphicData uri="http://schemas.openxmlformats.org/drawingml/2006/table">
            <a:tbl>
              <a:tblPr/>
              <a:tblGrid>
                <a:gridCol w="136819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Microsoft Copilot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B188409-CA51-80C2-D2A3-2B52AACBF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310327"/>
              </p:ext>
            </p:extLst>
          </p:nvPr>
        </p:nvGraphicFramePr>
        <p:xfrm>
          <a:off x="5107641" y="1341601"/>
          <a:ext cx="573230" cy="190500"/>
        </p:xfrm>
        <a:graphic>
          <a:graphicData uri="http://schemas.openxmlformats.org/drawingml/2006/table">
            <a:tbl>
              <a:tblPr/>
              <a:tblGrid>
                <a:gridCol w="57323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Meta.ai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725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8D2DA-288D-B6E9-98F1-C1389DA70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EAE6BD-5F10-ECF3-B9A3-B99F3D9B5046}"/>
              </a:ext>
            </a:extLst>
          </p:cNvPr>
          <p:cNvSpPr txBox="1"/>
          <p:nvPr/>
        </p:nvSpPr>
        <p:spPr>
          <a:xfrm>
            <a:off x="141456" y="144818"/>
            <a:ext cx="10210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How would you describe your company’s approach to AI adoption in PPC?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6BBDFBE-F0B0-2A29-68FC-8973C418C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418496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n=300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7A06F65-7422-EF20-4433-A191100FEF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164028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A928D18-90BF-6059-0D76-607EBD94D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51960"/>
              </p:ext>
            </p:extLst>
          </p:nvPr>
        </p:nvGraphicFramePr>
        <p:xfrm>
          <a:off x="1079488" y="3429000"/>
          <a:ext cx="2858396" cy="280841"/>
        </p:xfrm>
        <a:graphic>
          <a:graphicData uri="http://schemas.openxmlformats.org/drawingml/2006/table">
            <a:tbl>
              <a:tblPr/>
              <a:tblGrid>
                <a:gridCol w="285839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Limited use in specific workflows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5B3F3B-CD5C-7D5A-F917-74CA82016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080648"/>
              </p:ext>
            </p:extLst>
          </p:nvPr>
        </p:nvGraphicFramePr>
        <p:xfrm>
          <a:off x="2952179" y="1690908"/>
          <a:ext cx="2356096" cy="190500"/>
        </p:xfrm>
        <a:graphic>
          <a:graphicData uri="http://schemas.openxmlformats.org/drawingml/2006/table">
            <a:tbl>
              <a:tblPr/>
              <a:tblGrid>
                <a:gridCol w="235609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Experimental/pilot phase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E43D193-9698-9C3E-D12A-D0975BEFFF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71750"/>
              </p:ext>
            </p:extLst>
          </p:nvPr>
        </p:nvGraphicFramePr>
        <p:xfrm>
          <a:off x="7711306" y="2398797"/>
          <a:ext cx="3396880" cy="255270"/>
        </p:xfrm>
        <a:graphic>
          <a:graphicData uri="http://schemas.openxmlformats.org/drawingml/2006/table">
            <a:tbl>
              <a:tblPr/>
              <a:tblGrid>
                <a:gridCol w="339688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Fully integrated into our way of working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0DC5446-3235-6E43-21F1-867284D08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575719"/>
              </p:ext>
            </p:extLst>
          </p:nvPr>
        </p:nvGraphicFramePr>
        <p:xfrm>
          <a:off x="5710221" y="1412318"/>
          <a:ext cx="1302209" cy="234056"/>
        </p:xfrm>
        <a:graphic>
          <a:graphicData uri="http://schemas.openxmlformats.org/drawingml/2006/table">
            <a:tbl>
              <a:tblPr/>
              <a:tblGrid>
                <a:gridCol w="130220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340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No adoption yet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36472DF-07DA-B3EA-574B-12144854E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456486"/>
              </p:ext>
            </p:extLst>
          </p:nvPr>
        </p:nvGraphicFramePr>
        <p:xfrm>
          <a:off x="6819702" y="5433771"/>
          <a:ext cx="3140011" cy="280841"/>
        </p:xfrm>
        <a:graphic>
          <a:graphicData uri="http://schemas.openxmlformats.org/drawingml/2006/table">
            <a:tbl>
              <a:tblPr/>
              <a:tblGrid>
                <a:gridCol w="314001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Broad adoption across multiple workflows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238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53358-1EB9-2E8D-8990-1DDC9A2DF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4F00B3-A83B-6A9A-D1A8-3E37ED75713F}"/>
              </a:ext>
            </a:extLst>
          </p:cNvPr>
          <p:cNvSpPr txBox="1"/>
          <p:nvPr/>
        </p:nvSpPr>
        <p:spPr>
          <a:xfrm>
            <a:off x="242121" y="144818"/>
            <a:ext cx="11808365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How worried are you about the future of PPC if users increasingly rely on AI tools like Perplexity and ChatGPT to find information and products?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D1247"/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BB8DA80-3B76-F702-BC8D-9C26877E5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942388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99FAECD-1BE0-506F-4DEB-2B92D13643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834962"/>
              </p:ext>
            </p:extLst>
          </p:nvPr>
        </p:nvGraphicFramePr>
        <p:xfrm>
          <a:off x="3657140" y="5544282"/>
          <a:ext cx="1484980" cy="206509"/>
        </p:xfrm>
        <a:graphic>
          <a:graphicData uri="http://schemas.openxmlformats.org/drawingml/2006/table">
            <a:tbl>
              <a:tblPr/>
              <a:tblGrid>
                <a:gridCol w="148498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065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Moderately worried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49285C1-EE99-6AE0-C585-F27ACF771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610166"/>
              </p:ext>
            </p:extLst>
          </p:nvPr>
        </p:nvGraphicFramePr>
        <p:xfrm>
          <a:off x="1172153" y="2184198"/>
          <a:ext cx="3370352" cy="373380"/>
        </p:xfrm>
        <a:graphic>
          <a:graphicData uri="http://schemas.openxmlformats.org/drawingml/2006/table">
            <a:tbl>
              <a:tblPr/>
              <a:tblGrid>
                <a:gridCol w="337035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Very worried — AI assistants could significantly reduce ad visibility and clicks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DF36AF38-3060-A7AB-1C56-74CF38843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37209"/>
              </p:ext>
            </p:extLst>
          </p:nvPr>
        </p:nvGraphicFramePr>
        <p:xfrm>
          <a:off x="5036702" y="6207406"/>
          <a:ext cx="1960529" cy="182880"/>
        </p:xfrm>
        <a:graphic>
          <a:graphicData uri="http://schemas.openxmlformats.org/drawingml/2006/table">
            <a:tbl>
              <a:tblPr/>
              <a:tblGrid>
                <a:gridCol w="196052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n=1,272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337F189-0B04-78B4-54C9-BF863C683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792519"/>
              </p:ext>
            </p:extLst>
          </p:nvPr>
        </p:nvGraphicFramePr>
        <p:xfrm>
          <a:off x="4399630" y="1313718"/>
          <a:ext cx="2345048" cy="373380"/>
        </p:xfrm>
        <a:graphic>
          <a:graphicData uri="http://schemas.openxmlformats.org/drawingml/2006/table">
            <a:tbl>
              <a:tblPr/>
              <a:tblGrid>
                <a:gridCol w="234504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Extremely worried — I believe PPC will lose major relevance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779FB8-2A7D-0F2D-8B87-DC62CA852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98969"/>
              </p:ext>
            </p:extLst>
          </p:nvPr>
        </p:nvGraphicFramePr>
        <p:xfrm>
          <a:off x="7361010" y="1810818"/>
          <a:ext cx="2814919" cy="373380"/>
        </p:xfrm>
        <a:graphic>
          <a:graphicData uri="http://schemas.openxmlformats.org/drawingml/2006/table">
            <a:tbl>
              <a:tblPr/>
              <a:tblGrid>
                <a:gridCol w="281491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Not at all worried — AI tools will create new PPC opportunities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D87D09-16BE-F202-2553-81B4517350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192205"/>
              </p:ext>
            </p:extLst>
          </p:nvPr>
        </p:nvGraphicFramePr>
        <p:xfrm>
          <a:off x="8117927" y="3361861"/>
          <a:ext cx="3130774" cy="373380"/>
        </p:xfrm>
        <a:graphic>
          <a:graphicData uri="http://schemas.openxmlformats.org/drawingml/2006/table">
            <a:tbl>
              <a:tblPr/>
              <a:tblGrid>
                <a:gridCol w="313077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Slightly worried — AI might change how ads appear, but not the overall impact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632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44343-0FED-F200-E6D4-F5A6093EC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54C959-7A9D-FFD6-D704-AF6F418DA35F}"/>
              </a:ext>
            </a:extLst>
          </p:cNvPr>
          <p:cNvSpPr txBox="1"/>
          <p:nvPr/>
        </p:nvSpPr>
        <p:spPr>
          <a:xfrm>
            <a:off x="242121" y="144818"/>
            <a:ext cx="11690799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How well do you feel Google and Microsoft are helping advertisers transition to reaching users in AI or Copilot modes?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D1247"/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332B783-2163-82CE-EFF4-3834958ACC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9196254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7445FE0-BB4E-C46F-0B1E-02702B7C8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8904"/>
              </p:ext>
            </p:extLst>
          </p:nvPr>
        </p:nvGraphicFramePr>
        <p:xfrm>
          <a:off x="7714784" y="4900392"/>
          <a:ext cx="1484980" cy="190500"/>
        </p:xfrm>
        <a:graphic>
          <a:graphicData uri="http://schemas.openxmlformats.org/drawingml/2006/table">
            <a:tbl>
              <a:tblPr/>
              <a:tblGrid>
                <a:gridCol w="148498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576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Moderately well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6AA4DE6-09C5-DE1E-73C7-E8146ECD8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44545"/>
              </p:ext>
            </p:extLst>
          </p:nvPr>
        </p:nvGraphicFramePr>
        <p:xfrm>
          <a:off x="1403551" y="3698332"/>
          <a:ext cx="2814920" cy="373380"/>
        </p:xfrm>
        <a:graphic>
          <a:graphicData uri="http://schemas.openxmlformats.org/drawingml/2006/table">
            <a:tbl>
              <a:tblPr/>
              <a:tblGrid>
                <a:gridCol w="281492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Slightly well — they’ve mentioned it, but we’ve seen little real progress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0A16046-7A10-B75B-97E4-A7A4F7129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79395"/>
              </p:ext>
            </p:extLst>
          </p:nvPr>
        </p:nvGraphicFramePr>
        <p:xfrm>
          <a:off x="5036702" y="6207406"/>
          <a:ext cx="1960529" cy="182880"/>
        </p:xfrm>
        <a:graphic>
          <a:graphicData uri="http://schemas.openxmlformats.org/drawingml/2006/table">
            <a:tbl>
              <a:tblPr/>
              <a:tblGrid>
                <a:gridCol w="196052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n=1,272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3A2806A-8031-1A69-7EDA-13893957D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39768"/>
              </p:ext>
            </p:extLst>
          </p:nvPr>
        </p:nvGraphicFramePr>
        <p:xfrm>
          <a:off x="2508686" y="1629185"/>
          <a:ext cx="2980456" cy="373380"/>
        </p:xfrm>
        <a:graphic>
          <a:graphicData uri="http://schemas.openxmlformats.org/drawingml/2006/table">
            <a:tbl>
              <a:tblPr/>
              <a:tblGrid>
                <a:gridCol w="298045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Not well at all — they seem unprepared for the AI-assistant future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97A4D2-9634-A182-CB70-5F03128F7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00434"/>
              </p:ext>
            </p:extLst>
          </p:nvPr>
        </p:nvGraphicFramePr>
        <p:xfrm>
          <a:off x="6095999" y="1293700"/>
          <a:ext cx="3237571" cy="373380"/>
        </p:xfrm>
        <a:graphic>
          <a:graphicData uri="http://schemas.openxmlformats.org/drawingml/2006/table">
            <a:tbl>
              <a:tblPr/>
              <a:tblGrid>
                <a:gridCol w="323757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Extremely well — they’re clearly leading and enabling AI-driven advertising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08ACB31-E0D4-8F5C-0591-9CDC13E7E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00355"/>
              </p:ext>
            </p:extLst>
          </p:nvPr>
        </p:nvGraphicFramePr>
        <p:xfrm>
          <a:off x="7266265" y="1782580"/>
          <a:ext cx="3130774" cy="373380"/>
        </p:xfrm>
        <a:graphic>
          <a:graphicData uri="http://schemas.openxmlformats.org/drawingml/2006/table">
            <a:tbl>
              <a:tblPr/>
              <a:tblGrid>
                <a:gridCol w="313077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Very well — early tools and integrations show real promise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3678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5C181-6C48-89A8-AD1F-D3D2A174F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20920E-5CD3-8949-BC9E-4648B9B55F25}"/>
              </a:ext>
            </a:extLst>
          </p:cNvPr>
          <p:cNvSpPr txBox="1"/>
          <p:nvPr/>
        </p:nvSpPr>
        <p:spPr>
          <a:xfrm>
            <a:off x="141457" y="144818"/>
            <a:ext cx="11641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How many hours per week do you estimate AI tools save you on PPC management and optimization tasks?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A67AFD-86A6-0997-FFF6-E49485689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873064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n=668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9ED0FFF-0310-F682-FCCB-F87829C1D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001950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064AE6-9EA2-131C-BA3D-2E135A55C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405518"/>
              </p:ext>
            </p:extLst>
          </p:nvPr>
        </p:nvGraphicFramePr>
        <p:xfrm>
          <a:off x="4216787" y="1651116"/>
          <a:ext cx="919030" cy="280841"/>
        </p:xfrm>
        <a:graphic>
          <a:graphicData uri="http://schemas.openxmlformats.org/drawingml/2006/table">
            <a:tbl>
              <a:tblPr/>
              <a:tblGrid>
                <a:gridCol w="91903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11-20 hours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E65A4B-FF66-6A95-8918-103F146C7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064967"/>
              </p:ext>
            </p:extLst>
          </p:nvPr>
        </p:nvGraphicFramePr>
        <p:xfrm>
          <a:off x="5095027" y="1405158"/>
          <a:ext cx="1103690" cy="190500"/>
        </p:xfrm>
        <a:graphic>
          <a:graphicData uri="http://schemas.openxmlformats.org/drawingml/2006/table">
            <a:tbl>
              <a:tblPr/>
              <a:tblGrid>
                <a:gridCol w="110369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&gt; 20 hours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7A3913C-BD18-FEBE-D161-D612531C2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313198"/>
              </p:ext>
            </p:extLst>
          </p:nvPr>
        </p:nvGraphicFramePr>
        <p:xfrm>
          <a:off x="7535904" y="5008538"/>
          <a:ext cx="853803" cy="255270"/>
        </p:xfrm>
        <a:graphic>
          <a:graphicData uri="http://schemas.openxmlformats.org/drawingml/2006/table">
            <a:tbl>
              <a:tblPr/>
              <a:tblGrid>
                <a:gridCol w="85380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1-5 hours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5DBE40D-4326-48A0-8BD0-12B7B6F8F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536199"/>
              </p:ext>
            </p:extLst>
          </p:nvPr>
        </p:nvGraphicFramePr>
        <p:xfrm>
          <a:off x="6819702" y="1594192"/>
          <a:ext cx="853804" cy="234056"/>
        </p:xfrm>
        <a:graphic>
          <a:graphicData uri="http://schemas.openxmlformats.org/drawingml/2006/table">
            <a:tbl>
              <a:tblPr/>
              <a:tblGrid>
                <a:gridCol w="85380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340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&lt; 1 hour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8EE52E5-0CD4-DBA1-9634-ED4FED462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9748"/>
              </p:ext>
            </p:extLst>
          </p:nvPr>
        </p:nvGraphicFramePr>
        <p:xfrm>
          <a:off x="3118745" y="3109165"/>
          <a:ext cx="973777" cy="280841"/>
        </p:xfrm>
        <a:graphic>
          <a:graphicData uri="http://schemas.openxmlformats.org/drawingml/2006/table">
            <a:tbl>
              <a:tblPr/>
              <a:tblGrid>
                <a:gridCol w="97377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6-10 hours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9AF647F-7915-CC41-02BC-7068993F4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441076"/>
              </p:ext>
            </p:extLst>
          </p:nvPr>
        </p:nvGraphicFramePr>
        <p:xfrm>
          <a:off x="5210175" y="3385390"/>
          <a:ext cx="1458303" cy="617220"/>
        </p:xfrm>
        <a:graphic>
          <a:graphicData uri="http://schemas.openxmlformats.org/drawingml/2006/table">
            <a:tbl>
              <a:tblPr/>
              <a:tblGrid>
                <a:gridCol w="145830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910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Average:</a:t>
                      </a:r>
                    </a:p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Semibold" panose="00000700000000000000" pitchFamily="2" charset="0"/>
                        </a:rPr>
                        <a:t>5.2 hours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982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82F5C-67E9-15E0-71A8-A8D3EE3FA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05948EA-D58F-3C6A-EE86-EA5EE01E1B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503728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02440F-F747-E79F-E6B4-368C0D86792A}"/>
              </a:ext>
            </a:extLst>
          </p:cNvPr>
          <p:cNvSpPr txBox="1"/>
          <p:nvPr/>
        </p:nvSpPr>
        <p:spPr>
          <a:xfrm>
            <a:off x="141457" y="144818"/>
            <a:ext cx="1100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Are you using any AI-powered tools to create low-code/no-code apps for (PPC) marketing? In other words: are you "vibe coding"?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89AFED-BD53-AB56-632F-1656D7A04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619861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n=956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110070E-4AF0-C15A-4348-3ED8F2B50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522107"/>
              </p:ext>
            </p:extLst>
          </p:nvPr>
        </p:nvGraphicFramePr>
        <p:xfrm>
          <a:off x="3954504" y="5102322"/>
          <a:ext cx="853803" cy="255270"/>
        </p:xfrm>
        <a:graphic>
          <a:graphicData uri="http://schemas.openxmlformats.org/drawingml/2006/table">
            <a:tbl>
              <a:tblPr/>
              <a:tblGrid>
                <a:gridCol w="85380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5527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1E93C3-EFFE-BBFB-F8DD-1A9FC8FB86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78370"/>
              </p:ext>
            </p:extLst>
          </p:nvPr>
        </p:nvGraphicFramePr>
        <p:xfrm>
          <a:off x="6819702" y="1594192"/>
          <a:ext cx="853804" cy="234056"/>
        </p:xfrm>
        <a:graphic>
          <a:graphicData uri="http://schemas.openxmlformats.org/drawingml/2006/table">
            <a:tbl>
              <a:tblPr/>
              <a:tblGrid>
                <a:gridCol w="85380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3405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Yes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9282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469AA-5F4C-D6DF-0C35-8C2D01CC5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EA6DF4-AA40-1F04-B88B-BF4160B43F04}"/>
              </a:ext>
            </a:extLst>
          </p:cNvPr>
          <p:cNvSpPr txBox="1"/>
          <p:nvPr/>
        </p:nvSpPr>
        <p:spPr>
          <a:xfrm>
            <a:off x="242121" y="144818"/>
            <a:ext cx="117234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GB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How likely is it that your company’s hiring for PPC roles will be negatively affected by the adoption of AI and advanced automation in the next 12 months?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rgbClr val="0D1247"/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42006DBD-CF5F-BD1A-B613-C95361090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362845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DB1721C-3014-81DC-BD66-759BA5C34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789560"/>
              </p:ext>
            </p:extLst>
          </p:nvPr>
        </p:nvGraphicFramePr>
        <p:xfrm>
          <a:off x="6106434" y="5688647"/>
          <a:ext cx="1057741" cy="190500"/>
        </p:xfrm>
        <a:graphic>
          <a:graphicData uri="http://schemas.openxmlformats.org/drawingml/2006/table">
            <a:tbl>
              <a:tblPr/>
              <a:tblGrid>
                <a:gridCol w="105774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576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Neutral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224F58D-95D5-0B86-C7DD-B272E639D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366083"/>
              </p:ext>
            </p:extLst>
          </p:nvPr>
        </p:nvGraphicFramePr>
        <p:xfrm>
          <a:off x="1101226" y="3384124"/>
          <a:ext cx="2814920" cy="373380"/>
        </p:xfrm>
        <a:graphic>
          <a:graphicData uri="http://schemas.openxmlformats.org/drawingml/2006/table">
            <a:tbl>
              <a:tblPr/>
              <a:tblGrid>
                <a:gridCol w="281492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Unlikely: we expect to need a few extra hires due to AI adoption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A1CA0F8-BAA4-5242-B8D7-5F03A2834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08847"/>
              </p:ext>
            </p:extLst>
          </p:nvPr>
        </p:nvGraphicFramePr>
        <p:xfrm>
          <a:off x="5036702" y="6207406"/>
          <a:ext cx="1960529" cy="182880"/>
        </p:xfrm>
        <a:graphic>
          <a:graphicData uri="http://schemas.openxmlformats.org/drawingml/2006/table">
            <a:tbl>
              <a:tblPr/>
              <a:tblGrid>
                <a:gridCol w="196052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n=811</a:t>
                      </a:r>
                      <a:endParaRPr lang="en-GB" sz="10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E9044A8-9BD8-0F05-4F61-7CEE38F91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93995"/>
              </p:ext>
            </p:extLst>
          </p:nvPr>
        </p:nvGraphicFramePr>
        <p:xfrm>
          <a:off x="1345637" y="2412833"/>
          <a:ext cx="2980456" cy="373380"/>
        </p:xfrm>
        <a:graphic>
          <a:graphicData uri="http://schemas.openxmlformats.org/drawingml/2006/table">
            <a:tbl>
              <a:tblPr/>
              <a:tblGrid>
                <a:gridCol w="298045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Very unlikely: We will need (a lot) more staff to manage AI tools and strategy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532125-5A4F-C6C0-B8F5-FEBBEF83F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99607"/>
              </p:ext>
            </p:extLst>
          </p:nvPr>
        </p:nvGraphicFramePr>
        <p:xfrm>
          <a:off x="6548710" y="1421474"/>
          <a:ext cx="3237571" cy="373380"/>
        </p:xfrm>
        <a:graphic>
          <a:graphicData uri="http://schemas.openxmlformats.org/drawingml/2006/table">
            <a:tbl>
              <a:tblPr/>
              <a:tblGrid>
                <a:gridCol w="323757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Very likely: AI &amp; automation will directly lead to PPC staff reductions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FA980B-2027-D5BF-4F03-32BC5C4CE4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135136"/>
              </p:ext>
            </p:extLst>
          </p:nvPr>
        </p:nvGraphicFramePr>
        <p:xfrm>
          <a:off x="7942539" y="2599523"/>
          <a:ext cx="3687485" cy="556260"/>
        </p:xfrm>
        <a:graphic>
          <a:graphicData uri="http://schemas.openxmlformats.org/drawingml/2006/table">
            <a:tbl>
              <a:tblPr/>
              <a:tblGrid>
                <a:gridCol w="3687485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Likely: AI will automate many tasks, allowing us to manage a higher workload with the current team. I expect a hiring freeze for the coming 12 months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3CC8BD2-E6E0-CAE0-BCBE-54CFFDCE8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244586"/>
              </p:ext>
            </p:extLst>
          </p:nvPr>
        </p:nvGraphicFramePr>
        <p:xfrm>
          <a:off x="4801975" y="3144094"/>
          <a:ext cx="2362200" cy="1226820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910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Total </a:t>
                      </a:r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LIKELY</a:t>
                      </a:r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:</a:t>
                      </a:r>
                    </a:p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27%</a:t>
                      </a:r>
                    </a:p>
                    <a:p>
                      <a:pPr algn="ctr" fontAlgn="ctr"/>
                      <a:endParaRPr lang="en-GB" sz="16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Total </a:t>
                      </a:r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UNLIKELY</a:t>
                      </a:r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:</a:t>
                      </a:r>
                    </a:p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15%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A0C124-B451-3363-1DA1-5FCA8A438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643950"/>
              </p:ext>
            </p:extLst>
          </p:nvPr>
        </p:nvGraphicFramePr>
        <p:xfrm>
          <a:off x="2488692" y="1608164"/>
          <a:ext cx="2980456" cy="285353"/>
        </p:xfrm>
        <a:graphic>
          <a:graphicData uri="http://schemas.openxmlformats.org/drawingml/2006/table">
            <a:tbl>
              <a:tblPr/>
              <a:tblGrid>
                <a:gridCol w="298045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I don't know, I'm not involved in hiring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836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888C2-C151-37A5-99D8-58D774209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648FD9A-A3C7-55D5-89F7-BFAC0B659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470707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C2158C-4562-F400-085D-A45B619C2021}"/>
              </a:ext>
            </a:extLst>
          </p:cNvPr>
          <p:cNvSpPr txBox="1"/>
          <p:nvPr/>
        </p:nvSpPr>
        <p:spPr>
          <a:xfrm>
            <a:off x="141455" y="144818"/>
            <a:ext cx="98201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7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Are you using AI agents to automate PPC tasks, beyond simple prompting?</a:t>
            </a:r>
            <a:endParaRPr kumimoji="0" lang="en-GB" sz="17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48D4D0-6DA6-144B-3245-2A8584336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889026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n=1,223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9BC8A45-E0F2-E9B6-9306-A6AB8FB95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36311"/>
              </p:ext>
            </p:extLst>
          </p:nvPr>
        </p:nvGraphicFramePr>
        <p:xfrm>
          <a:off x="5107641" y="5643650"/>
          <a:ext cx="2766192" cy="373380"/>
        </p:xfrm>
        <a:graphic>
          <a:graphicData uri="http://schemas.openxmlformats.org/drawingml/2006/table">
            <a:tbl>
              <a:tblPr/>
              <a:tblGrid>
                <a:gridCol w="276619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We plan to implement AI Agents within the next 12 months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A07A4A6-3281-E266-7189-2681F473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54770"/>
              </p:ext>
            </p:extLst>
          </p:nvPr>
        </p:nvGraphicFramePr>
        <p:xfrm>
          <a:off x="1590675" y="3638550"/>
          <a:ext cx="2210980" cy="495300"/>
        </p:xfrm>
        <a:graphic>
          <a:graphicData uri="http://schemas.openxmlformats.org/drawingml/2006/table">
            <a:tbl>
              <a:tblPr/>
              <a:tblGrid>
                <a:gridCol w="221098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We do not have immediate plans to use AI Agents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AB1FAB0-1366-7CEB-CD74-E3FC32700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756044"/>
              </p:ext>
            </p:extLst>
          </p:nvPr>
        </p:nvGraphicFramePr>
        <p:xfrm>
          <a:off x="6428303" y="1400951"/>
          <a:ext cx="3811554" cy="373380"/>
        </p:xfrm>
        <a:graphic>
          <a:graphicData uri="http://schemas.openxmlformats.org/drawingml/2006/table">
            <a:tbl>
              <a:tblPr/>
              <a:tblGrid>
                <a:gridCol w="381155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We are using them regularly for core campaign management, optimization, or creative tasks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895A478-8599-4523-A15F-2D6469045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482144"/>
              </p:ext>
            </p:extLst>
          </p:nvPr>
        </p:nvGraphicFramePr>
        <p:xfrm>
          <a:off x="7648638" y="2183772"/>
          <a:ext cx="2312947" cy="373380"/>
        </p:xfrm>
        <a:graphic>
          <a:graphicData uri="http://schemas.openxmlformats.org/drawingml/2006/table">
            <a:tbl>
              <a:tblPr/>
              <a:tblGrid>
                <a:gridCol w="231294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We are running pilots/tests with one or more AI Agents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724E202-F7F4-5B0B-B233-DC56965C7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6962"/>
              </p:ext>
            </p:extLst>
          </p:nvPr>
        </p:nvGraphicFramePr>
        <p:xfrm>
          <a:off x="4238625" y="1601989"/>
          <a:ext cx="1047750" cy="190500"/>
        </p:xfrm>
        <a:graphic>
          <a:graphicData uri="http://schemas.openxmlformats.org/drawingml/2006/table">
            <a:tbl>
              <a:tblPr/>
              <a:tblGrid>
                <a:gridCol w="104775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I don't know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8BEDC7B-5924-46C8-8E90-7D5F39B47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59200"/>
              </p:ext>
            </p:extLst>
          </p:nvPr>
        </p:nvGraphicFramePr>
        <p:xfrm>
          <a:off x="8041549" y="4205599"/>
          <a:ext cx="3331301" cy="373380"/>
        </p:xfrm>
        <a:graphic>
          <a:graphicData uri="http://schemas.openxmlformats.org/drawingml/2006/table">
            <a:tbl>
              <a:tblPr/>
              <a:tblGrid>
                <a:gridCol w="333130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We are actively exploring/researching AI Agent options but have not yet started a pilot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6085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8D791-D02E-358D-646E-0E4F30479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E901B5-14C6-7ACB-0DA1-1B3E56C4D865}"/>
              </a:ext>
            </a:extLst>
          </p:cNvPr>
          <p:cNvSpPr txBox="1"/>
          <p:nvPr/>
        </p:nvSpPr>
        <p:spPr>
          <a:xfrm>
            <a:off x="242121" y="144818"/>
            <a:ext cx="8072388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/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How worried are you about AI replacing your job?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D1247"/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662A8CC-EFE4-F73E-2CE9-15741379A3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3695546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93E2E42-3924-8B48-1403-F6B6D43A1C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403654"/>
              </p:ext>
            </p:extLst>
          </p:nvPr>
        </p:nvGraphicFramePr>
        <p:xfrm>
          <a:off x="2508686" y="3429000"/>
          <a:ext cx="1484980" cy="206509"/>
        </p:xfrm>
        <a:graphic>
          <a:graphicData uri="http://schemas.openxmlformats.org/drawingml/2006/table">
            <a:tbl>
              <a:tblPr/>
              <a:tblGrid>
                <a:gridCol w="148498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0650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Moderately worried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B90FD0F2-D4E4-4AF6-850B-0FC7EA8EF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816819"/>
              </p:ext>
            </p:extLst>
          </p:nvPr>
        </p:nvGraphicFramePr>
        <p:xfrm>
          <a:off x="4068095" y="1748018"/>
          <a:ext cx="1342105" cy="285353"/>
        </p:xfrm>
        <a:graphic>
          <a:graphicData uri="http://schemas.openxmlformats.org/drawingml/2006/table">
            <a:tbl>
              <a:tblPr/>
              <a:tblGrid>
                <a:gridCol w="1342105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Very worried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71B65F1-8F91-2AC2-0E11-EE61773BD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97031"/>
              </p:ext>
            </p:extLst>
          </p:nvPr>
        </p:nvGraphicFramePr>
        <p:xfrm>
          <a:off x="5036702" y="6207406"/>
          <a:ext cx="1960529" cy="182880"/>
        </p:xfrm>
        <a:graphic>
          <a:graphicData uri="http://schemas.openxmlformats.org/drawingml/2006/table">
            <a:tbl>
              <a:tblPr/>
              <a:tblGrid>
                <a:gridCol w="196052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n=1,306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E7A2CD-787D-969C-25D3-94C271F59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37894"/>
              </p:ext>
            </p:extLst>
          </p:nvPr>
        </p:nvGraphicFramePr>
        <p:xfrm>
          <a:off x="4399630" y="1313718"/>
          <a:ext cx="2345048" cy="373380"/>
        </p:xfrm>
        <a:graphic>
          <a:graphicData uri="http://schemas.openxmlformats.org/drawingml/2006/table">
            <a:tbl>
              <a:tblPr/>
              <a:tblGrid>
                <a:gridCol w="234504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Extremely worried, I believe AI will do my job soon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71DCA6-3155-68CF-8AC6-DD8AF55BE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156078"/>
              </p:ext>
            </p:extLst>
          </p:nvPr>
        </p:nvGraphicFramePr>
        <p:xfrm>
          <a:off x="7896387" y="2668068"/>
          <a:ext cx="1621065" cy="373380"/>
        </p:xfrm>
        <a:graphic>
          <a:graphicData uri="http://schemas.openxmlformats.org/drawingml/2006/table">
            <a:tbl>
              <a:tblPr/>
              <a:tblGrid>
                <a:gridCol w="1621065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Not at all worried, AI will never replace me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4A28000-E417-700C-21BE-5406562B5D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38085"/>
              </p:ext>
            </p:extLst>
          </p:nvPr>
        </p:nvGraphicFramePr>
        <p:xfrm>
          <a:off x="5656833" y="5680375"/>
          <a:ext cx="1340398" cy="306528"/>
        </p:xfrm>
        <a:graphic>
          <a:graphicData uri="http://schemas.openxmlformats.org/drawingml/2006/table">
            <a:tbl>
              <a:tblPr/>
              <a:tblGrid>
                <a:gridCol w="134039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Slightly worried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04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7" y="144818"/>
            <a:ext cx="9610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On which platforms are you (or is your team) currently running PPC campaigns?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F3F465F7-EA4E-4588-9FC5-3CD316755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550504"/>
              </p:ext>
            </p:extLst>
          </p:nvPr>
        </p:nvGraphicFramePr>
        <p:xfrm>
          <a:off x="0" y="1226674"/>
          <a:ext cx="11950835" cy="503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40631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n=1,306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681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BB3F6-F7F8-9B00-6BFC-8A8E1E636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3B2E20-59F3-AA09-D5DB-C29449FD4258}"/>
              </a:ext>
            </a:extLst>
          </p:cNvPr>
          <p:cNvSpPr txBox="1"/>
          <p:nvPr/>
        </p:nvSpPr>
        <p:spPr>
          <a:xfrm>
            <a:off x="141457" y="144818"/>
            <a:ext cx="1184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000" b="1" dirty="0">
                <a:solidFill>
                  <a:prstClr val="black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What are the biggest challenges your team currently faces when using AI and automation to run PPC campaigns?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C08B4FF-9B20-3B87-9A4E-92256EA90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664757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n=1,223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2C3149-5F9F-89E6-8369-F08E7B6CD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719057"/>
              </p:ext>
            </p:extLst>
          </p:nvPr>
        </p:nvGraphicFramePr>
        <p:xfrm>
          <a:off x="0" y="1226675"/>
          <a:ext cx="1219200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446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31932" y="124226"/>
            <a:ext cx="8345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How often do you use LLMs for the following activities?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972256"/>
              </p:ext>
            </p:extLst>
          </p:nvPr>
        </p:nvGraphicFramePr>
        <p:xfrm>
          <a:off x="1" y="1291068"/>
          <a:ext cx="12192000" cy="482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8241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AE8CD53-B227-19C7-E18F-7279CA4CE1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164252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1" y="144818"/>
            <a:ext cx="909128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On average, how many scripts do you have running in each Google Ads account?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134144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n=535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6CF515-266E-BFFE-7A6D-80085C28C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95489"/>
              </p:ext>
            </p:extLst>
          </p:nvPr>
        </p:nvGraphicFramePr>
        <p:xfrm>
          <a:off x="7324722" y="1914855"/>
          <a:ext cx="581027" cy="280841"/>
        </p:xfrm>
        <a:graphic>
          <a:graphicData uri="http://schemas.openxmlformats.org/drawingml/2006/table">
            <a:tbl>
              <a:tblPr/>
              <a:tblGrid>
                <a:gridCol w="58102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0 scripts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E34CED8-041D-EE7A-C591-89600E7D6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954936"/>
              </p:ext>
            </p:extLst>
          </p:nvPr>
        </p:nvGraphicFramePr>
        <p:xfrm>
          <a:off x="3255980" y="2645825"/>
          <a:ext cx="1135049" cy="280841"/>
        </p:xfrm>
        <a:graphic>
          <a:graphicData uri="http://schemas.openxmlformats.org/drawingml/2006/table">
            <a:tbl>
              <a:tblPr/>
              <a:tblGrid>
                <a:gridCol w="113504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6-10 scripts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FF637D-843D-E448-75C4-95B2D1706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87220"/>
              </p:ext>
            </p:extLst>
          </p:nvPr>
        </p:nvGraphicFramePr>
        <p:xfrm>
          <a:off x="5032999" y="3429000"/>
          <a:ext cx="1820864" cy="495300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86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Average:</a:t>
                      </a:r>
                    </a:p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5.4 scripts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7058A8-E434-7211-0700-980A223D9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829460"/>
              </p:ext>
            </p:extLst>
          </p:nvPr>
        </p:nvGraphicFramePr>
        <p:xfrm>
          <a:off x="6356449" y="5625262"/>
          <a:ext cx="776458" cy="280841"/>
        </p:xfrm>
        <a:graphic>
          <a:graphicData uri="http://schemas.openxmlformats.org/drawingml/2006/table">
            <a:tbl>
              <a:tblPr/>
              <a:tblGrid>
                <a:gridCol w="77645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1-5 scripts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598463-8574-A73B-F9A5-FC896201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797361"/>
              </p:ext>
            </p:extLst>
          </p:nvPr>
        </p:nvGraphicFramePr>
        <p:xfrm>
          <a:off x="4391029" y="1562764"/>
          <a:ext cx="997897" cy="280841"/>
        </p:xfrm>
        <a:graphic>
          <a:graphicData uri="http://schemas.openxmlformats.org/drawingml/2006/table">
            <a:tbl>
              <a:tblPr/>
              <a:tblGrid>
                <a:gridCol w="99789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11-20 scripts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82D1EE-9117-687A-A6C0-E23CF36B3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63077"/>
              </p:ext>
            </p:extLst>
          </p:nvPr>
        </p:nvGraphicFramePr>
        <p:xfrm>
          <a:off x="5495663" y="1401835"/>
          <a:ext cx="1112224" cy="280841"/>
        </p:xfrm>
        <a:graphic>
          <a:graphicData uri="http://schemas.openxmlformats.org/drawingml/2006/table">
            <a:tbl>
              <a:tblPr/>
              <a:tblGrid>
                <a:gridCol w="111222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20+ scripts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2214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6" y="144818"/>
            <a:ext cx="9577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Which solution do you use for (most)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project/task management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6491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n=1,306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00DBA68-16F7-53CC-C6D0-27346D20C3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499031"/>
              </p:ext>
            </p:extLst>
          </p:nvPr>
        </p:nvGraphicFramePr>
        <p:xfrm>
          <a:off x="233465" y="1226675"/>
          <a:ext cx="1171737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3610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6" y="144818"/>
            <a:ext cx="9688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Which solution do you use for (most)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reporting/data visualization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/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n=1,306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F93FBD7-57C5-363F-31FF-6303999F5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890399"/>
              </p:ext>
            </p:extLst>
          </p:nvPr>
        </p:nvGraphicFramePr>
        <p:xfrm>
          <a:off x="233465" y="1226675"/>
          <a:ext cx="1171737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96107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7" y="144818"/>
            <a:ext cx="890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Which solution do you use as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marketing data pipeline (ETL)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191111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n=670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7ECAA5C-F47A-41EE-8277-5D3FFBC05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990790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ADD712-ECDA-05CA-E64A-A9FDC5193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383"/>
              </p:ext>
            </p:extLst>
          </p:nvPr>
        </p:nvGraphicFramePr>
        <p:xfrm>
          <a:off x="7003413" y="1639214"/>
          <a:ext cx="1042038" cy="280841"/>
        </p:xfrm>
        <a:graphic>
          <a:graphicData uri="http://schemas.openxmlformats.org/drawingml/2006/table">
            <a:tbl>
              <a:tblPr/>
              <a:tblGrid>
                <a:gridCol w="104203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Supermetrics</a:t>
                      </a:r>
                      <a:endParaRPr lang="en-GB" sz="12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850F5D-5C4C-9D6A-89F8-A0599D13C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631859"/>
              </p:ext>
            </p:extLst>
          </p:nvPr>
        </p:nvGraphicFramePr>
        <p:xfrm>
          <a:off x="7362571" y="5169098"/>
          <a:ext cx="676213" cy="280841"/>
        </p:xfrm>
        <a:graphic>
          <a:graphicData uri="http://schemas.openxmlformats.org/drawingml/2006/table">
            <a:tbl>
              <a:tblPr/>
              <a:tblGrid>
                <a:gridCol w="67621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59DE0D-80F5-9E1A-7E4E-161FD4D84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292566"/>
              </p:ext>
            </p:extLst>
          </p:nvPr>
        </p:nvGraphicFramePr>
        <p:xfrm>
          <a:off x="8045451" y="3542371"/>
          <a:ext cx="997896" cy="280841"/>
        </p:xfrm>
        <a:graphic>
          <a:graphicData uri="http://schemas.openxmlformats.org/drawingml/2006/table">
            <a:tbl>
              <a:tblPr/>
              <a:tblGrid>
                <a:gridCol w="99789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Adverity</a:t>
                      </a:r>
                      <a:endParaRPr lang="en-GB" sz="12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D11351B-8364-BE37-D5BE-BBAE75191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2954"/>
              </p:ext>
            </p:extLst>
          </p:nvPr>
        </p:nvGraphicFramePr>
        <p:xfrm>
          <a:off x="3486748" y="4138323"/>
          <a:ext cx="675677" cy="280841"/>
        </p:xfrm>
        <a:graphic>
          <a:graphicData uri="http://schemas.openxmlformats.org/drawingml/2006/table">
            <a:tbl>
              <a:tblPr/>
              <a:tblGrid>
                <a:gridCol w="67567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None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0A2D9F7-E18D-EDE6-42A8-04A1B6AD4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590475"/>
              </p:ext>
            </p:extLst>
          </p:nvPr>
        </p:nvGraphicFramePr>
        <p:xfrm>
          <a:off x="7951521" y="2791168"/>
          <a:ext cx="1112224" cy="280841"/>
        </p:xfrm>
        <a:graphic>
          <a:graphicData uri="http://schemas.openxmlformats.org/drawingml/2006/table">
            <a:tbl>
              <a:tblPr/>
              <a:tblGrid>
                <a:gridCol w="111222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Funnel.io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D8007C06-7F9D-7EE0-2C52-6FCD7F823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035461"/>
              </p:ext>
            </p:extLst>
          </p:nvPr>
        </p:nvGraphicFramePr>
        <p:xfrm>
          <a:off x="8038784" y="4081928"/>
          <a:ext cx="1410016" cy="280841"/>
        </p:xfrm>
        <a:graphic>
          <a:graphicData uri="http://schemas.openxmlformats.org/drawingml/2006/table">
            <a:tbl>
              <a:tblPr/>
              <a:tblGrid>
                <a:gridCol w="141001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Power My Analytics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793B8AD-1FBC-DAB5-55C9-F6F86D3E2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32122"/>
              </p:ext>
            </p:extLst>
          </p:nvPr>
        </p:nvGraphicFramePr>
        <p:xfrm>
          <a:off x="7792612" y="4481064"/>
          <a:ext cx="1410016" cy="280841"/>
        </p:xfrm>
        <a:graphic>
          <a:graphicData uri="http://schemas.openxmlformats.org/drawingml/2006/table">
            <a:tbl>
              <a:tblPr/>
              <a:tblGrid>
                <a:gridCol w="141001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Dataslayer</a:t>
                      </a:r>
                      <a:endParaRPr lang="en-GB" sz="12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E8CD572-E281-1D8A-55DB-4CD30546C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53761"/>
              </p:ext>
            </p:extLst>
          </p:nvPr>
        </p:nvGraphicFramePr>
        <p:xfrm>
          <a:off x="7612220" y="4808315"/>
          <a:ext cx="2263144" cy="280841"/>
        </p:xfrm>
        <a:graphic>
          <a:graphicData uri="http://schemas.openxmlformats.org/drawingml/2006/table">
            <a:tbl>
              <a:tblPr/>
              <a:tblGrid>
                <a:gridCol w="226314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Two Minute Reports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2561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7" y="144818"/>
            <a:ext cx="8813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Which solution(s) do you use for (most)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competitive intelligence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F3F465F7-EA4E-4588-9FC5-3CD316755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074920"/>
              </p:ext>
            </p:extLst>
          </p:nvPr>
        </p:nvGraphicFramePr>
        <p:xfrm>
          <a:off x="233465" y="1226675"/>
          <a:ext cx="1171737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02017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n=644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913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7" y="144818"/>
            <a:ext cx="9747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Which </a:t>
            </a:r>
            <a:r>
              <a:rPr lang="en-GB" sz="2000" b="1" u="sng" dirty="0">
                <a:latin typeface="AvertaStd-Bold" panose="00000800000000000000" pitchFamily="2" charset="0"/>
                <a:cs typeface="Arial" panose="020B0604020202020204" pitchFamily="34" charset="0"/>
              </a:rPr>
              <a:t>feed management/optimization</a:t>
            </a:r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 solution do you use (primarily)?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316058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n=497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E1B7EF-5B8A-8903-4AAE-5B0E74D009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2803717"/>
              </p:ext>
            </p:extLst>
          </p:nvPr>
        </p:nvGraphicFramePr>
        <p:xfrm>
          <a:off x="233465" y="1226675"/>
          <a:ext cx="1171737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68756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6" y="144818"/>
            <a:ext cx="9570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What are the biggest challenges you face in managing your product feeds?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F3F465F7-EA4E-4588-9FC5-3CD316755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467385"/>
              </p:ext>
            </p:extLst>
          </p:nvPr>
        </p:nvGraphicFramePr>
        <p:xfrm>
          <a:off x="233465" y="1226675"/>
          <a:ext cx="1171737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94174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n=436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202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7" y="144818"/>
            <a:ext cx="849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Which parts of feed optimization do you wish were more automated?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21459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n=291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8314C7-AD24-552F-501C-8C72D3DB7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416031"/>
              </p:ext>
            </p:extLst>
          </p:nvPr>
        </p:nvGraphicFramePr>
        <p:xfrm>
          <a:off x="0" y="1226675"/>
          <a:ext cx="1219200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22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D6737-FCF5-5B38-6C34-AC5E20FB0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B4D1CBA-DBEA-2933-816C-BE748647B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0356447"/>
              </p:ext>
            </p:extLst>
          </p:nvPr>
        </p:nvGraphicFramePr>
        <p:xfrm>
          <a:off x="2312550" y="1181797"/>
          <a:ext cx="2996673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9AD474A-168B-9687-54B8-AD70BB3BB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053529"/>
              </p:ext>
            </p:extLst>
          </p:nvPr>
        </p:nvGraphicFramePr>
        <p:xfrm>
          <a:off x="3686158" y="1181797"/>
          <a:ext cx="2996673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4871B66-7149-AD58-2493-1B62922B9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700728"/>
              </p:ext>
            </p:extLst>
          </p:nvPr>
        </p:nvGraphicFramePr>
        <p:xfrm>
          <a:off x="1" y="1273237"/>
          <a:ext cx="339344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578D767-3F89-9396-09CD-08619296CF05}"/>
              </a:ext>
            </a:extLst>
          </p:cNvPr>
          <p:cNvSpPr txBox="1"/>
          <p:nvPr/>
        </p:nvSpPr>
        <p:spPr>
          <a:xfrm>
            <a:off x="141456" y="144818"/>
            <a:ext cx="962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On which platforms are you (or is your team) currently running PPC campaigns?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05E062-DD1E-CBD8-7F5D-E2A880C63798}"/>
              </a:ext>
            </a:extLst>
          </p:cNvPr>
          <p:cNvCxnSpPr>
            <a:cxnSpLocks/>
          </p:cNvCxnSpPr>
          <p:nvPr/>
        </p:nvCxnSpPr>
        <p:spPr>
          <a:xfrm flipV="1">
            <a:off x="9312610" y="1181797"/>
            <a:ext cx="0" cy="402336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C8004-1A6C-2626-D642-A6ED44BFA862}"/>
              </a:ext>
            </a:extLst>
          </p:cNvPr>
          <p:cNvSpPr/>
          <p:nvPr/>
        </p:nvSpPr>
        <p:spPr>
          <a:xfrm>
            <a:off x="3212508" y="6542713"/>
            <a:ext cx="360000" cy="155643"/>
          </a:xfrm>
          <a:prstGeom prst="rect">
            <a:avLst/>
          </a:prstGeom>
          <a:solidFill>
            <a:srgbClr val="FF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CC2AA9-FA17-70EE-8B75-02D27D63A3F0}"/>
              </a:ext>
            </a:extLst>
          </p:cNvPr>
          <p:cNvSpPr/>
          <p:nvPr/>
        </p:nvSpPr>
        <p:spPr>
          <a:xfrm>
            <a:off x="141458" y="6545842"/>
            <a:ext cx="360000" cy="1556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8AD853-9D9A-CF6E-D2CD-72AF86067CE5}"/>
              </a:ext>
            </a:extLst>
          </p:cNvPr>
          <p:cNvSpPr txBox="1"/>
          <p:nvPr/>
        </p:nvSpPr>
        <p:spPr>
          <a:xfrm>
            <a:off x="568959" y="6484636"/>
            <a:ext cx="2616542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GB" sz="1200" b="1" kern="0" spc="50" dirty="0">
                <a:solidFill>
                  <a:schemeClr val="bg1">
                    <a:lumMod val="50000"/>
                  </a:schemeClr>
                </a:solidFill>
                <a:latin typeface="AvertaStd-Extrathin" panose="00000300000000000000" pitchFamily="2" charset="0"/>
                <a:cs typeface="Arial" panose="020B0604020202020204" pitchFamily="34" charset="0"/>
              </a:rPr>
              <a:t>= significantly higher % vs Total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0ACFCF-6C74-1EC4-BCF7-AFE4580DC83E}"/>
              </a:ext>
            </a:extLst>
          </p:cNvPr>
          <p:cNvSpPr txBox="1"/>
          <p:nvPr/>
        </p:nvSpPr>
        <p:spPr>
          <a:xfrm>
            <a:off x="3650616" y="6462450"/>
            <a:ext cx="2616542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GB" sz="1200" b="1" kern="0" spc="50" dirty="0">
                <a:solidFill>
                  <a:schemeClr val="bg1">
                    <a:lumMod val="50000"/>
                  </a:schemeClr>
                </a:solidFill>
                <a:latin typeface="AvertaStd-Extrathin" panose="00000300000000000000" pitchFamily="2" charset="0"/>
                <a:cs typeface="Arial" panose="020B0604020202020204" pitchFamily="34" charset="0"/>
              </a:rPr>
              <a:t>= significantly lower % vs Total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83BB283D-3E83-48E8-A160-CB016766C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373968"/>
              </p:ext>
            </p:extLst>
          </p:nvPr>
        </p:nvGraphicFramePr>
        <p:xfrm>
          <a:off x="5184206" y="1181797"/>
          <a:ext cx="2996673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7EA329D8-D529-442B-B32F-8954511BA3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778473"/>
              </p:ext>
            </p:extLst>
          </p:nvPr>
        </p:nvGraphicFramePr>
        <p:xfrm>
          <a:off x="7158049" y="1181797"/>
          <a:ext cx="2077391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84C8DC80-747C-EBF0-6D2B-0D53A2BE6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0942083"/>
              </p:ext>
            </p:extLst>
          </p:nvPr>
        </p:nvGraphicFramePr>
        <p:xfrm>
          <a:off x="8160487" y="1181797"/>
          <a:ext cx="2996673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8447CE4F-57F9-EC24-667B-6611EE96E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104521"/>
              </p:ext>
            </p:extLst>
          </p:nvPr>
        </p:nvGraphicFramePr>
        <p:xfrm>
          <a:off x="9644309" y="1181797"/>
          <a:ext cx="2996673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2AD70FB6-7008-D38A-CD4C-80C37404D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143497"/>
              </p:ext>
            </p:extLst>
          </p:nvPr>
        </p:nvGraphicFramePr>
        <p:xfrm>
          <a:off x="1300484" y="6069799"/>
          <a:ext cx="1051559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300215880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67594323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16177104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866475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56978992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72588194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74632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n=1,306</a:t>
                      </a:r>
                      <a:endParaRPr lang="hu-HU" sz="1000" b="0" dirty="0">
                        <a:solidFill>
                          <a:srgbClr val="0D1247"/>
                        </a:solidFill>
                        <a:latin typeface="AvertaStd-Regular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n=598</a:t>
                      </a:r>
                      <a:endParaRPr lang="en-GB" sz="10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n=384</a:t>
                      </a:r>
                      <a:endParaRPr lang="en-GB" sz="10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n=167</a:t>
                      </a:r>
                      <a:endParaRPr lang="en-GB" sz="10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n=61</a:t>
                      </a:r>
                      <a:endParaRPr lang="en-GB" sz="10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n=36</a:t>
                      </a:r>
                      <a:endParaRPr lang="en-GB" sz="10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n=27</a:t>
                      </a:r>
                      <a:endParaRPr lang="en-GB" sz="10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23205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74A353BB-2D82-5A8B-0FB7-1AC93628A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527644"/>
              </p:ext>
            </p:extLst>
          </p:nvPr>
        </p:nvGraphicFramePr>
        <p:xfrm>
          <a:off x="1644002" y="1133946"/>
          <a:ext cx="10515596" cy="23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300215880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67594323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16177104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866475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56978992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72588194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746325741"/>
                    </a:ext>
                  </a:extLst>
                </a:gridCol>
              </a:tblGrid>
              <a:tr h="2368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Continental Europe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North America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UK &amp; Ireland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South &amp; Southeast Asia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Australia &amp; New Zealand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Middle East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23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3924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499DB-1E46-3874-BF4D-5A6F9D7D5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EF5A3AD-7B5C-54CD-8054-61ABF9CCD10F}"/>
              </a:ext>
            </a:extLst>
          </p:cNvPr>
          <p:cNvSpPr txBox="1"/>
          <p:nvPr/>
        </p:nvSpPr>
        <p:spPr>
          <a:xfrm>
            <a:off x="141457" y="144818"/>
            <a:ext cx="11419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rtaStd-Bold" panose="00000800000000000000" pitchFamily="2" charset="0"/>
                <a:ea typeface="+mn-ea"/>
                <a:cs typeface="Arial" panose="020B0604020202020204" pitchFamily="34" charset="0"/>
              </a:rPr>
              <a:t>What types of business intelligence would you like to leverage more through your product feeds?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vertaStd-Bold" panose="00000800000000000000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A2D894-14F7-6B41-130C-3E882E97BE3E}"/>
              </a:ext>
            </a:extLst>
          </p:cNvPr>
          <p:cNvGraphicFramePr>
            <a:graphicFrameLocks noGrp="1"/>
          </p:cNvGraphicFramePr>
          <p:nvPr/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n=291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AF4C79C-A0D2-9F57-5126-3680F5FB8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17658"/>
              </p:ext>
            </p:extLst>
          </p:nvPr>
        </p:nvGraphicFramePr>
        <p:xfrm>
          <a:off x="0" y="1226675"/>
          <a:ext cx="1219200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3394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7" y="144818"/>
            <a:ext cx="9877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Which paid solution(s) do you use for analysis, monitoring and optimization?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86410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n=581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8314C7-AD24-552F-501C-8C72D3DB7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682311"/>
              </p:ext>
            </p:extLst>
          </p:nvPr>
        </p:nvGraphicFramePr>
        <p:xfrm>
          <a:off x="0" y="1226675"/>
          <a:ext cx="1219200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94665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7" y="144818"/>
            <a:ext cx="1053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How do you track if you're staying in line with your (clients') PPC target budget?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26856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n=670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7529086-F1FD-B1C5-5719-39DD03F60E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49023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D07CE3-4AE8-B695-C338-146EB7CC5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23936"/>
              </p:ext>
            </p:extLst>
          </p:nvPr>
        </p:nvGraphicFramePr>
        <p:xfrm>
          <a:off x="1059327" y="2678016"/>
          <a:ext cx="3069315" cy="280841"/>
        </p:xfrm>
        <a:graphic>
          <a:graphicData uri="http://schemas.openxmlformats.org/drawingml/2006/table">
            <a:tbl>
              <a:tblPr/>
              <a:tblGrid>
                <a:gridCol w="3069315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Internal/ custom-built solution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1F1737B-0473-5E93-50F1-5718172918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81057"/>
              </p:ext>
            </p:extLst>
          </p:nvPr>
        </p:nvGraphicFramePr>
        <p:xfrm>
          <a:off x="8092894" y="3327307"/>
          <a:ext cx="2584255" cy="373380"/>
        </p:xfrm>
        <a:graphic>
          <a:graphicData uri="http://schemas.openxmlformats.org/drawingml/2006/table">
            <a:tbl>
              <a:tblPr/>
              <a:tblGrid>
                <a:gridCol w="2584255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Manually (including Google Sheets / Excel / Looker Studio)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0F2D3A5-4253-1539-8EDC-F391C34F0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423159"/>
              </p:ext>
            </p:extLst>
          </p:nvPr>
        </p:nvGraphicFramePr>
        <p:xfrm>
          <a:off x="1950116" y="4639010"/>
          <a:ext cx="2262199" cy="280841"/>
        </p:xfrm>
        <a:graphic>
          <a:graphicData uri="http://schemas.openxmlformats.org/drawingml/2006/table">
            <a:tbl>
              <a:tblPr/>
              <a:tblGrid>
                <a:gridCol w="226219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Solution based on scripts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CBEC5F1-522B-4EB4-6580-749117A64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49773"/>
              </p:ext>
            </p:extLst>
          </p:nvPr>
        </p:nvGraphicFramePr>
        <p:xfrm>
          <a:off x="254413" y="1919118"/>
          <a:ext cx="4508545" cy="280841"/>
        </p:xfrm>
        <a:graphic>
          <a:graphicData uri="http://schemas.openxmlformats.org/drawingml/2006/table">
            <a:tbl>
              <a:tblPr/>
              <a:tblGrid>
                <a:gridCol w="4508545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Campaign management software (such as Search Ads 360)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256AB69-8AF1-09AA-CEB5-01654F324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814455"/>
              </p:ext>
            </p:extLst>
          </p:nvPr>
        </p:nvGraphicFramePr>
        <p:xfrm>
          <a:off x="704447" y="3454566"/>
          <a:ext cx="3282697" cy="373380"/>
        </p:xfrm>
        <a:graphic>
          <a:graphicData uri="http://schemas.openxmlformats.org/drawingml/2006/table">
            <a:tbl>
              <a:tblPr/>
              <a:tblGrid>
                <a:gridCol w="328269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Third-party solution</a:t>
                      </a:r>
                    </a:p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(e.g.  </a:t>
                      </a:r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Adalysis</a:t>
                      </a:r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, </a:t>
                      </a:r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NinjaCat</a:t>
                      </a:r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, </a:t>
                      </a:r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Optmyzr</a:t>
                      </a:r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, </a:t>
                      </a:r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TrueClicks</a:t>
                      </a:r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7BC9079-C955-021D-D3D3-185D4DA3A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59433"/>
              </p:ext>
            </p:extLst>
          </p:nvPr>
        </p:nvGraphicFramePr>
        <p:xfrm>
          <a:off x="4349075" y="1291289"/>
          <a:ext cx="2162703" cy="373380"/>
        </p:xfrm>
        <a:graphic>
          <a:graphicData uri="http://schemas.openxmlformats.org/drawingml/2006/table">
            <a:tbl>
              <a:tblPr/>
              <a:tblGrid>
                <a:gridCol w="216270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None, we don't need to stay in line with target budgets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0EDEA05-CE45-3171-B9D3-4F5A4FD8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625973"/>
              </p:ext>
            </p:extLst>
          </p:nvPr>
        </p:nvGraphicFramePr>
        <p:xfrm>
          <a:off x="4385546" y="1670278"/>
          <a:ext cx="663736" cy="280841"/>
        </p:xfrm>
        <a:graphic>
          <a:graphicData uri="http://schemas.openxmlformats.org/drawingml/2006/table">
            <a:tbl>
              <a:tblPr/>
              <a:tblGrid>
                <a:gridCol w="66373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AFBE7BF-309F-7E6E-8A62-E4B5034BE6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607736"/>
              </p:ext>
            </p:extLst>
          </p:nvPr>
        </p:nvGraphicFramePr>
        <p:xfrm>
          <a:off x="704447" y="2161337"/>
          <a:ext cx="3894134" cy="280841"/>
        </p:xfrm>
        <a:graphic>
          <a:graphicData uri="http://schemas.openxmlformats.org/drawingml/2006/table">
            <a:tbl>
              <a:tblPr/>
              <a:tblGrid>
                <a:gridCol w="389413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Solution based on </a:t>
                      </a:r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Supermetrics</a:t>
                      </a:r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 or another ETL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585612-5DFC-03AB-F38B-8AE46066D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09109"/>
              </p:ext>
            </p:extLst>
          </p:nvPr>
        </p:nvGraphicFramePr>
        <p:xfrm>
          <a:off x="4108330" y="5630429"/>
          <a:ext cx="1856744" cy="373380"/>
        </p:xfrm>
        <a:graphic>
          <a:graphicData uri="http://schemas.openxmlformats.org/drawingml/2006/table">
            <a:tbl>
              <a:tblPr/>
              <a:tblGrid>
                <a:gridCol w="185674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We set (monthly) limits in the ad platform(s)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88062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7" y="144818"/>
            <a:ext cx="9930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Which solution do you use (most often) for multi-channel campaign management?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/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n=670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E6EC914-CD94-CF4D-DB3B-6BE2EB112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249992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D3BDE0E-2CE1-A9CD-EC91-7969446C05F5}"/>
              </a:ext>
            </a:extLst>
          </p:cNvPr>
          <p:cNvGraphicFramePr>
            <a:graphicFrameLocks noGrp="1"/>
          </p:cNvGraphicFramePr>
          <p:nvPr/>
        </p:nvGraphicFramePr>
        <p:xfrm>
          <a:off x="7290688" y="1814518"/>
          <a:ext cx="3472811" cy="373380"/>
        </p:xfrm>
        <a:graphic>
          <a:graphicData uri="http://schemas.openxmlformats.org/drawingml/2006/table">
            <a:tbl>
              <a:tblPr/>
              <a:tblGrid>
                <a:gridCol w="347281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Google Marketing Platform (Search Ads 360 / Display &amp; Video 360 / Campaign Manager 360)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0089CB7-99E8-076F-E5B3-2C383AE6CCA2}"/>
              </a:ext>
            </a:extLst>
          </p:cNvPr>
          <p:cNvGraphicFramePr>
            <a:graphicFrameLocks noGrp="1"/>
          </p:cNvGraphicFramePr>
          <p:nvPr/>
        </p:nvGraphicFramePr>
        <p:xfrm>
          <a:off x="7950346" y="3132124"/>
          <a:ext cx="997896" cy="280841"/>
        </p:xfrm>
        <a:graphic>
          <a:graphicData uri="http://schemas.openxmlformats.org/drawingml/2006/table">
            <a:tbl>
              <a:tblPr/>
              <a:tblGrid>
                <a:gridCol w="99789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Smartly.io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DF6FD1A-C433-3AAC-477A-F8DE48158E32}"/>
              </a:ext>
            </a:extLst>
          </p:cNvPr>
          <p:cNvGraphicFramePr>
            <a:graphicFrameLocks noGrp="1"/>
          </p:cNvGraphicFramePr>
          <p:nvPr/>
        </p:nvGraphicFramePr>
        <p:xfrm>
          <a:off x="4038805" y="5009930"/>
          <a:ext cx="997897" cy="280841"/>
        </p:xfrm>
        <a:graphic>
          <a:graphicData uri="http://schemas.openxmlformats.org/drawingml/2006/table">
            <a:tbl>
              <a:tblPr/>
              <a:tblGrid>
                <a:gridCol w="99789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None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0724345-9407-55AD-79E7-94F7086DCB12}"/>
              </a:ext>
            </a:extLst>
          </p:cNvPr>
          <p:cNvGraphicFramePr>
            <a:graphicFrameLocks noGrp="1"/>
          </p:cNvGraphicFramePr>
          <p:nvPr/>
        </p:nvGraphicFramePr>
        <p:xfrm>
          <a:off x="7854245" y="2788107"/>
          <a:ext cx="1491886" cy="280841"/>
        </p:xfrm>
        <a:graphic>
          <a:graphicData uri="http://schemas.openxmlformats.org/drawingml/2006/table">
            <a:tbl>
              <a:tblPr/>
              <a:tblGrid>
                <a:gridCol w="149188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Adobe Advertising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7C5D719-26B2-3EA6-DB1E-449B163B814E}"/>
              </a:ext>
            </a:extLst>
          </p:cNvPr>
          <p:cNvGraphicFramePr>
            <a:graphicFrameLocks noGrp="1"/>
          </p:cNvGraphicFramePr>
          <p:nvPr/>
        </p:nvGraphicFramePr>
        <p:xfrm>
          <a:off x="7991490" y="3424997"/>
          <a:ext cx="997896" cy="280841"/>
        </p:xfrm>
        <a:graphic>
          <a:graphicData uri="http://schemas.openxmlformats.org/drawingml/2006/table">
            <a:tbl>
              <a:tblPr/>
              <a:tblGrid>
                <a:gridCol w="99789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Albert ai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4C3219D-C15F-C01E-BD25-769A4C7948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4596"/>
              </p:ext>
            </p:extLst>
          </p:nvPr>
        </p:nvGraphicFramePr>
        <p:xfrm>
          <a:off x="7950345" y="3704611"/>
          <a:ext cx="1905923" cy="280841"/>
        </p:xfrm>
        <a:graphic>
          <a:graphicData uri="http://schemas.openxmlformats.org/drawingml/2006/table">
            <a:tbl>
              <a:tblPr/>
              <a:tblGrid>
                <a:gridCol w="190592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Kenshoo Skai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943C60-843D-E684-D119-2D3F3B23EA90}"/>
              </a:ext>
            </a:extLst>
          </p:cNvPr>
          <p:cNvGraphicFramePr>
            <a:graphicFrameLocks noGrp="1"/>
          </p:cNvGraphicFramePr>
          <p:nvPr/>
        </p:nvGraphicFramePr>
        <p:xfrm>
          <a:off x="7950346" y="3933895"/>
          <a:ext cx="577638" cy="280841"/>
        </p:xfrm>
        <a:graphic>
          <a:graphicData uri="http://schemas.openxmlformats.org/drawingml/2006/table">
            <a:tbl>
              <a:tblPr/>
              <a:tblGrid>
                <a:gridCol w="57763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0597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77724-2076-ADC9-445E-819056B1E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44703C2-E1E9-3996-9DD0-EAC35209837A}"/>
              </a:ext>
            </a:extLst>
          </p:cNvPr>
          <p:cNvSpPr txBox="1"/>
          <p:nvPr/>
        </p:nvSpPr>
        <p:spPr>
          <a:xfrm>
            <a:off x="141457" y="144818"/>
            <a:ext cx="587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Which solution do you use to prevent click fraud?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8EFBBB-9403-D33A-27D8-5EB48954B6D9}"/>
              </a:ext>
            </a:extLst>
          </p:cNvPr>
          <p:cNvGraphicFramePr>
            <a:graphicFrameLocks noGrp="1"/>
          </p:cNvGraphicFramePr>
          <p:nvPr/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n=670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070B7C-0CCB-A2F4-78F3-B7CAF37F6F68}"/>
              </a:ext>
            </a:extLst>
          </p:cNvPr>
          <p:cNvGraphicFramePr/>
          <p:nvPr/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0CEDBF-1EBD-A1D7-3C36-2A6016964414}"/>
              </a:ext>
            </a:extLst>
          </p:cNvPr>
          <p:cNvGraphicFramePr>
            <a:graphicFrameLocks noGrp="1"/>
          </p:cNvGraphicFramePr>
          <p:nvPr/>
        </p:nvGraphicFramePr>
        <p:xfrm>
          <a:off x="6492782" y="1544253"/>
          <a:ext cx="2385839" cy="280841"/>
        </p:xfrm>
        <a:graphic>
          <a:graphicData uri="http://schemas.openxmlformats.org/drawingml/2006/table">
            <a:tbl>
              <a:tblPr/>
              <a:tblGrid>
                <a:gridCol w="238583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ClickCease</a:t>
                      </a:r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 / CHEQ Essentials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3311CD-DAEF-9698-5A9C-C4EA02DE8851}"/>
              </a:ext>
            </a:extLst>
          </p:cNvPr>
          <p:cNvGraphicFramePr>
            <a:graphicFrameLocks noGrp="1"/>
          </p:cNvGraphicFramePr>
          <p:nvPr/>
        </p:nvGraphicFramePr>
        <p:xfrm>
          <a:off x="7777655" y="2618815"/>
          <a:ext cx="1831995" cy="280841"/>
        </p:xfrm>
        <a:graphic>
          <a:graphicData uri="http://schemas.openxmlformats.org/drawingml/2006/table">
            <a:tbl>
              <a:tblPr/>
              <a:tblGrid>
                <a:gridCol w="1831995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Fraud Blocker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0E76674-B7D1-007A-4B8E-C7997096E1E8}"/>
              </a:ext>
            </a:extLst>
          </p:cNvPr>
          <p:cNvGraphicFramePr>
            <a:graphicFrameLocks noGrp="1"/>
          </p:cNvGraphicFramePr>
          <p:nvPr/>
        </p:nvGraphicFramePr>
        <p:xfrm>
          <a:off x="3782127" y="4792002"/>
          <a:ext cx="698900" cy="280841"/>
        </p:xfrm>
        <a:graphic>
          <a:graphicData uri="http://schemas.openxmlformats.org/drawingml/2006/table">
            <a:tbl>
              <a:tblPr/>
              <a:tblGrid>
                <a:gridCol w="69890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None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2C0338D-79C8-C4F5-EF85-09218B892EC4}"/>
              </a:ext>
            </a:extLst>
          </p:cNvPr>
          <p:cNvGraphicFramePr>
            <a:graphicFrameLocks noGrp="1"/>
          </p:cNvGraphicFramePr>
          <p:nvPr/>
        </p:nvGraphicFramePr>
        <p:xfrm>
          <a:off x="7535904" y="2274798"/>
          <a:ext cx="1135049" cy="280841"/>
        </p:xfrm>
        <a:graphic>
          <a:graphicData uri="http://schemas.openxmlformats.org/drawingml/2006/table">
            <a:tbl>
              <a:tblPr/>
              <a:tblGrid>
                <a:gridCol w="113504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ClickGUARD</a:t>
                      </a:r>
                      <a:endParaRPr lang="en-GB" sz="12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DAC87B2-D203-DA80-1430-AB700740C6C3}"/>
              </a:ext>
            </a:extLst>
          </p:cNvPr>
          <p:cNvGraphicFramePr>
            <a:graphicFrameLocks noGrp="1"/>
          </p:cNvGraphicFramePr>
          <p:nvPr/>
        </p:nvGraphicFramePr>
        <p:xfrm>
          <a:off x="7210131" y="1944583"/>
          <a:ext cx="1135049" cy="280841"/>
        </p:xfrm>
        <a:graphic>
          <a:graphicData uri="http://schemas.openxmlformats.org/drawingml/2006/table">
            <a:tbl>
              <a:tblPr/>
              <a:tblGrid>
                <a:gridCol w="113504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ClickPatrol</a:t>
                      </a:r>
                      <a:endParaRPr lang="en-GB" sz="12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702F910-5B0A-F42E-3BC2-B8BA8131CA2C}"/>
              </a:ext>
            </a:extLst>
          </p:cNvPr>
          <p:cNvGraphicFramePr>
            <a:graphicFrameLocks noGrp="1"/>
          </p:cNvGraphicFramePr>
          <p:nvPr/>
        </p:nvGraphicFramePr>
        <p:xfrm>
          <a:off x="7888152" y="2899656"/>
          <a:ext cx="597088" cy="280841"/>
        </p:xfrm>
        <a:graphic>
          <a:graphicData uri="http://schemas.openxmlformats.org/drawingml/2006/table">
            <a:tbl>
              <a:tblPr/>
              <a:tblGrid>
                <a:gridCol w="59708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Lunio</a:t>
                      </a:r>
                      <a:endParaRPr lang="en-GB" sz="12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F61CCDE-D206-0E3D-101A-F6F56B3F74D7}"/>
              </a:ext>
            </a:extLst>
          </p:cNvPr>
          <p:cNvGraphicFramePr>
            <a:graphicFrameLocks noGrp="1"/>
          </p:cNvGraphicFramePr>
          <p:nvPr/>
        </p:nvGraphicFramePr>
        <p:xfrm>
          <a:off x="7934874" y="3243673"/>
          <a:ext cx="1472158" cy="280841"/>
        </p:xfrm>
        <a:graphic>
          <a:graphicData uri="http://schemas.openxmlformats.org/drawingml/2006/table">
            <a:tbl>
              <a:tblPr/>
              <a:tblGrid>
                <a:gridCol w="147215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CHEQ Acquisition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7B366FA-5704-C575-9109-8996A3610DDC}"/>
              </a:ext>
            </a:extLst>
          </p:cNvPr>
          <p:cNvGraphicFramePr>
            <a:graphicFrameLocks noGrp="1"/>
          </p:cNvGraphicFramePr>
          <p:nvPr/>
        </p:nvGraphicFramePr>
        <p:xfrm>
          <a:off x="7986568" y="3472068"/>
          <a:ext cx="733548" cy="280841"/>
        </p:xfrm>
        <a:graphic>
          <a:graphicData uri="http://schemas.openxmlformats.org/drawingml/2006/table">
            <a:tbl>
              <a:tblPr/>
              <a:tblGrid>
                <a:gridCol w="73354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Clixtell</a:t>
                      </a:r>
                      <a:endParaRPr lang="en-GB" sz="12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A1B1BA6-9D77-BF3F-128A-A49EEBFE53AE}"/>
              </a:ext>
            </a:extLst>
          </p:cNvPr>
          <p:cNvGraphicFramePr>
            <a:graphicFrameLocks noGrp="1"/>
          </p:cNvGraphicFramePr>
          <p:nvPr/>
        </p:nvGraphicFramePr>
        <p:xfrm>
          <a:off x="7973104" y="3725076"/>
          <a:ext cx="1249554" cy="280841"/>
        </p:xfrm>
        <a:graphic>
          <a:graphicData uri="http://schemas.openxmlformats.org/drawingml/2006/table">
            <a:tbl>
              <a:tblPr/>
              <a:tblGrid>
                <a:gridCol w="124955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 err="1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TrafficGuard</a:t>
                      </a:r>
                      <a:endParaRPr lang="en-GB" sz="12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17F31D34-A260-0E1D-FAF4-64BBC7C6AE1E}"/>
              </a:ext>
            </a:extLst>
          </p:cNvPr>
          <p:cNvGraphicFramePr>
            <a:graphicFrameLocks noGrp="1"/>
          </p:cNvGraphicFramePr>
          <p:nvPr/>
        </p:nvGraphicFramePr>
        <p:xfrm>
          <a:off x="7934874" y="3953471"/>
          <a:ext cx="733548" cy="280841"/>
        </p:xfrm>
        <a:graphic>
          <a:graphicData uri="http://schemas.openxmlformats.org/drawingml/2006/table">
            <a:tbl>
              <a:tblPr/>
              <a:tblGrid>
                <a:gridCol w="733548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3477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7" y="144818"/>
            <a:ext cx="1068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When faced with a PPC-related query or challenge, where do you typically go for answers?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079281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n=602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8314C7-AD24-552F-501C-8C72D3DB7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613897"/>
              </p:ext>
            </p:extLst>
          </p:nvPr>
        </p:nvGraphicFramePr>
        <p:xfrm>
          <a:off x="0" y="1226675"/>
          <a:ext cx="1219200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6042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7" y="144818"/>
            <a:ext cx="10152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Which of the following PPC communities are you part of/following?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/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n=602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F8314C7-AD24-552F-501C-8C72D3DB7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514753"/>
              </p:ext>
            </p:extLst>
          </p:nvPr>
        </p:nvGraphicFramePr>
        <p:xfrm>
          <a:off x="0" y="1226675"/>
          <a:ext cx="12192000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654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1D4B6B3-F006-833E-8867-10178741DF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339664"/>
              </p:ext>
            </p:extLst>
          </p:nvPr>
        </p:nvGraphicFramePr>
        <p:xfrm>
          <a:off x="5014998" y="1616949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35529" y="331997"/>
            <a:ext cx="83533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How many (search) marketing events/conferences did you attend in 2025?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0883"/>
              </p:ext>
            </p:extLst>
          </p:nvPr>
        </p:nvGraphicFramePr>
        <p:xfrm>
          <a:off x="-1029271" y="1616949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3BAAA28-6FC6-49A8-87CD-E3E7F14B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81704"/>
              </p:ext>
            </p:extLst>
          </p:nvPr>
        </p:nvGraphicFramePr>
        <p:xfrm>
          <a:off x="837566" y="4422444"/>
          <a:ext cx="837884" cy="280841"/>
        </p:xfrm>
        <a:graphic>
          <a:graphicData uri="http://schemas.openxmlformats.org/drawingml/2006/table">
            <a:tbl>
              <a:tblPr/>
              <a:tblGrid>
                <a:gridCol w="83788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1 event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4E39DD5-78EB-4697-A5C9-E253021A1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29205"/>
              </p:ext>
            </p:extLst>
          </p:nvPr>
        </p:nvGraphicFramePr>
        <p:xfrm>
          <a:off x="2308037" y="1732579"/>
          <a:ext cx="1169997" cy="285353"/>
        </p:xfrm>
        <a:graphic>
          <a:graphicData uri="http://schemas.openxmlformats.org/drawingml/2006/table">
            <a:tbl>
              <a:tblPr/>
              <a:tblGrid>
                <a:gridCol w="116999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3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215005"/>
              </p:ext>
            </p:extLst>
          </p:nvPr>
        </p:nvGraphicFramePr>
        <p:xfrm>
          <a:off x="2238568" y="6200677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n=1,306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ED60345-7E61-4D99-ADE1-FEE4B3845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261020"/>
              </p:ext>
            </p:extLst>
          </p:nvPr>
        </p:nvGraphicFramePr>
        <p:xfrm>
          <a:off x="2995535" y="1625989"/>
          <a:ext cx="804631" cy="285353"/>
        </p:xfrm>
        <a:graphic>
          <a:graphicData uri="http://schemas.openxmlformats.org/drawingml/2006/table">
            <a:tbl>
              <a:tblPr/>
              <a:tblGrid>
                <a:gridCol w="80463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4+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8878FB-C055-3C35-F2E5-EC47B2491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676815"/>
              </p:ext>
            </p:extLst>
          </p:nvPr>
        </p:nvGraphicFramePr>
        <p:xfrm>
          <a:off x="5560547" y="4115916"/>
          <a:ext cx="725756" cy="306528"/>
        </p:xfrm>
        <a:graphic>
          <a:graphicData uri="http://schemas.openxmlformats.org/drawingml/2006/table">
            <a:tbl>
              <a:tblPr/>
              <a:tblGrid>
                <a:gridCol w="72575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B7D64B-B560-AFD1-6C74-E97E31743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636230"/>
              </p:ext>
            </p:extLst>
          </p:nvPr>
        </p:nvGraphicFramePr>
        <p:xfrm>
          <a:off x="2598302" y="3498434"/>
          <a:ext cx="1820864" cy="495300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86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Average:</a:t>
                      </a:r>
                    </a:p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0.8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3318FD9D-70E4-FE78-1950-0B3BEF40B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07477"/>
              </p:ext>
            </p:extLst>
          </p:nvPr>
        </p:nvGraphicFramePr>
        <p:xfrm>
          <a:off x="8642571" y="3498434"/>
          <a:ext cx="1820864" cy="495300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868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Average:</a:t>
                      </a:r>
                    </a:p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1.1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F4BD4C20-1766-FDA5-68E2-477824E060FC}"/>
              </a:ext>
            </a:extLst>
          </p:cNvPr>
          <p:cNvSpPr txBox="1"/>
          <p:nvPr/>
        </p:nvSpPr>
        <p:spPr>
          <a:xfrm>
            <a:off x="2759822" y="1306383"/>
            <a:ext cx="149563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In-person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AC2BE-0D44-029C-9313-64C906D5721C}"/>
              </a:ext>
            </a:extLst>
          </p:cNvPr>
          <p:cNvSpPr txBox="1"/>
          <p:nvPr/>
        </p:nvSpPr>
        <p:spPr>
          <a:xfrm>
            <a:off x="8903789" y="1302383"/>
            <a:ext cx="1495638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Virtual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13E5B84-A657-9AD1-33EF-7F9E569D2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343157"/>
              </p:ext>
            </p:extLst>
          </p:nvPr>
        </p:nvGraphicFramePr>
        <p:xfrm>
          <a:off x="8402007" y="6109237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n=1,306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5323BA7-70BA-92FA-9214-47A04AAC2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429887"/>
              </p:ext>
            </p:extLst>
          </p:nvPr>
        </p:nvGraphicFramePr>
        <p:xfrm>
          <a:off x="1063801" y="2442058"/>
          <a:ext cx="837883" cy="280841"/>
        </p:xfrm>
        <a:graphic>
          <a:graphicData uri="http://schemas.openxmlformats.org/drawingml/2006/table">
            <a:tbl>
              <a:tblPr/>
              <a:tblGrid>
                <a:gridCol w="83788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2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0A6BC57-CC4B-170A-E4EA-A823EB037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462087"/>
              </p:ext>
            </p:extLst>
          </p:nvPr>
        </p:nvGraphicFramePr>
        <p:xfrm>
          <a:off x="11639679" y="3429000"/>
          <a:ext cx="725756" cy="306528"/>
        </p:xfrm>
        <a:graphic>
          <a:graphicData uri="http://schemas.openxmlformats.org/drawingml/2006/table">
            <a:tbl>
              <a:tblPr/>
              <a:tblGrid>
                <a:gridCol w="72575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None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A40DF75E-D367-72C3-11E9-7402C8356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23271"/>
              </p:ext>
            </p:extLst>
          </p:nvPr>
        </p:nvGraphicFramePr>
        <p:xfrm>
          <a:off x="8154966" y="5555617"/>
          <a:ext cx="748823" cy="280841"/>
        </p:xfrm>
        <a:graphic>
          <a:graphicData uri="http://schemas.openxmlformats.org/drawingml/2006/table">
            <a:tbl>
              <a:tblPr/>
              <a:tblGrid>
                <a:gridCol w="74882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1 event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34BE235-74FC-8A16-9282-8A82CE120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685336"/>
              </p:ext>
            </p:extLst>
          </p:nvPr>
        </p:nvGraphicFramePr>
        <p:xfrm>
          <a:off x="6778331" y="3545371"/>
          <a:ext cx="837883" cy="280841"/>
        </p:xfrm>
        <a:graphic>
          <a:graphicData uri="http://schemas.openxmlformats.org/drawingml/2006/table">
            <a:tbl>
              <a:tblPr/>
              <a:tblGrid>
                <a:gridCol w="837883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2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27320D05-16A2-A4CD-1132-6A665C208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88055"/>
              </p:ext>
            </p:extLst>
          </p:nvPr>
        </p:nvGraphicFramePr>
        <p:xfrm>
          <a:off x="7599928" y="2185216"/>
          <a:ext cx="1169997" cy="285353"/>
        </p:xfrm>
        <a:graphic>
          <a:graphicData uri="http://schemas.openxmlformats.org/drawingml/2006/table">
            <a:tbl>
              <a:tblPr/>
              <a:tblGrid>
                <a:gridCol w="116999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3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DEFD992-C639-3F1E-F2D6-62D0D5F69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277037"/>
              </p:ext>
            </p:extLst>
          </p:nvPr>
        </p:nvGraphicFramePr>
        <p:xfrm>
          <a:off x="8414179" y="1681402"/>
          <a:ext cx="804631" cy="285353"/>
        </p:xfrm>
        <a:graphic>
          <a:graphicData uri="http://schemas.openxmlformats.org/drawingml/2006/table">
            <a:tbl>
              <a:tblPr/>
              <a:tblGrid>
                <a:gridCol w="80463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4+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4918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141457" y="144818"/>
            <a:ext cx="587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Do you prefer in-person or virtual events?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04CDAC-E5FC-9023-074F-344F67A2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40886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n=426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A0CFE3-6F84-89F0-2D17-AA62BC0AE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5467738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F8B6F4-5926-F650-461F-74C8F25F5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412669"/>
              </p:ext>
            </p:extLst>
          </p:nvPr>
        </p:nvGraphicFramePr>
        <p:xfrm>
          <a:off x="3590925" y="5428056"/>
          <a:ext cx="2241176" cy="280841"/>
        </p:xfrm>
        <a:graphic>
          <a:graphicData uri="http://schemas.openxmlformats.org/drawingml/2006/table">
            <a:tbl>
              <a:tblPr/>
              <a:tblGrid>
                <a:gridCol w="224117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I prefer virtual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238976-3765-F0C1-70B5-FDC5AE7D0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240990"/>
              </p:ext>
            </p:extLst>
          </p:nvPr>
        </p:nvGraphicFramePr>
        <p:xfrm>
          <a:off x="2152650" y="2956962"/>
          <a:ext cx="1996051" cy="190500"/>
        </p:xfrm>
        <a:graphic>
          <a:graphicData uri="http://schemas.openxmlformats.org/drawingml/2006/table">
            <a:tbl>
              <a:tblPr/>
              <a:tblGrid>
                <a:gridCol w="199605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I’m happy to attend both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BE0A32-29CD-4C95-3391-41E103314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84611"/>
              </p:ext>
            </p:extLst>
          </p:nvPr>
        </p:nvGraphicFramePr>
        <p:xfrm>
          <a:off x="8078840" y="3242310"/>
          <a:ext cx="2704031" cy="190500"/>
        </p:xfrm>
        <a:graphic>
          <a:graphicData uri="http://schemas.openxmlformats.org/drawingml/2006/table">
            <a:tbl>
              <a:tblPr/>
              <a:tblGrid>
                <a:gridCol w="2704031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I prefer in-person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7600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9EB3681-E93E-C448-471C-11A6C5FCC3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0564862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2" y="144818"/>
            <a:ext cx="11645078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Which statement applies to the availability of (search) marketing events in your region and time zone?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413416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n=1,306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6CF515-266E-BFFE-7A6D-80085C28C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377164"/>
              </p:ext>
            </p:extLst>
          </p:nvPr>
        </p:nvGraphicFramePr>
        <p:xfrm>
          <a:off x="7817112" y="2911463"/>
          <a:ext cx="2358592" cy="373380"/>
        </p:xfrm>
        <a:graphic>
          <a:graphicData uri="http://schemas.openxmlformats.org/drawingml/2006/table">
            <a:tbl>
              <a:tblPr/>
              <a:tblGrid>
                <a:gridCol w="235859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There aren’t enough in-person events in my region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E34CED8-041D-EE7A-C591-89600E7D6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20951"/>
              </p:ext>
            </p:extLst>
          </p:nvPr>
        </p:nvGraphicFramePr>
        <p:xfrm>
          <a:off x="2306556" y="2621489"/>
          <a:ext cx="1905004" cy="373380"/>
        </p:xfrm>
        <a:graphic>
          <a:graphicData uri="http://schemas.openxmlformats.org/drawingml/2006/table">
            <a:tbl>
              <a:tblPr/>
              <a:tblGrid>
                <a:gridCol w="190500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There aren’t enough of both types of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7058A8-E434-7211-0700-980A223D9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68148"/>
              </p:ext>
            </p:extLst>
          </p:nvPr>
        </p:nvGraphicFramePr>
        <p:xfrm>
          <a:off x="3172357" y="1589228"/>
          <a:ext cx="2231532" cy="373380"/>
        </p:xfrm>
        <a:graphic>
          <a:graphicData uri="http://schemas.openxmlformats.org/drawingml/2006/table">
            <a:tbl>
              <a:tblPr/>
              <a:tblGrid>
                <a:gridCol w="223153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There aren’t enough virtual events (in my time zone)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9598463-8574-A73B-F9A5-FC896201C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557022"/>
              </p:ext>
            </p:extLst>
          </p:nvPr>
        </p:nvGraphicFramePr>
        <p:xfrm>
          <a:off x="3172357" y="5249038"/>
          <a:ext cx="1741139" cy="373380"/>
        </p:xfrm>
        <a:graphic>
          <a:graphicData uri="http://schemas.openxmlformats.org/drawingml/2006/table">
            <a:tbl>
              <a:tblPr/>
              <a:tblGrid>
                <a:gridCol w="174113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I’m satisfied with the choice I have in events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E82D1EE-9117-687A-A6C0-E23CF36B3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334022"/>
              </p:ext>
            </p:extLst>
          </p:nvPr>
        </p:nvGraphicFramePr>
        <p:xfrm>
          <a:off x="5546221" y="1398703"/>
          <a:ext cx="544664" cy="280841"/>
        </p:xfrm>
        <a:graphic>
          <a:graphicData uri="http://schemas.openxmlformats.org/drawingml/2006/table">
            <a:tbl>
              <a:tblPr/>
              <a:tblGrid>
                <a:gridCol w="5446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Other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225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266D6-27CD-6BB7-E985-3FD505047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C28314-CA77-DA59-7C24-2E6F7C51E5A1}"/>
              </a:ext>
            </a:extLst>
          </p:cNvPr>
          <p:cNvSpPr txBox="1"/>
          <p:nvPr/>
        </p:nvSpPr>
        <p:spPr>
          <a:xfrm>
            <a:off x="141456" y="144818"/>
            <a:ext cx="920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vertaStd-Bold" panose="00000800000000000000" pitchFamily="2" charset="0"/>
                <a:cs typeface="Arial" panose="020B0604020202020204" pitchFamily="34" charset="0"/>
              </a:rPr>
              <a:t>On which platforms are you (or is your team) currently running PPC campaigns?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AvertaStd-Bold" panose="000008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5F955D6-1CE1-390F-84F4-E189850C0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711404"/>
              </p:ext>
            </p:extLst>
          </p:nvPr>
        </p:nvGraphicFramePr>
        <p:xfrm>
          <a:off x="233465" y="1273237"/>
          <a:ext cx="3159975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FC74B11-CE7D-DF80-6CA5-A8B68A72B56E}"/>
              </a:ext>
            </a:extLst>
          </p:cNvPr>
          <p:cNvSpPr/>
          <p:nvPr/>
        </p:nvSpPr>
        <p:spPr>
          <a:xfrm>
            <a:off x="3212508" y="6542713"/>
            <a:ext cx="360000" cy="155643"/>
          </a:xfrm>
          <a:prstGeom prst="rect">
            <a:avLst/>
          </a:prstGeom>
          <a:solidFill>
            <a:srgbClr val="FF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8B61B6-C4E5-EF31-2EE6-0EB4B607B802}"/>
              </a:ext>
            </a:extLst>
          </p:cNvPr>
          <p:cNvSpPr/>
          <p:nvPr/>
        </p:nvSpPr>
        <p:spPr>
          <a:xfrm>
            <a:off x="141458" y="6545842"/>
            <a:ext cx="360000" cy="1556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3E3730-65C3-CB52-478B-DECF7C3AD1CA}"/>
              </a:ext>
            </a:extLst>
          </p:cNvPr>
          <p:cNvSpPr txBox="1"/>
          <p:nvPr/>
        </p:nvSpPr>
        <p:spPr>
          <a:xfrm>
            <a:off x="568959" y="6484636"/>
            <a:ext cx="2616542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GB" sz="1200" b="1" kern="0" spc="50" dirty="0">
                <a:solidFill>
                  <a:schemeClr val="bg1">
                    <a:lumMod val="50000"/>
                  </a:schemeClr>
                </a:solidFill>
                <a:latin typeface="AvertaStd-Extrathin" panose="00000300000000000000" pitchFamily="2" charset="0"/>
                <a:cs typeface="Arial" panose="020B0604020202020204" pitchFamily="34" charset="0"/>
              </a:rPr>
              <a:t>= significantly higher % vs Total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ACAEB3-0679-D0B0-FEF5-12041B657580}"/>
              </a:ext>
            </a:extLst>
          </p:cNvPr>
          <p:cNvSpPr txBox="1"/>
          <p:nvPr/>
        </p:nvSpPr>
        <p:spPr>
          <a:xfrm>
            <a:off x="3650616" y="6462450"/>
            <a:ext cx="2616542" cy="27699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GB" sz="1200" b="1" kern="0" spc="50" dirty="0">
                <a:solidFill>
                  <a:schemeClr val="bg1">
                    <a:lumMod val="50000"/>
                  </a:schemeClr>
                </a:solidFill>
                <a:latin typeface="AvertaStd-Extrathin" panose="00000300000000000000" pitchFamily="2" charset="0"/>
                <a:cs typeface="Arial" panose="020B0604020202020204" pitchFamily="34" charset="0"/>
              </a:rPr>
              <a:t>= significantly lower % vs Total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B9FDE92B-F7A9-1A1D-8E5D-ECEF6F8088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08720"/>
              </p:ext>
            </p:extLst>
          </p:nvPr>
        </p:nvGraphicFramePr>
        <p:xfrm>
          <a:off x="2507101" y="1181797"/>
          <a:ext cx="2996673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11D72145-7D51-342A-CAB7-C0F5F6D7F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258012"/>
              </p:ext>
            </p:extLst>
          </p:nvPr>
        </p:nvGraphicFramePr>
        <p:xfrm>
          <a:off x="4230909" y="1181797"/>
          <a:ext cx="2996673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245200EE-C3F3-57CB-A8AC-6D25509CC5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1259668"/>
              </p:ext>
            </p:extLst>
          </p:nvPr>
        </p:nvGraphicFramePr>
        <p:xfrm>
          <a:off x="6001333" y="1181797"/>
          <a:ext cx="2996673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F352DB6D-1D35-E1AF-D15E-0E4CAC8192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5512210"/>
              </p:ext>
            </p:extLst>
          </p:nvPr>
        </p:nvGraphicFramePr>
        <p:xfrm>
          <a:off x="7629729" y="1181797"/>
          <a:ext cx="2996673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B48D1A21-D323-C8AB-D798-68FEF0A33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688228"/>
              </p:ext>
            </p:extLst>
          </p:nvPr>
        </p:nvGraphicFramePr>
        <p:xfrm>
          <a:off x="9279170" y="1181797"/>
          <a:ext cx="2996673" cy="490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7A550E9-E878-713F-60CF-454DBC7041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51420"/>
              </p:ext>
            </p:extLst>
          </p:nvPr>
        </p:nvGraphicFramePr>
        <p:xfrm>
          <a:off x="963037" y="6069799"/>
          <a:ext cx="1077825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375">
                  <a:extLst>
                    <a:ext uri="{9D8B030D-6E8A-4147-A177-3AD203B41FA5}">
                      <a16:colId xmlns:a16="http://schemas.microsoft.com/office/drawing/2014/main" val="3002158807"/>
                    </a:ext>
                  </a:extLst>
                </a:gridCol>
                <a:gridCol w="1796375">
                  <a:extLst>
                    <a:ext uri="{9D8B030D-6E8A-4147-A177-3AD203B41FA5}">
                      <a16:colId xmlns:a16="http://schemas.microsoft.com/office/drawing/2014/main" val="1675943232"/>
                    </a:ext>
                  </a:extLst>
                </a:gridCol>
                <a:gridCol w="1796375">
                  <a:extLst>
                    <a:ext uri="{9D8B030D-6E8A-4147-A177-3AD203B41FA5}">
                      <a16:colId xmlns:a16="http://schemas.microsoft.com/office/drawing/2014/main" val="1161771043"/>
                    </a:ext>
                  </a:extLst>
                </a:gridCol>
                <a:gridCol w="1796375">
                  <a:extLst>
                    <a:ext uri="{9D8B030D-6E8A-4147-A177-3AD203B41FA5}">
                      <a16:colId xmlns:a16="http://schemas.microsoft.com/office/drawing/2014/main" val="18664754"/>
                    </a:ext>
                  </a:extLst>
                </a:gridCol>
                <a:gridCol w="1796375">
                  <a:extLst>
                    <a:ext uri="{9D8B030D-6E8A-4147-A177-3AD203B41FA5}">
                      <a16:colId xmlns:a16="http://schemas.microsoft.com/office/drawing/2014/main" val="569789925"/>
                    </a:ext>
                  </a:extLst>
                </a:gridCol>
                <a:gridCol w="1796375">
                  <a:extLst>
                    <a:ext uri="{9D8B030D-6E8A-4147-A177-3AD203B41FA5}">
                      <a16:colId xmlns:a16="http://schemas.microsoft.com/office/drawing/2014/main" val="2725881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n=1,306</a:t>
                      </a:r>
                      <a:endParaRPr lang="hu-HU" sz="1000" b="0" dirty="0">
                        <a:solidFill>
                          <a:srgbClr val="0D1247"/>
                        </a:solidFill>
                        <a:latin typeface="AvertaStd-Regular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n=140</a:t>
                      </a:r>
                      <a:endParaRPr lang="en-GB" sz="10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n=315</a:t>
                      </a:r>
                      <a:endParaRPr lang="en-GB" sz="10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n=467</a:t>
                      </a:r>
                      <a:endParaRPr lang="en-GB" sz="10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n=236</a:t>
                      </a:r>
                      <a:endParaRPr lang="en-GB" sz="10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dirty="0">
                          <a:solidFill>
                            <a:srgbClr val="0D1247"/>
                          </a:solidFill>
                          <a:latin typeface="AvertaStd-Regular" panose="00000500000000000000" pitchFamily="2" charset="0"/>
                        </a:rPr>
                        <a:t>n=148</a:t>
                      </a:r>
                      <a:endParaRPr lang="en-GB" sz="1000" b="0" i="0" u="none" strike="noStrike" dirty="0">
                        <a:solidFill>
                          <a:srgbClr val="0D1247"/>
                        </a:solidFill>
                        <a:effectLst/>
                        <a:latin typeface="AvertaStd-Regular" panose="00000500000000000000" pitchFamily="2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23205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359BB69-AE8B-EB96-210F-2DB4444F5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92743"/>
              </p:ext>
            </p:extLst>
          </p:nvPr>
        </p:nvGraphicFramePr>
        <p:xfrm>
          <a:off x="1644001" y="1133946"/>
          <a:ext cx="10314528" cy="23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088">
                  <a:extLst>
                    <a:ext uri="{9D8B030D-6E8A-4147-A177-3AD203B41FA5}">
                      <a16:colId xmlns:a16="http://schemas.microsoft.com/office/drawing/2014/main" val="3002158807"/>
                    </a:ext>
                  </a:extLst>
                </a:gridCol>
                <a:gridCol w="1719088">
                  <a:extLst>
                    <a:ext uri="{9D8B030D-6E8A-4147-A177-3AD203B41FA5}">
                      <a16:colId xmlns:a16="http://schemas.microsoft.com/office/drawing/2014/main" val="1675943232"/>
                    </a:ext>
                  </a:extLst>
                </a:gridCol>
                <a:gridCol w="1719088">
                  <a:extLst>
                    <a:ext uri="{9D8B030D-6E8A-4147-A177-3AD203B41FA5}">
                      <a16:colId xmlns:a16="http://schemas.microsoft.com/office/drawing/2014/main" val="1161771043"/>
                    </a:ext>
                  </a:extLst>
                </a:gridCol>
                <a:gridCol w="1719088">
                  <a:extLst>
                    <a:ext uri="{9D8B030D-6E8A-4147-A177-3AD203B41FA5}">
                      <a16:colId xmlns:a16="http://schemas.microsoft.com/office/drawing/2014/main" val="18664754"/>
                    </a:ext>
                  </a:extLst>
                </a:gridCol>
                <a:gridCol w="1719088">
                  <a:extLst>
                    <a:ext uri="{9D8B030D-6E8A-4147-A177-3AD203B41FA5}">
                      <a16:colId xmlns:a16="http://schemas.microsoft.com/office/drawing/2014/main" val="569789925"/>
                    </a:ext>
                  </a:extLst>
                </a:gridCol>
                <a:gridCol w="1719088">
                  <a:extLst>
                    <a:ext uri="{9D8B030D-6E8A-4147-A177-3AD203B41FA5}">
                      <a16:colId xmlns:a16="http://schemas.microsoft.com/office/drawing/2014/main" val="2725881949"/>
                    </a:ext>
                  </a:extLst>
                </a:gridCol>
              </a:tblGrid>
              <a:tr h="23689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Less than $5K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Between $5K and $50K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Between $50K and $500K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Between $500K and $3M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More than $3M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23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41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8E6F690-ECAC-4BB8-B080-D37C911A430C}"/>
              </a:ext>
            </a:extLst>
          </p:cNvPr>
          <p:cNvSpPr txBox="1"/>
          <p:nvPr/>
        </p:nvSpPr>
        <p:spPr>
          <a:xfrm>
            <a:off x="242121" y="144818"/>
            <a:ext cx="8071699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What's your average total monthly PPC ad spend (under management)?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4F4FB9-C4A0-46FC-B6A2-8CEA5D33A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428656"/>
              </p:ext>
            </p:extLst>
          </p:nvPr>
        </p:nvGraphicFramePr>
        <p:xfrm>
          <a:off x="1409129" y="1500408"/>
          <a:ext cx="8274185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C3BAAA28-6FC6-49A8-87CD-E3E7F14B2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32937"/>
              </p:ext>
            </p:extLst>
          </p:nvPr>
        </p:nvGraphicFramePr>
        <p:xfrm>
          <a:off x="8027458" y="3916826"/>
          <a:ext cx="1513030" cy="280841"/>
        </p:xfrm>
        <a:graphic>
          <a:graphicData uri="http://schemas.openxmlformats.org/drawingml/2006/table">
            <a:tbl>
              <a:tblPr/>
              <a:tblGrid>
                <a:gridCol w="151303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$15K-$50K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0A548E6-8DF4-4124-87CD-A6A6C88D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41616"/>
              </p:ext>
            </p:extLst>
          </p:nvPr>
        </p:nvGraphicFramePr>
        <p:xfrm>
          <a:off x="5036702" y="6207406"/>
          <a:ext cx="2499202" cy="182880"/>
        </p:xfrm>
        <a:graphic>
          <a:graphicData uri="http://schemas.openxmlformats.org/drawingml/2006/table">
            <a:tbl>
              <a:tblPr/>
              <a:tblGrid>
                <a:gridCol w="2499202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n=1,306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12A926-BC4F-28F4-C095-6B4BE034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753233"/>
              </p:ext>
            </p:extLst>
          </p:nvPr>
        </p:nvGraphicFramePr>
        <p:xfrm>
          <a:off x="6511928" y="1558402"/>
          <a:ext cx="1425967" cy="306528"/>
        </p:xfrm>
        <a:graphic>
          <a:graphicData uri="http://schemas.openxmlformats.org/drawingml/2006/table">
            <a:tbl>
              <a:tblPr/>
              <a:tblGrid>
                <a:gridCol w="1425967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Less than $5K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8878FB-C055-3C35-F2E5-EC47B2491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362932"/>
              </p:ext>
            </p:extLst>
          </p:nvPr>
        </p:nvGraphicFramePr>
        <p:xfrm>
          <a:off x="7751464" y="2532612"/>
          <a:ext cx="1288709" cy="306528"/>
        </p:xfrm>
        <a:graphic>
          <a:graphicData uri="http://schemas.openxmlformats.org/drawingml/2006/table">
            <a:tbl>
              <a:tblPr/>
              <a:tblGrid>
                <a:gridCol w="1288709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30652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kern="1200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  <a:ea typeface="+mn-ea"/>
                          <a:cs typeface="+mn-cs"/>
                        </a:rPr>
                        <a:t>$5K-$15K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6CF515-266E-BFFE-7A6D-80085C28C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063354"/>
              </p:ext>
            </p:extLst>
          </p:nvPr>
        </p:nvGraphicFramePr>
        <p:xfrm>
          <a:off x="7270943" y="5217171"/>
          <a:ext cx="1513030" cy="280841"/>
        </p:xfrm>
        <a:graphic>
          <a:graphicData uri="http://schemas.openxmlformats.org/drawingml/2006/table">
            <a:tbl>
              <a:tblPr/>
              <a:tblGrid>
                <a:gridCol w="151303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$50K-$100K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AB6D0D5-A867-4193-A59E-780A14260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81429"/>
              </p:ext>
            </p:extLst>
          </p:nvPr>
        </p:nvGraphicFramePr>
        <p:xfrm>
          <a:off x="4868547" y="5659792"/>
          <a:ext cx="1513030" cy="280841"/>
        </p:xfrm>
        <a:graphic>
          <a:graphicData uri="http://schemas.openxmlformats.org/drawingml/2006/table">
            <a:tbl>
              <a:tblPr/>
              <a:tblGrid>
                <a:gridCol w="151303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$100K-$250K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E34CED8-041D-EE7A-C591-89600E7D6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273723"/>
              </p:ext>
            </p:extLst>
          </p:nvPr>
        </p:nvGraphicFramePr>
        <p:xfrm>
          <a:off x="3199376" y="4762463"/>
          <a:ext cx="1057664" cy="280841"/>
        </p:xfrm>
        <a:graphic>
          <a:graphicData uri="http://schemas.openxmlformats.org/drawingml/2006/table">
            <a:tbl>
              <a:tblPr/>
              <a:tblGrid>
                <a:gridCol w="10576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$250K-$500K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1CD69EC-AACE-2753-A5AA-20D80E73C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91679"/>
              </p:ext>
            </p:extLst>
          </p:nvPr>
        </p:nvGraphicFramePr>
        <p:xfrm>
          <a:off x="3089037" y="3548842"/>
          <a:ext cx="984710" cy="280841"/>
        </p:xfrm>
        <a:graphic>
          <a:graphicData uri="http://schemas.openxmlformats.org/drawingml/2006/table">
            <a:tbl>
              <a:tblPr/>
              <a:tblGrid>
                <a:gridCol w="98471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$500K-$1M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DC790B7-9654-E990-613A-309D43EC1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658784"/>
              </p:ext>
            </p:extLst>
          </p:nvPr>
        </p:nvGraphicFramePr>
        <p:xfrm>
          <a:off x="3455827" y="2497790"/>
          <a:ext cx="984710" cy="280841"/>
        </p:xfrm>
        <a:graphic>
          <a:graphicData uri="http://schemas.openxmlformats.org/drawingml/2006/table">
            <a:tbl>
              <a:tblPr/>
              <a:tblGrid>
                <a:gridCol w="98471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$1M-$3M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8A8477C-E302-9DE8-7CE1-581123426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258262"/>
              </p:ext>
            </p:extLst>
          </p:nvPr>
        </p:nvGraphicFramePr>
        <p:xfrm>
          <a:off x="4073747" y="1950176"/>
          <a:ext cx="984710" cy="280841"/>
        </p:xfrm>
        <a:graphic>
          <a:graphicData uri="http://schemas.openxmlformats.org/drawingml/2006/table">
            <a:tbl>
              <a:tblPr/>
              <a:tblGrid>
                <a:gridCol w="98471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$3M-$5M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913E3FF7-B1D8-B0DC-C815-C818A0CA8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13056"/>
              </p:ext>
            </p:extLst>
          </p:nvPr>
        </p:nvGraphicFramePr>
        <p:xfrm>
          <a:off x="4309275" y="1720590"/>
          <a:ext cx="984710" cy="280841"/>
        </p:xfrm>
        <a:graphic>
          <a:graphicData uri="http://schemas.openxmlformats.org/drawingml/2006/table">
            <a:tbl>
              <a:tblPr/>
              <a:tblGrid>
                <a:gridCol w="98471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$5M-$10M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844C3B6-CD74-5E08-F8B2-0B8932FA9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523218"/>
              </p:ext>
            </p:extLst>
          </p:nvPr>
        </p:nvGraphicFramePr>
        <p:xfrm>
          <a:off x="4640352" y="1502994"/>
          <a:ext cx="984710" cy="280841"/>
        </p:xfrm>
        <a:graphic>
          <a:graphicData uri="http://schemas.openxmlformats.org/drawingml/2006/table">
            <a:tbl>
              <a:tblPr/>
              <a:tblGrid>
                <a:gridCol w="98471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$10M-$20M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3722153C-A686-CD04-ED99-6E2F8DB3A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0764"/>
              </p:ext>
            </p:extLst>
          </p:nvPr>
        </p:nvGraphicFramePr>
        <p:xfrm>
          <a:off x="5546221" y="1421900"/>
          <a:ext cx="984710" cy="280841"/>
        </p:xfrm>
        <a:graphic>
          <a:graphicData uri="http://schemas.openxmlformats.org/drawingml/2006/table">
            <a:tbl>
              <a:tblPr/>
              <a:tblGrid>
                <a:gridCol w="98471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084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$20M+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43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C57C72-C86C-A1DD-6C3F-85A434C0B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6B8D89-FBAB-B7FD-1BD5-682630A4A3C3}"/>
              </a:ext>
            </a:extLst>
          </p:cNvPr>
          <p:cNvSpPr txBox="1"/>
          <p:nvPr/>
        </p:nvSpPr>
        <p:spPr>
          <a:xfrm>
            <a:off x="242121" y="144818"/>
            <a:ext cx="9202667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2000" b="1" dirty="0">
                <a:solidFill>
                  <a:srgbClr val="0D1247"/>
                </a:solidFill>
                <a:latin typeface="AvertaStd-Bold" panose="00000800000000000000" pitchFamily="2" charset="0"/>
                <a:cs typeface="Arial" panose="020B0604020202020204" pitchFamily="34" charset="0"/>
              </a:rPr>
              <a:t>What's your average total monthly PPC ad spend (under management)?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85DAB22-36B0-D44E-600F-20D513A1D0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871892"/>
              </p:ext>
            </p:extLst>
          </p:nvPr>
        </p:nvGraphicFramePr>
        <p:xfrm>
          <a:off x="233464" y="1527148"/>
          <a:ext cx="11717371" cy="429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1A9A647-26CA-8735-2C09-283FB92DE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7273"/>
              </p:ext>
            </p:extLst>
          </p:nvPr>
        </p:nvGraphicFramePr>
        <p:xfrm>
          <a:off x="2295940" y="5880019"/>
          <a:ext cx="9520140" cy="182880"/>
        </p:xfrm>
        <a:graphic>
          <a:graphicData uri="http://schemas.openxmlformats.org/drawingml/2006/table">
            <a:tbl>
              <a:tblPr/>
              <a:tblGrid>
                <a:gridCol w="317338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  <a:gridCol w="3173380">
                  <a:extLst>
                    <a:ext uri="{9D8B030D-6E8A-4147-A177-3AD203B41FA5}">
                      <a16:colId xmlns:a16="http://schemas.microsoft.com/office/drawing/2014/main" val="1126586019"/>
                    </a:ext>
                  </a:extLst>
                </a:gridCol>
                <a:gridCol w="3173380">
                  <a:extLst>
                    <a:ext uri="{9D8B030D-6E8A-4147-A177-3AD203B41FA5}">
                      <a16:colId xmlns:a16="http://schemas.microsoft.com/office/drawing/2014/main" val="16385508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vertaStd-Regular" panose="00000500000000000000" pitchFamily="2" charset="0"/>
                        </a:rPr>
                        <a:t>n=643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vertaStd-Regular" panose="00000500000000000000" pitchFamily="2" charset="0"/>
                        </a:rPr>
                        <a:t>n=301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vertaStd-Regular" panose="00000500000000000000" pitchFamily="2" charset="0"/>
                        </a:rPr>
                        <a:t>n=279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DD93B94-E561-B49F-A39D-FFA4F1E19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294583"/>
              </p:ext>
            </p:extLst>
          </p:nvPr>
        </p:nvGraphicFramePr>
        <p:xfrm>
          <a:off x="2295940" y="1479404"/>
          <a:ext cx="9520140" cy="220980"/>
        </p:xfrm>
        <a:graphic>
          <a:graphicData uri="http://schemas.openxmlformats.org/drawingml/2006/table">
            <a:tbl>
              <a:tblPr/>
              <a:tblGrid>
                <a:gridCol w="3173380">
                  <a:extLst>
                    <a:ext uri="{9D8B030D-6E8A-4147-A177-3AD203B41FA5}">
                      <a16:colId xmlns:a16="http://schemas.microsoft.com/office/drawing/2014/main" val="1638550824"/>
                    </a:ext>
                  </a:extLst>
                </a:gridCol>
                <a:gridCol w="3173380">
                  <a:extLst>
                    <a:ext uri="{9D8B030D-6E8A-4147-A177-3AD203B41FA5}">
                      <a16:colId xmlns:a16="http://schemas.microsoft.com/office/drawing/2014/main" val="118790473"/>
                    </a:ext>
                  </a:extLst>
                </a:gridCol>
                <a:gridCol w="3173380">
                  <a:extLst>
                    <a:ext uri="{9D8B030D-6E8A-4147-A177-3AD203B41FA5}">
                      <a16:colId xmlns:a16="http://schemas.microsoft.com/office/drawing/2014/main" val="202334913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$2.9M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$978K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$545K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082E8D8-E354-F88E-A2F6-D95B03358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212018"/>
              </p:ext>
            </p:extLst>
          </p:nvPr>
        </p:nvGraphicFramePr>
        <p:xfrm>
          <a:off x="684754" y="1479404"/>
          <a:ext cx="2829560" cy="220980"/>
        </p:xfrm>
        <a:graphic>
          <a:graphicData uri="http://schemas.openxmlformats.org/drawingml/2006/table">
            <a:tbl>
              <a:tblPr/>
              <a:tblGrid>
                <a:gridCol w="2829560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dirty="0">
                          <a:solidFill>
                            <a:srgbClr val="0D1247"/>
                          </a:solidFill>
                          <a:effectLst/>
                          <a:latin typeface="AvertaStd-Bold" panose="00000800000000000000" pitchFamily="2" charset="0"/>
                        </a:rPr>
                        <a:t>Average: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3CA2173-6A50-041C-A368-60DEA4C7B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25817"/>
              </p:ext>
            </p:extLst>
          </p:nvPr>
        </p:nvGraphicFramePr>
        <p:xfrm>
          <a:off x="956468" y="2166400"/>
          <a:ext cx="1820864" cy="285353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More than $3M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33C7C968-3457-414E-1C76-4FED095614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391566"/>
              </p:ext>
            </p:extLst>
          </p:nvPr>
        </p:nvGraphicFramePr>
        <p:xfrm>
          <a:off x="956468" y="4160128"/>
          <a:ext cx="1820864" cy="285353"/>
        </p:xfrm>
        <a:graphic>
          <a:graphicData uri="http://schemas.openxmlformats.org/drawingml/2006/table">
            <a:tbl>
              <a:tblPr/>
              <a:tblGrid>
                <a:gridCol w="1820864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Between $5K and $50K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EE0817EB-B6C1-8CDE-FD87-AF2864FB5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897131"/>
              </p:ext>
            </p:extLst>
          </p:nvPr>
        </p:nvGraphicFramePr>
        <p:xfrm>
          <a:off x="956468" y="3495552"/>
          <a:ext cx="2146736" cy="285353"/>
        </p:xfrm>
        <a:graphic>
          <a:graphicData uri="http://schemas.openxmlformats.org/drawingml/2006/table">
            <a:tbl>
              <a:tblPr/>
              <a:tblGrid>
                <a:gridCol w="214673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Between $50K and $500K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F2F84EE-C467-9128-E730-718A98A5ED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91954"/>
              </p:ext>
            </p:extLst>
          </p:nvPr>
        </p:nvGraphicFramePr>
        <p:xfrm>
          <a:off x="956468" y="2830976"/>
          <a:ext cx="2146736" cy="285353"/>
        </p:xfrm>
        <a:graphic>
          <a:graphicData uri="http://schemas.openxmlformats.org/drawingml/2006/table">
            <a:tbl>
              <a:tblPr/>
              <a:tblGrid>
                <a:gridCol w="214673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853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Between $500K and $3M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C009EBBA-CCC6-29A6-8703-02947840E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926769"/>
              </p:ext>
            </p:extLst>
          </p:nvPr>
        </p:nvGraphicFramePr>
        <p:xfrm>
          <a:off x="938614" y="4824706"/>
          <a:ext cx="2146736" cy="227059"/>
        </p:xfrm>
        <a:graphic>
          <a:graphicData uri="http://schemas.openxmlformats.org/drawingml/2006/table">
            <a:tbl>
              <a:tblPr/>
              <a:tblGrid>
                <a:gridCol w="2146736">
                  <a:extLst>
                    <a:ext uri="{9D8B030D-6E8A-4147-A177-3AD203B41FA5}">
                      <a16:colId xmlns:a16="http://schemas.microsoft.com/office/drawing/2014/main" val="279137424"/>
                    </a:ext>
                  </a:extLst>
                </a:gridCol>
              </a:tblGrid>
              <a:tr h="2270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0" i="0" u="none" strike="noStrike" dirty="0">
                          <a:solidFill>
                            <a:srgbClr val="0D1247"/>
                          </a:solidFill>
                          <a:effectLst/>
                          <a:latin typeface="AvertaStd-Regular" panose="00000500000000000000" pitchFamily="2" charset="0"/>
                        </a:rPr>
                        <a:t>Less than $5K</a:t>
                      </a: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97010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820DB4D-300F-1CFE-F831-AB41E692BE2E}"/>
              </a:ext>
            </a:extLst>
          </p:cNvPr>
          <p:cNvSpPr/>
          <p:nvPr/>
        </p:nvSpPr>
        <p:spPr>
          <a:xfrm>
            <a:off x="677134" y="2230120"/>
            <a:ext cx="178846" cy="180000"/>
          </a:xfrm>
          <a:prstGeom prst="rect">
            <a:avLst/>
          </a:prstGeom>
          <a:solidFill>
            <a:srgbClr val="0D12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C5B28-BB8F-9F47-6CB7-7FBC60DF2A09}"/>
              </a:ext>
            </a:extLst>
          </p:cNvPr>
          <p:cNvSpPr/>
          <p:nvPr/>
        </p:nvSpPr>
        <p:spPr>
          <a:xfrm>
            <a:off x="684754" y="2902675"/>
            <a:ext cx="178846" cy="180000"/>
          </a:xfrm>
          <a:prstGeom prst="rect">
            <a:avLst/>
          </a:prstGeom>
          <a:solidFill>
            <a:srgbClr val="3A0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500217-270A-8383-FF4D-9D28C10D5E20}"/>
              </a:ext>
            </a:extLst>
          </p:cNvPr>
          <p:cNvSpPr/>
          <p:nvPr/>
        </p:nvSpPr>
        <p:spPr>
          <a:xfrm>
            <a:off x="684754" y="3548228"/>
            <a:ext cx="178846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9E50DB-7AB2-7411-C917-4327D8BBB3F5}"/>
              </a:ext>
            </a:extLst>
          </p:cNvPr>
          <p:cNvSpPr/>
          <p:nvPr/>
        </p:nvSpPr>
        <p:spPr>
          <a:xfrm>
            <a:off x="684754" y="4218685"/>
            <a:ext cx="178846" cy="180000"/>
          </a:xfrm>
          <a:prstGeom prst="rect">
            <a:avLst/>
          </a:prstGeom>
          <a:solidFill>
            <a:srgbClr val="00CD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153571-FD9B-4F67-5907-4432D1716A9C}"/>
              </a:ext>
            </a:extLst>
          </p:cNvPr>
          <p:cNvSpPr/>
          <p:nvPr/>
        </p:nvSpPr>
        <p:spPr>
          <a:xfrm>
            <a:off x="684754" y="4869414"/>
            <a:ext cx="178846" cy="180000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181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2553</Words>
  <Application>Microsoft Office PowerPoint</Application>
  <PresentationFormat>Widescreen</PresentationFormat>
  <Paragraphs>471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AvertaStd-Bold</vt:lpstr>
      <vt:lpstr>AvertaStd-Extrathin</vt:lpstr>
      <vt:lpstr>AvertaStd-Regular</vt:lpstr>
      <vt:lpstr>AvertaStd-Semibold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Eszter Takacs</dc:creator>
  <cp:lastModifiedBy>Wijnand Meijer</cp:lastModifiedBy>
  <cp:revision>903</cp:revision>
  <dcterms:created xsi:type="dcterms:W3CDTF">2021-12-15T11:30:42Z</dcterms:created>
  <dcterms:modified xsi:type="dcterms:W3CDTF">2026-03-06T09:34:44Z</dcterms:modified>
</cp:coreProperties>
</file>