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  <p:sldMasterId id="2147483653" r:id="rId2"/>
    <p:sldMasterId id="2147483654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Poppins" pitchFamily="2" charset="77"/>
      <p:regular r:id="rId27"/>
      <p:bold r:id="rId28"/>
      <p:italic r:id="rId29"/>
      <p:boldItalic r:id="rId30"/>
    </p:embeddedFont>
    <p:embeddedFont>
      <p:font typeface="Poppins SemiBold" pitchFamily="2" charset="77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  <p:embeddedFont>
      <p:font typeface="Source Sans Pro" panose="020B0503030403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AD2460-7921-43D5-B000-C18015F89316}">
  <a:tblStyle styleId="{DAAD2460-7921-43D5-B000-C18015F8931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68FDAB8-A635-43C1-BCF6-4E8E3985A53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6197"/>
  </p:normalViewPr>
  <p:slideViewPr>
    <p:cSldViewPr snapToGrid="0">
      <p:cViewPr varScale="1">
        <p:scale>
          <a:sx n="158" d="100"/>
          <a:sy n="158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4a45601fae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24a45601fae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86658ed2d6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86658ed2d6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22333B"/>
              </a:buClr>
              <a:buSzPts val="1100"/>
              <a:buFont typeface="Poppins"/>
              <a:buChar char="❏"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86658ed2d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86658ed2d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86658ed2d6_0_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286658ed2d6_0_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22333B"/>
              </a:buClr>
              <a:buSzPts val="1100"/>
              <a:buFont typeface="Poppi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84e635b03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84e635b03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84e635b03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84e635b03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22333B"/>
              </a:buClr>
              <a:buSzPts val="1100"/>
              <a:buFont typeface="Poppi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86b287db7d_1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86b287db7d_1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22333B"/>
              </a:buClr>
              <a:buSzPts val="1100"/>
              <a:buFont typeface="Poppi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86658ed2d6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86658ed2d6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22333B"/>
              </a:buClr>
              <a:buSzPts val="1100"/>
              <a:buFont typeface="Poppi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86658ed2d6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86658ed2d6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86b287db7d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86b287db7d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22333B"/>
              </a:buClr>
              <a:buSzPts val="1100"/>
              <a:buFont typeface="Poppi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25f02138466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Google Shape;38;g25f02138466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86b287db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286b287db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4e635b0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4e635b0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22333B"/>
              </a:buClr>
              <a:buSzPts val="1100"/>
              <a:buFont typeface="Poppins"/>
              <a:buChar char="❏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4e635b033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84e635b033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86658ed2d6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86658ed2d6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6658ed2d6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86658ed2d6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Clr>
                <a:srgbClr val="22333B"/>
              </a:buClr>
              <a:buSzPts val="1100"/>
              <a:buFont typeface="Poppins"/>
              <a:buChar char="❏"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64b5380d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64b5380d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22333B"/>
              </a:buClr>
              <a:buSzPts val="1100"/>
              <a:buFont typeface="Poppins"/>
              <a:buChar char="❏"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864b5380d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864b5380d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rgbClr val="22333B"/>
              </a:buClr>
              <a:buSzPts val="1100"/>
              <a:buFont typeface="Poppins"/>
              <a:buChar char="❏"/>
            </a:pPr>
            <a:endParaRPr sz="1050" dirty="0">
              <a:solidFill>
                <a:srgbClr val="444746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fsymbols.com/copyright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fsymbols.com/copyright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fsymbols.com/copyright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fsymbols.com/copyright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2 1 1 1 1 1 1 1">
  <p:cSld name="SECTION_HEADER_1_1_2_1_1_1_1_1_1_1_3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t="8611" b="3514"/>
          <a:stretch/>
        </p:blipFill>
        <p:spPr>
          <a:xfrm>
            <a:off x="-31950" y="-41575"/>
            <a:ext cx="9353375" cy="526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25" y="4617525"/>
            <a:ext cx="508032" cy="3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/>
        </p:nvSpPr>
        <p:spPr>
          <a:xfrm>
            <a:off x="7067425" y="4641775"/>
            <a:ext cx="166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8FFF4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</a:t>
            </a:r>
            <a:r>
              <a:rPr lang="en"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Gloat - Business Proprietary</a:t>
            </a:r>
            <a:endParaRPr sz="800">
              <a:solidFill>
                <a:srgbClr val="F8FFF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359808" y="45951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A7B17"/>
          </p15:clr>
        </p15:guide>
        <p15:guide id="2" pos="556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 2 1 1 1 1 1 1">
  <p:cSld name="SECTION_HEADER_1_1_2_1_1_1_1_1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t="8611" b="3514"/>
          <a:stretch/>
        </p:blipFill>
        <p:spPr>
          <a:xfrm>
            <a:off x="-31950" y="-41575"/>
            <a:ext cx="9353375" cy="526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25" y="4617525"/>
            <a:ext cx="508032" cy="3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/>
        </p:nvSpPr>
        <p:spPr>
          <a:xfrm>
            <a:off x="7067425" y="4641775"/>
            <a:ext cx="166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8FFF4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</a:t>
            </a:r>
            <a:r>
              <a:rPr lang="en"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Gloat - Business Proprietary</a:t>
            </a:r>
            <a:endParaRPr sz="800">
              <a:solidFill>
                <a:srgbClr val="F8FFF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359808" y="45951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800">
                <a:solidFill>
                  <a:srgbClr val="F8FFF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70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A7B17"/>
          </p15:clr>
        </p15:guide>
        <p15:guide id="2" pos="556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6">
  <p:cSld name="SECTION_HEADER_1_1_1_1_1_1_1_1_1_1_1_1_1_8">
    <p:bg>
      <p:bgPr>
        <a:solidFill>
          <a:srgbClr val="FFFFFF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2196900" y="573000"/>
            <a:ext cx="4750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  <a:defRPr>
                <a:solidFill>
                  <a:srgbClr val="3333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4825" y="4617525"/>
            <a:ext cx="508032" cy="3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/>
          <p:nvPr/>
        </p:nvSpPr>
        <p:spPr>
          <a:xfrm>
            <a:off x="7067425" y="4641775"/>
            <a:ext cx="166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2333B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</a:t>
            </a:r>
            <a:r>
              <a:rPr lang="en"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Gloat - Business Proprietary</a:t>
            </a:r>
            <a:endParaRPr sz="800">
              <a:solidFill>
                <a:srgbClr val="2233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8359808" y="45951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A7B17"/>
          </p15:clr>
        </p15:guide>
        <p15:guide id="2" pos="556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>
  <p:cSld name="SECTION_HEADER_1_1_1_1_1_1_1_1_1_1_1_1_1_9">
    <p:bg>
      <p:bgPr>
        <a:solidFill>
          <a:srgbClr val="FFFFFF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2196900" y="573000"/>
            <a:ext cx="4750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  <a:defRPr>
                <a:solidFill>
                  <a:srgbClr val="33333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None/>
              <a:defRPr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4825" y="4617525"/>
            <a:ext cx="508032" cy="3487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/>
          <p:nvPr/>
        </p:nvSpPr>
        <p:spPr>
          <a:xfrm>
            <a:off x="7067425" y="4641775"/>
            <a:ext cx="1668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22333B"/>
                </a:solidFill>
                <a:uFill>
                  <a:noFill/>
                </a:u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©</a:t>
            </a:r>
            <a:r>
              <a:rPr lang="en"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Gloat - Business Proprietary</a:t>
            </a:r>
            <a:endParaRPr sz="800">
              <a:solidFill>
                <a:srgbClr val="22333B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359808" y="4595104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 rtl="0">
              <a:buNone/>
              <a:defRPr sz="800">
                <a:solidFill>
                  <a:srgbClr val="22333B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8">
          <p15:clr>
            <a:srgbClr val="FA7B17"/>
          </p15:clr>
        </p15:guide>
        <p15:guide id="2" pos="556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5283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2400"/>
              <a:buFont typeface="Poppins"/>
              <a:buNone/>
              <a:defRPr sz="2400" b="1">
                <a:solidFill>
                  <a:srgbClr val="F6F6F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52839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2400"/>
              <a:buFont typeface="Poppins"/>
              <a:buNone/>
              <a:defRPr sz="2400" b="1" i="0" u="none" strike="noStrike" cap="none">
                <a:solidFill>
                  <a:srgbClr val="F6F6F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52839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F6F6"/>
              </a:buClr>
              <a:buSzPts val="2400"/>
              <a:buFont typeface="Poppins"/>
              <a:buNone/>
              <a:defRPr sz="2400" b="1" i="0" u="none" strike="noStrike" cap="none">
                <a:solidFill>
                  <a:srgbClr val="F6F6F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rtis.gloat.com/onboarding/intro/?src=intercomnvs1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 idx="4294967295"/>
          </p:nvPr>
        </p:nvSpPr>
        <p:spPr>
          <a:xfrm>
            <a:off x="1099200" y="2135400"/>
            <a:ext cx="6945600" cy="170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Super User Analysis Session</a:t>
            </a:r>
            <a:endParaRPr sz="3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0" i="1">
                <a:latin typeface="Poppins SemiBold"/>
                <a:ea typeface="Poppins SemiBold"/>
                <a:cs typeface="Poppins SemiBold"/>
                <a:sym typeface="Poppins SemiBold"/>
              </a:rPr>
              <a:t>October 4th, 2023</a:t>
            </a:r>
            <a:endParaRPr sz="2500" b="0" i="1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"/>
          <p:cNvSpPr/>
          <p:nvPr/>
        </p:nvSpPr>
        <p:spPr>
          <a:xfrm>
            <a:off x="7286550" y="39525"/>
            <a:ext cx="1695000" cy="749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5" name="Google Shape;235;p17"/>
          <p:cNvSpPr txBox="1"/>
          <p:nvPr/>
        </p:nvSpPr>
        <p:spPr>
          <a:xfrm>
            <a:off x="7286557" y="29900"/>
            <a:ext cx="1821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Legend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Individual Contributor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Manager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Leaders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17"/>
          <p:cNvSpPr/>
          <p:nvPr/>
        </p:nvSpPr>
        <p:spPr>
          <a:xfrm>
            <a:off x="7376297" y="445027"/>
            <a:ext cx="147000" cy="115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7" name="Google Shape;237;p17"/>
          <p:cNvSpPr/>
          <p:nvPr/>
        </p:nvSpPr>
        <p:spPr>
          <a:xfrm>
            <a:off x="7376298" y="296634"/>
            <a:ext cx="147000" cy="115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8" name="Google Shape;238;p17"/>
          <p:cNvSpPr/>
          <p:nvPr/>
        </p:nvSpPr>
        <p:spPr>
          <a:xfrm>
            <a:off x="7376300" y="593435"/>
            <a:ext cx="147000" cy="115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39" name="Google Shape;239;p17"/>
          <p:cNvSpPr txBox="1"/>
          <p:nvPr/>
        </p:nvSpPr>
        <p:spPr>
          <a:xfrm>
            <a:off x="7198900" y="4638325"/>
            <a:ext cx="16662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Poppins"/>
                <a:ea typeface="Poppins"/>
                <a:cs typeface="Poppins"/>
                <a:sym typeface="Poppins"/>
              </a:rPr>
              <a:t>Analysis is based on 7 customers in 2023</a:t>
            </a:r>
            <a:endParaRPr sz="900" i="1"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40" name="Google Shape;240;p17"/>
          <p:cNvGraphicFramePr/>
          <p:nvPr/>
        </p:nvGraphicFramePr>
        <p:xfrm>
          <a:off x="1851585" y="755303"/>
          <a:ext cx="5121300" cy="3616200"/>
        </p:xfrm>
        <a:graphic>
          <a:graphicData uri="http://schemas.openxmlformats.org/drawingml/2006/table">
            <a:tbl>
              <a:tblPr firstRow="1" bandRow="1">
                <a:noFill/>
                <a:tableStyleId>{DAAD2460-7921-43D5-B000-C18015F89316}</a:tableStyleId>
              </a:tblPr>
              <a:tblGrid>
                <a:gridCol w="256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1" name="Google Shape;241;p17"/>
          <p:cNvSpPr txBox="1"/>
          <p:nvPr/>
        </p:nvSpPr>
        <p:spPr>
          <a:xfrm>
            <a:off x="1455695" y="4210654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0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2" name="Google Shape;242;p17"/>
          <p:cNvSpPr txBox="1"/>
          <p:nvPr/>
        </p:nvSpPr>
        <p:spPr>
          <a:xfrm>
            <a:off x="1304950" y="2413963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25%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1284400" y="677901"/>
            <a:ext cx="603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50%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17"/>
          <p:cNvSpPr txBox="1"/>
          <p:nvPr/>
        </p:nvSpPr>
        <p:spPr>
          <a:xfrm>
            <a:off x="4205830" y="4336172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17"/>
          <p:cNvSpPr txBox="1"/>
          <p:nvPr/>
        </p:nvSpPr>
        <p:spPr>
          <a:xfrm>
            <a:off x="2770512" y="43361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17"/>
          <p:cNvSpPr txBox="1"/>
          <p:nvPr/>
        </p:nvSpPr>
        <p:spPr>
          <a:xfrm>
            <a:off x="5711737" y="43361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3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17"/>
          <p:cNvSpPr txBox="1"/>
          <p:nvPr/>
        </p:nvSpPr>
        <p:spPr>
          <a:xfrm>
            <a:off x="2849375" y="4654175"/>
            <a:ext cx="31257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Average Roles Assigned In 2023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 rot="-5400000">
            <a:off x="-273800" y="2417475"/>
            <a:ext cx="28902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User Persona % Contribution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17"/>
          <p:cNvSpPr/>
          <p:nvPr/>
        </p:nvSpPr>
        <p:spPr>
          <a:xfrm>
            <a:off x="3484663" y="871123"/>
            <a:ext cx="1147800" cy="1089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50" name="Google Shape;250;p17"/>
          <p:cNvSpPr txBox="1"/>
          <p:nvPr/>
        </p:nvSpPr>
        <p:spPr>
          <a:xfrm>
            <a:off x="3499785" y="1208976"/>
            <a:ext cx="10731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47.7%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17"/>
          <p:cNvSpPr/>
          <p:nvPr/>
        </p:nvSpPr>
        <p:spPr>
          <a:xfrm>
            <a:off x="4331927" y="917174"/>
            <a:ext cx="1073100" cy="9975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52" name="Google Shape;252;p17"/>
          <p:cNvSpPr txBox="1"/>
          <p:nvPr/>
        </p:nvSpPr>
        <p:spPr>
          <a:xfrm>
            <a:off x="4425498" y="1195664"/>
            <a:ext cx="915600" cy="4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44.9%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4047291" y="3334493"/>
            <a:ext cx="741000" cy="699300"/>
          </a:xfrm>
          <a:prstGeom prst="ellipse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54" name="Google Shape;254;p17"/>
          <p:cNvSpPr txBox="1"/>
          <p:nvPr/>
        </p:nvSpPr>
        <p:spPr>
          <a:xfrm>
            <a:off x="4090797" y="3506832"/>
            <a:ext cx="6540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Poppins"/>
                <a:ea typeface="Poppins"/>
                <a:cs typeface="Poppins"/>
                <a:sym typeface="Poppins"/>
              </a:rPr>
              <a:t>9.7%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17"/>
          <p:cNvSpPr txBox="1"/>
          <p:nvPr/>
        </p:nvSpPr>
        <p:spPr>
          <a:xfrm>
            <a:off x="1887400" y="3493950"/>
            <a:ext cx="1821900" cy="8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All levels had an </a:t>
            </a:r>
            <a:r>
              <a:rPr lang="en" b="1" i="1"/>
              <a:t>avg. assign of 2</a:t>
            </a:r>
            <a:r>
              <a:rPr lang="en" i="1"/>
              <a:t> across the groups</a:t>
            </a:r>
            <a:endParaRPr i="1"/>
          </a:p>
        </p:txBody>
      </p:sp>
      <p:sp>
        <p:nvSpPr>
          <p:cNvPr id="256" name="Google Shape;256;p17"/>
          <p:cNvSpPr/>
          <p:nvPr/>
        </p:nvSpPr>
        <p:spPr>
          <a:xfrm>
            <a:off x="165214" y="119125"/>
            <a:ext cx="8457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Poppins"/>
                <a:ea typeface="Poppins"/>
                <a:cs typeface="Poppins"/>
                <a:sym typeface="Poppins"/>
              </a:rPr>
              <a:t>Project Assignees By Grade Level</a:t>
            </a:r>
            <a:endParaRPr sz="23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8"/>
          <p:cNvSpPr/>
          <p:nvPr/>
        </p:nvSpPr>
        <p:spPr>
          <a:xfrm>
            <a:off x="7286550" y="39525"/>
            <a:ext cx="1695000" cy="749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2" name="Google Shape;262;p18"/>
          <p:cNvSpPr txBox="1"/>
          <p:nvPr/>
        </p:nvSpPr>
        <p:spPr>
          <a:xfrm>
            <a:off x="7286557" y="29900"/>
            <a:ext cx="1821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Legend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Individual Contributor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Manager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Leaders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3" name="Google Shape;263;p18"/>
          <p:cNvSpPr/>
          <p:nvPr/>
        </p:nvSpPr>
        <p:spPr>
          <a:xfrm>
            <a:off x="7376297" y="445027"/>
            <a:ext cx="147000" cy="115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4" name="Google Shape;264;p18"/>
          <p:cNvSpPr/>
          <p:nvPr/>
        </p:nvSpPr>
        <p:spPr>
          <a:xfrm>
            <a:off x="7376298" y="296634"/>
            <a:ext cx="147000" cy="115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5" name="Google Shape;265;p18"/>
          <p:cNvSpPr/>
          <p:nvPr/>
        </p:nvSpPr>
        <p:spPr>
          <a:xfrm>
            <a:off x="7376300" y="593435"/>
            <a:ext cx="147000" cy="115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66" name="Google Shape;266;p18"/>
          <p:cNvSpPr txBox="1"/>
          <p:nvPr/>
        </p:nvSpPr>
        <p:spPr>
          <a:xfrm>
            <a:off x="7198900" y="4638325"/>
            <a:ext cx="16662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Poppins"/>
                <a:ea typeface="Poppins"/>
                <a:cs typeface="Poppins"/>
                <a:sym typeface="Poppins"/>
              </a:rPr>
              <a:t>Analysis is based on 7 customers in 2023</a:t>
            </a:r>
            <a:endParaRPr sz="900" i="1"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67" name="Google Shape;267;p18"/>
          <p:cNvGraphicFramePr/>
          <p:nvPr/>
        </p:nvGraphicFramePr>
        <p:xfrm>
          <a:off x="1851585" y="679103"/>
          <a:ext cx="5536550" cy="3616200"/>
        </p:xfrm>
        <a:graphic>
          <a:graphicData uri="http://schemas.openxmlformats.org/drawingml/2006/table">
            <a:tbl>
              <a:tblPr firstRow="1" bandRow="1">
                <a:noFill/>
                <a:tableStyleId>{DAAD2460-7921-43D5-B000-C18015F89316}</a:tableStyleId>
              </a:tblPr>
              <a:tblGrid>
                <a:gridCol w="276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8" name="Google Shape;268;p18"/>
          <p:cNvSpPr txBox="1"/>
          <p:nvPr/>
        </p:nvSpPr>
        <p:spPr>
          <a:xfrm>
            <a:off x="1455695" y="4134454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0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18"/>
          <p:cNvSpPr txBox="1"/>
          <p:nvPr/>
        </p:nvSpPr>
        <p:spPr>
          <a:xfrm>
            <a:off x="1304950" y="2337763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25%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0" name="Google Shape;270;p18"/>
          <p:cNvSpPr txBox="1"/>
          <p:nvPr/>
        </p:nvSpPr>
        <p:spPr>
          <a:xfrm>
            <a:off x="1284400" y="601701"/>
            <a:ext cx="603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50%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18"/>
          <p:cNvSpPr txBox="1"/>
          <p:nvPr/>
        </p:nvSpPr>
        <p:spPr>
          <a:xfrm>
            <a:off x="4417680" y="4259972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5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18"/>
          <p:cNvSpPr txBox="1"/>
          <p:nvPr/>
        </p:nvSpPr>
        <p:spPr>
          <a:xfrm>
            <a:off x="7102320" y="4259972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10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3" name="Google Shape;273;p18"/>
          <p:cNvSpPr txBox="1"/>
          <p:nvPr/>
        </p:nvSpPr>
        <p:spPr>
          <a:xfrm>
            <a:off x="2905500" y="42410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2.5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4" name="Google Shape;274;p18"/>
          <p:cNvSpPr txBox="1"/>
          <p:nvPr/>
        </p:nvSpPr>
        <p:spPr>
          <a:xfrm>
            <a:off x="5728812" y="42410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7.5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3066450" y="4559075"/>
            <a:ext cx="31068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Average Roles Created In 2023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18"/>
          <p:cNvSpPr txBox="1"/>
          <p:nvPr/>
        </p:nvSpPr>
        <p:spPr>
          <a:xfrm rot="-5400000">
            <a:off x="-273800" y="2341275"/>
            <a:ext cx="28902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User Persona % Contribution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18"/>
          <p:cNvSpPr/>
          <p:nvPr/>
        </p:nvSpPr>
        <p:spPr>
          <a:xfrm>
            <a:off x="3247196" y="677025"/>
            <a:ext cx="1433700" cy="13302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78" name="Google Shape;278;p18"/>
          <p:cNvSpPr txBox="1"/>
          <p:nvPr/>
        </p:nvSpPr>
        <p:spPr>
          <a:xfrm>
            <a:off x="3217356" y="885636"/>
            <a:ext cx="1550700" cy="10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oppins"/>
                <a:ea typeface="Poppins"/>
                <a:cs typeface="Poppins"/>
                <a:sym typeface="Poppins"/>
              </a:rPr>
              <a:t>47.50%</a:t>
            </a:r>
            <a:endParaRPr sz="18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4 Avg. Roles Created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9" name="Google Shape;279;p18"/>
          <p:cNvSpPr/>
          <p:nvPr/>
        </p:nvSpPr>
        <p:spPr>
          <a:xfrm>
            <a:off x="4129001" y="1807757"/>
            <a:ext cx="1300500" cy="11886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80" name="Google Shape;280;p18"/>
          <p:cNvSpPr txBox="1"/>
          <p:nvPr/>
        </p:nvSpPr>
        <p:spPr>
          <a:xfrm>
            <a:off x="4069939" y="1900898"/>
            <a:ext cx="1433700" cy="10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oppins"/>
                <a:ea typeface="Poppins"/>
                <a:cs typeface="Poppins"/>
                <a:sym typeface="Poppins"/>
              </a:rPr>
              <a:t>37.5%</a:t>
            </a:r>
            <a:endParaRPr sz="18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5.4 Avg. Roles</a:t>
            </a:r>
            <a:br>
              <a:rPr lang="en">
                <a:latin typeface="Poppins"/>
                <a:ea typeface="Poppins"/>
                <a:cs typeface="Poppins"/>
                <a:sym typeface="Poppins"/>
              </a:rPr>
            </a:br>
            <a:r>
              <a:rPr lang="en">
                <a:latin typeface="Poppins"/>
                <a:ea typeface="Poppins"/>
                <a:cs typeface="Poppins"/>
                <a:sym typeface="Poppins"/>
              </a:rPr>
              <a:t>Created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1" name="Google Shape;281;p18"/>
          <p:cNvSpPr/>
          <p:nvPr/>
        </p:nvSpPr>
        <p:spPr>
          <a:xfrm>
            <a:off x="5045598" y="2971451"/>
            <a:ext cx="946800" cy="915300"/>
          </a:xfrm>
          <a:prstGeom prst="ellipse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82" name="Google Shape;282;p18"/>
          <p:cNvSpPr txBox="1"/>
          <p:nvPr/>
        </p:nvSpPr>
        <p:spPr>
          <a:xfrm>
            <a:off x="4663059" y="2984861"/>
            <a:ext cx="1755300" cy="4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15%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6.7 Roles </a:t>
            </a:r>
            <a:br>
              <a:rPr lang="en">
                <a:latin typeface="Poppins"/>
                <a:ea typeface="Poppins"/>
                <a:cs typeface="Poppins"/>
                <a:sym typeface="Poppins"/>
              </a:rPr>
            </a:br>
            <a:r>
              <a:rPr lang="en">
                <a:latin typeface="Poppins"/>
                <a:ea typeface="Poppins"/>
                <a:cs typeface="Poppins"/>
                <a:sym typeface="Poppins"/>
              </a:rPr>
              <a:t>Created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3" name="Google Shape;283;p18"/>
          <p:cNvSpPr/>
          <p:nvPr/>
        </p:nvSpPr>
        <p:spPr>
          <a:xfrm>
            <a:off x="165214" y="119125"/>
            <a:ext cx="8457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Poppins"/>
                <a:ea typeface="Poppins"/>
                <a:cs typeface="Poppins"/>
                <a:sym typeface="Poppins"/>
              </a:rPr>
              <a:t>Project Creators By Grade Level</a:t>
            </a:r>
            <a:endParaRPr sz="23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" name="Google Shape;288;p19"/>
          <p:cNvGrpSpPr/>
          <p:nvPr/>
        </p:nvGrpSpPr>
        <p:grpSpPr>
          <a:xfrm>
            <a:off x="912863" y="721917"/>
            <a:ext cx="7318275" cy="3844200"/>
            <a:chOff x="989725" y="686975"/>
            <a:chExt cx="7318275" cy="3844200"/>
          </a:xfrm>
        </p:grpSpPr>
        <p:sp>
          <p:nvSpPr>
            <p:cNvPr id="289" name="Google Shape;289;p19"/>
            <p:cNvSpPr/>
            <p:nvPr/>
          </p:nvSpPr>
          <p:spPr>
            <a:xfrm>
              <a:off x="3671900" y="686975"/>
              <a:ext cx="1928100" cy="38442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22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CB007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9"/>
            <p:cNvSpPr/>
            <p:nvPr/>
          </p:nvSpPr>
          <p:spPr>
            <a:xfrm>
              <a:off x="989725" y="686975"/>
              <a:ext cx="1928100" cy="38442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22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CB007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9"/>
            <p:cNvSpPr/>
            <p:nvPr/>
          </p:nvSpPr>
          <p:spPr>
            <a:xfrm>
              <a:off x="1053327" y="2769547"/>
              <a:ext cx="1818600" cy="85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91440" marR="0" lvl="0" indent="-12192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Poppins"/>
                <a:buChar char="❖"/>
              </a:pP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Users with an HPC of 4 are 3x more likely to visit the platform</a:t>
              </a:r>
              <a:br>
                <a:rPr lang="en" sz="1200">
                  <a:latin typeface="Poppins"/>
                  <a:ea typeface="Poppins"/>
                  <a:cs typeface="Poppins"/>
                  <a:sym typeface="Poppins"/>
                </a:rPr>
              </a:b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marL="91440" marR="0" lvl="0" indent="-12192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Poppins"/>
                <a:buChar char="❖"/>
              </a:pP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85% of users assigned to projects had an 3/4 HPC</a:t>
              </a:r>
              <a:br>
                <a:rPr lang="en" sz="1200">
                  <a:latin typeface="Poppins"/>
                  <a:ea typeface="Poppins"/>
                  <a:cs typeface="Poppins"/>
                  <a:sym typeface="Poppins"/>
                </a:rPr>
              </a:b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marL="91440" marR="0" lvl="0" indent="-12192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Poppins"/>
                <a:buChar char="❖"/>
              </a:pP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 HPC leads to a better AI user experience and increased returns to the platform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2" name="Google Shape;292;p19"/>
            <p:cNvSpPr txBox="1"/>
            <p:nvPr/>
          </p:nvSpPr>
          <p:spPr>
            <a:xfrm>
              <a:off x="1088950" y="779259"/>
              <a:ext cx="16854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600" b="1">
                  <a:latin typeface="Poppins"/>
                  <a:ea typeface="Poppins"/>
                  <a:cs typeface="Poppins"/>
                  <a:sym typeface="Poppins"/>
                </a:rPr>
                <a:t>HPC Isn’t  A  ‘Nice To Have’</a:t>
              </a:r>
              <a:endParaRPr sz="12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93" name="Google Shape;293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42850" y="1140475"/>
              <a:ext cx="977600" cy="9215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9"/>
            <p:cNvSpPr txBox="1"/>
            <p:nvPr/>
          </p:nvSpPr>
          <p:spPr>
            <a:xfrm>
              <a:off x="3870350" y="779250"/>
              <a:ext cx="1531200" cy="54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600" b="1">
                  <a:latin typeface="Poppins"/>
                  <a:ea typeface="Poppins"/>
                  <a:cs typeface="Poppins"/>
                  <a:sym typeface="Poppins"/>
                </a:rPr>
                <a:t>Projects Are For Everyone</a:t>
              </a:r>
              <a:endParaRPr sz="12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295" name="Google Shape;295;p19"/>
            <p:cNvPicPr preferRelativeResize="0"/>
            <p:nvPr/>
          </p:nvPicPr>
          <p:blipFill rotWithShape="1">
            <a:blip r:embed="rId4">
              <a:alphaModFix/>
            </a:blip>
            <a:srcRect t="34554"/>
            <a:stretch/>
          </p:blipFill>
          <p:spPr>
            <a:xfrm>
              <a:off x="4179924" y="1309863"/>
              <a:ext cx="890450" cy="5827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19"/>
            <p:cNvSpPr/>
            <p:nvPr/>
          </p:nvSpPr>
          <p:spPr>
            <a:xfrm>
              <a:off x="3719334" y="1909390"/>
              <a:ext cx="1928100" cy="24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91440" marR="0" lvl="0" indent="-12192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Poppins"/>
                <a:buChar char="❖"/>
              </a:pP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Project roles come equally from both IC’s and managers</a:t>
              </a:r>
              <a:br>
                <a:rPr lang="en" sz="1200"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marL="91440" marR="0" lvl="0" indent="-12192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Poppins"/>
                <a:buChar char="❖"/>
              </a:pP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Similar balance between ICs and managers for project assignments</a:t>
              </a:r>
              <a:br>
                <a:rPr lang="en" sz="1200">
                  <a:latin typeface="Poppins"/>
                  <a:ea typeface="Poppins"/>
                  <a:cs typeface="Poppins"/>
                  <a:sym typeface="Poppins"/>
                </a:rPr>
              </a:b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marL="91440" marR="0" lvl="0" indent="-12192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Poppins"/>
                <a:buChar char="❖"/>
              </a:pP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Most super users have been assigned to 2 projects this year!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6332475" y="686975"/>
              <a:ext cx="1928100" cy="38442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2233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endParaRPr sz="900" b="0" i="0" u="none" strike="noStrike" cap="none">
                <a:solidFill>
                  <a:srgbClr val="CB007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9"/>
            <p:cNvSpPr txBox="1"/>
            <p:nvPr/>
          </p:nvSpPr>
          <p:spPr>
            <a:xfrm>
              <a:off x="6530925" y="779250"/>
              <a:ext cx="1531200" cy="54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" sz="1600" b="1">
                  <a:latin typeface="Poppins"/>
                  <a:ea typeface="Poppins"/>
                  <a:cs typeface="Poppins"/>
                  <a:sym typeface="Poppins"/>
                </a:rPr>
                <a:t>Leaders Value The Platform!</a:t>
              </a:r>
              <a:endParaRPr sz="120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99" name="Google Shape;299;p19"/>
            <p:cNvSpPr/>
            <p:nvPr/>
          </p:nvSpPr>
          <p:spPr>
            <a:xfrm>
              <a:off x="6379900" y="1884498"/>
              <a:ext cx="1928100" cy="24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/>
            <a:p>
              <a:pPr marL="91440" marR="0" lvl="0" indent="-12192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Poppins"/>
                <a:buChar char="❖"/>
              </a:pP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Leaders visited 9 times on average in 2023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marL="91440" marR="0" lvl="0" indent="-12192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Poppins"/>
                <a:buChar char="❖"/>
              </a:pP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Traditional/regulated orgs had a higher % of SU activity across mgrs and leaders</a:t>
              </a:r>
              <a:br>
                <a:rPr lang="en" sz="1200">
                  <a:latin typeface="Poppins"/>
                  <a:ea typeface="Poppins"/>
                  <a:cs typeface="Poppins"/>
                  <a:sym typeface="Poppins"/>
                </a:rPr>
              </a:br>
              <a:endParaRPr sz="1200">
                <a:latin typeface="Poppins"/>
                <a:ea typeface="Poppins"/>
                <a:cs typeface="Poppins"/>
                <a:sym typeface="Poppins"/>
              </a:endParaRPr>
            </a:p>
            <a:p>
              <a:pPr marL="91440" marR="0" lvl="0" indent="-12192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Font typeface="Poppins"/>
                <a:buChar char="❖"/>
              </a:pPr>
              <a:r>
                <a:rPr lang="en" sz="1200">
                  <a:latin typeface="Poppins"/>
                  <a:ea typeface="Poppins"/>
                  <a:cs typeface="Poppins"/>
                  <a:sym typeface="Poppins"/>
                </a:rPr>
                <a:t>On average, leaders created 6.7 project roles each, the highest across all grade levels!</a:t>
              </a:r>
              <a:endParaRPr sz="1200">
                <a:latin typeface="Poppins"/>
                <a:ea typeface="Poppins"/>
                <a:cs typeface="Poppins"/>
                <a:sym typeface="Poppins"/>
              </a:endParaRPr>
            </a:p>
          </p:txBody>
        </p:sp>
        <p:pic>
          <p:nvPicPr>
            <p:cNvPr id="300" name="Google Shape;300;p1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74612" y="1279303"/>
              <a:ext cx="643837" cy="6438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1" name="Google Shape;301;p19"/>
          <p:cNvSpPr/>
          <p:nvPr/>
        </p:nvSpPr>
        <p:spPr>
          <a:xfrm>
            <a:off x="165214" y="119125"/>
            <a:ext cx="8457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Poppins"/>
                <a:ea typeface="Poppins"/>
                <a:cs typeface="Poppins"/>
                <a:sym typeface="Poppins"/>
              </a:rPr>
              <a:t>Summary Of Key Findings</a:t>
            </a:r>
            <a:endParaRPr sz="23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"/>
          <p:cNvSpPr txBox="1">
            <a:spLocks noGrp="1"/>
          </p:cNvSpPr>
          <p:nvPr>
            <p:ph type="title" idx="4294967295"/>
          </p:nvPr>
        </p:nvSpPr>
        <p:spPr>
          <a:xfrm>
            <a:off x="1833750" y="2204550"/>
            <a:ext cx="54765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59"/>
              <a:t>Break Out Session</a:t>
            </a:r>
            <a:endParaRPr sz="3259" b="0" i="1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1"/>
          <p:cNvSpPr/>
          <p:nvPr/>
        </p:nvSpPr>
        <p:spPr>
          <a:xfrm>
            <a:off x="1784000" y="1071968"/>
            <a:ext cx="7161300" cy="122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2A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2" name="Google Shape;312;p21"/>
          <p:cNvSpPr/>
          <p:nvPr/>
        </p:nvSpPr>
        <p:spPr>
          <a:xfrm>
            <a:off x="421050" y="235900"/>
            <a:ext cx="8286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Break Out Format</a:t>
            </a:r>
            <a:endParaRPr sz="2400" i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3" name="Google Shape;3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825" y="1092200"/>
            <a:ext cx="1149225" cy="11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75" y="2575298"/>
            <a:ext cx="1439025" cy="148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1"/>
          <p:cNvSpPr txBox="1"/>
          <p:nvPr/>
        </p:nvSpPr>
        <p:spPr>
          <a:xfrm>
            <a:off x="1812522" y="1118857"/>
            <a:ext cx="71613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We will break out into </a:t>
            </a: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4 small groups led by a Gloat representative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to discuss the findings for the next 10 minutes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6" name="Google Shape;316;p21"/>
          <p:cNvSpPr/>
          <p:nvPr/>
        </p:nvSpPr>
        <p:spPr>
          <a:xfrm>
            <a:off x="1798265" y="2704181"/>
            <a:ext cx="7161300" cy="12231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32A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21"/>
          <p:cNvSpPr txBox="1"/>
          <p:nvPr/>
        </p:nvSpPr>
        <p:spPr>
          <a:xfrm>
            <a:off x="1826787" y="2731389"/>
            <a:ext cx="71613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If possible, </a:t>
            </a:r>
            <a:r>
              <a:rPr lang="en" sz="2000" b="1">
                <a:latin typeface="Poppins"/>
                <a:ea typeface="Poppins"/>
                <a:cs typeface="Poppins"/>
                <a:sym typeface="Poppins"/>
              </a:rPr>
              <a:t>turn your camera on</a:t>
            </a:r>
            <a:r>
              <a:rPr lang="en" sz="2000">
                <a:latin typeface="Poppins"/>
                <a:ea typeface="Poppins"/>
                <a:cs typeface="Poppins"/>
                <a:sym typeface="Poppins"/>
              </a:rPr>
              <a:t> so we can connect with each other – the goal of this time is to learn from each other!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8" name="Google Shape;318;p21"/>
          <p:cNvSpPr txBox="1"/>
          <p:nvPr/>
        </p:nvSpPr>
        <p:spPr>
          <a:xfrm>
            <a:off x="2193525" y="4192600"/>
            <a:ext cx="696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latin typeface="Poppins"/>
                <a:ea typeface="Poppins"/>
                <a:cs typeface="Poppins"/>
                <a:sym typeface="Poppins"/>
              </a:rPr>
              <a:t>Wait one second while we place you into breakout rooms! </a:t>
            </a:r>
            <a:endParaRPr sz="1600" i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19" name="Google Shape;3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8275" y="4159800"/>
            <a:ext cx="446400" cy="4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/>
          <p:nvPr/>
        </p:nvSpPr>
        <p:spPr>
          <a:xfrm>
            <a:off x="421050" y="235900"/>
            <a:ext cx="8286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Breakout Questions!</a:t>
            </a:r>
            <a:endParaRPr sz="240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5" name="Google Shape;325;p22"/>
          <p:cNvSpPr/>
          <p:nvPr/>
        </p:nvSpPr>
        <p:spPr>
          <a:xfrm>
            <a:off x="491425" y="874225"/>
            <a:ext cx="8340900" cy="3711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AutoNum type="arabicPeriod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Any reactions to the SU analysis or findings?</a:t>
            </a:r>
            <a:br>
              <a:rPr lang="en" sz="1800">
                <a:latin typeface="Poppins"/>
                <a:ea typeface="Poppins"/>
                <a:cs typeface="Poppins"/>
                <a:sym typeface="Poppins"/>
              </a:rPr>
            </a:b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AutoNum type="arabicPeriod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Have you done anything to increase profile completeness in your organization?</a:t>
            </a:r>
            <a:br>
              <a:rPr lang="en" sz="1800">
                <a:latin typeface="Poppins"/>
                <a:ea typeface="Poppins"/>
                <a:cs typeface="Poppins"/>
                <a:sym typeface="Poppins"/>
              </a:rPr>
            </a:b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AutoNum type="arabicPeriod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Do you know the leaders and managers in your organization who are using the platform? 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1097280" lvl="1" indent="-160019" algn="l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AutoNum type="alphaLcPeriod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Have you showcased their stories?</a:t>
            </a:r>
            <a:br>
              <a:rPr lang="en" sz="1800">
                <a:latin typeface="Poppins"/>
                <a:ea typeface="Poppins"/>
                <a:cs typeface="Poppins"/>
                <a:sym typeface="Poppins"/>
              </a:rPr>
            </a:b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AutoNum type="arabicPeriod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Where is the momentum for Talent Marketplace within your business right now? 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1097280" lvl="1" indent="-160019" algn="l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AutoNum type="alphaLcPeriod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Have you tried advertising </a:t>
            </a:r>
            <a:r>
              <a:rPr lang="en" sz="1800" b="1" u="sng">
                <a:latin typeface="Poppins"/>
                <a:ea typeface="Poppins"/>
                <a:cs typeface="Poppins"/>
                <a:sym typeface="Poppins"/>
              </a:rPr>
              <a:t>WHY</a:t>
            </a: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 employees should visit the Talent Marketplace?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3"/>
          <p:cNvSpPr/>
          <p:nvPr/>
        </p:nvSpPr>
        <p:spPr>
          <a:xfrm>
            <a:off x="421050" y="235900"/>
            <a:ext cx="82869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Post Discussion Debrief</a:t>
            </a:r>
            <a:endParaRPr sz="2400" i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1" name="Google Shape;3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9050" y="1220888"/>
            <a:ext cx="2951625" cy="295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3"/>
          <p:cNvSpPr txBox="1"/>
          <p:nvPr/>
        </p:nvSpPr>
        <p:spPr>
          <a:xfrm>
            <a:off x="540475" y="1155450"/>
            <a:ext cx="4776000" cy="30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i="1">
                <a:solidFill>
                  <a:srgbClr val="32A287"/>
                </a:solidFill>
                <a:latin typeface="Poppins"/>
                <a:ea typeface="Poppins"/>
                <a:cs typeface="Poppins"/>
                <a:sym typeface="Poppins"/>
              </a:rPr>
              <a:t>5 - 10 minute debrief from your small group discussions!</a:t>
            </a:r>
            <a:br>
              <a:rPr lang="en" sz="2200">
                <a:latin typeface="Poppins"/>
                <a:ea typeface="Poppins"/>
                <a:cs typeface="Poppins"/>
                <a:sym typeface="Poppins"/>
              </a:rPr>
            </a:br>
            <a:endParaRPr sz="22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★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What did your group discuss?</a:t>
            </a:r>
            <a:br>
              <a:rPr lang="en" sz="1800">
                <a:latin typeface="Poppins"/>
                <a:ea typeface="Poppins"/>
                <a:cs typeface="Poppins"/>
                <a:sym typeface="Poppins"/>
              </a:rPr>
            </a:b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★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Any interesting findings / thoughts from the SU research?</a:t>
            </a:r>
            <a:br>
              <a:rPr lang="en" sz="1800">
                <a:latin typeface="Poppins"/>
                <a:ea typeface="Poppins"/>
                <a:cs typeface="Poppins"/>
                <a:sym typeface="Poppins"/>
              </a:rPr>
            </a:br>
            <a:endParaRPr sz="1800"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Char char="★"/>
            </a:pPr>
            <a:r>
              <a:rPr lang="en" sz="1800">
                <a:latin typeface="Poppins"/>
                <a:ea typeface="Poppins"/>
                <a:cs typeface="Poppins"/>
                <a:sym typeface="Poppins"/>
              </a:rPr>
              <a:t>What actions can you take to drive adoption knowing the results?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 txBox="1">
            <a:spLocks noGrp="1"/>
          </p:cNvSpPr>
          <p:nvPr>
            <p:ph type="title" idx="4294967295"/>
          </p:nvPr>
        </p:nvSpPr>
        <p:spPr>
          <a:xfrm>
            <a:off x="1833750" y="2204550"/>
            <a:ext cx="54765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59"/>
              <a:t>Actions &amp; Next Steps</a:t>
            </a:r>
            <a:endParaRPr sz="3259" b="0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"/>
          <p:cNvSpPr/>
          <p:nvPr/>
        </p:nvSpPr>
        <p:spPr>
          <a:xfrm>
            <a:off x="421050" y="235900"/>
            <a:ext cx="59529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If you just do 1 thing…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i="1">
                <a:latin typeface="Poppins"/>
                <a:ea typeface="Poppins"/>
                <a:cs typeface="Poppins"/>
                <a:sym typeface="Poppins"/>
              </a:rPr>
              <a:t>High profile completeness is key to driving usage </a:t>
            </a:r>
            <a:endParaRPr sz="180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3" name="Google Shape;343;p25"/>
          <p:cNvSpPr/>
          <p:nvPr/>
        </p:nvSpPr>
        <p:spPr>
          <a:xfrm>
            <a:off x="344850" y="2079102"/>
            <a:ext cx="2312100" cy="30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82880" lvl="0" indent="-1346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AutoNum type="arabicPeriod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Download user report from the platform</a:t>
            </a:r>
            <a:br>
              <a:rPr lang="en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182880" lvl="0" indent="-1346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AutoNum type="arabicPeriod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Filter on ‘user access status’ - active</a:t>
            </a:r>
            <a:br>
              <a:rPr lang="en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182880" lvl="0" indent="-1346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AutoNum type="arabicPeriod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Filter on ‘profile completeness level (0-4)’ - 1 &amp; 2</a:t>
            </a:r>
            <a:br>
              <a:rPr lang="en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marL="182880" lvl="0" indent="-13462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oppins"/>
              <a:buAutoNum type="arabicPeriod"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Send an email to all these users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44" name="Google Shape;344;p25"/>
          <p:cNvGraphicFramePr/>
          <p:nvPr/>
        </p:nvGraphicFramePr>
        <p:xfrm>
          <a:off x="2754625" y="999075"/>
          <a:ext cx="6313175" cy="3994650"/>
        </p:xfrm>
        <a:graphic>
          <a:graphicData uri="http://schemas.openxmlformats.org/drawingml/2006/table">
            <a:tbl>
              <a:tblPr>
                <a:noFill/>
                <a:tableStyleId>{568FDAB8-A635-43C1-BCF6-4E8E3985A53A}</a:tableStyleId>
              </a:tblPr>
              <a:tblGrid>
                <a:gridCol w="6313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94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 [Name]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You’ve started your</a:t>
                      </a:r>
                      <a:r>
                        <a:rPr lang="en" sz="1000">
                          <a:uFill>
                            <a:noFill/>
                          </a:uFill>
                          <a:latin typeface="Poppins"/>
                          <a:ea typeface="Poppins"/>
                          <a:cs typeface="Poppins"/>
                          <a:sym typeface="Poppins"/>
                          <a:hlinkClick r:id="rId3"/>
                        </a:rPr>
                        <a:t> 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[platform name] profile, but haven’t completed it yet.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Ask yourself this: do you know where to find developmental opportunities anywhere within [company]?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[platform name] can help you in many ways:</a:t>
                      </a:r>
                      <a:endParaRPr sz="10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2921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Char char="●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Develop, upskill, and have more variety in your role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Char char="●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Gain experience working cross-functionally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Char char="●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Access opportunities tailored to your skills, experience, and aspirations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457200" lvl="0" indent="-2921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Char char="●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Expand your internal network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Many of your colleagues at [company] are already exploring new ways to pursue their development aspirations on</a:t>
                      </a:r>
                      <a:r>
                        <a:rPr lang="en" sz="1000">
                          <a:uFill>
                            <a:noFill/>
                          </a:uFill>
                          <a:latin typeface="Poppins"/>
                          <a:ea typeface="Poppins"/>
                          <a:cs typeface="Poppins"/>
                          <a:sym typeface="Poppins"/>
                          <a:hlinkClick r:id="rId3"/>
                        </a:rPr>
                        <a:t> 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[platform name].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 what are you waiting for? Create your profile in less than 2 minutes and start exploring personalized opportunities immediately!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marR="33020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FFFFF"/>
                          </a:solidFill>
                          <a:highlight>
                            <a:srgbClr val="0460A9"/>
                          </a:highlight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CTA: Complete Onboarding </a:t>
                      </a:r>
                      <a:endParaRPr sz="1000">
                        <a:solidFill>
                          <a:srgbClr val="FFFFFF"/>
                        </a:solidFill>
                        <a:highlight>
                          <a:srgbClr val="0460A9"/>
                        </a:highlight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Keep on growing,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The [platform name] team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0" marT="0" marB="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5" name="Google Shape;345;p25"/>
          <p:cNvSpPr txBox="1"/>
          <p:nvPr/>
        </p:nvSpPr>
        <p:spPr>
          <a:xfrm>
            <a:off x="7201525" y="97775"/>
            <a:ext cx="1866300" cy="764400"/>
          </a:xfrm>
          <a:prstGeom prst="rect">
            <a:avLst/>
          </a:prstGeom>
          <a:noFill/>
          <a:ln w="19050" cap="flat" cmpd="sng">
            <a:solidFill>
              <a:srgbClr val="32A2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85%</a:t>
            </a:r>
            <a:r>
              <a:rPr lang="en" i="1">
                <a:latin typeface="Poppins"/>
                <a:ea typeface="Poppins"/>
                <a:cs typeface="Poppins"/>
                <a:sym typeface="Poppins"/>
              </a:rPr>
              <a:t> of project assigns had an HPC of 3 or 4</a:t>
            </a:r>
            <a:endParaRPr i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46" name="Google Shape;3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2351" y="1158800"/>
            <a:ext cx="1017100" cy="10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 idx="4294967295"/>
          </p:nvPr>
        </p:nvSpPr>
        <p:spPr>
          <a:xfrm>
            <a:off x="2196900" y="2023475"/>
            <a:ext cx="4750200" cy="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59"/>
              <a:t>Super User Analysis Overview</a:t>
            </a:r>
            <a:endParaRPr sz="3259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421050" y="235900"/>
            <a:ext cx="56607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Gloat Super User Analysis </a:t>
            </a:r>
            <a:endParaRPr sz="24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1319175" y="1560175"/>
            <a:ext cx="2413800" cy="928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Visitors </a:t>
            </a:r>
            <a:endParaRPr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10"/>
          <p:cNvSpPr/>
          <p:nvPr/>
        </p:nvSpPr>
        <p:spPr>
          <a:xfrm>
            <a:off x="3909975" y="1560175"/>
            <a:ext cx="2413800" cy="928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Posters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8" name="Google Shape;48;p10"/>
          <p:cNvSpPr/>
          <p:nvPr/>
        </p:nvSpPr>
        <p:spPr>
          <a:xfrm>
            <a:off x="6500775" y="1560175"/>
            <a:ext cx="2413800" cy="9285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Project Assignees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" name="Google Shape;49;p10"/>
          <p:cNvSpPr/>
          <p:nvPr/>
        </p:nvSpPr>
        <p:spPr>
          <a:xfrm>
            <a:off x="237575" y="1560175"/>
            <a:ext cx="904500" cy="928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Top 20% Super Users</a:t>
            </a:r>
            <a:endParaRPr sz="11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0" name="Google Shape;50;p10"/>
          <p:cNvSpPr/>
          <p:nvPr/>
        </p:nvSpPr>
        <p:spPr>
          <a:xfrm>
            <a:off x="1319175" y="2684475"/>
            <a:ext cx="7595400" cy="62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Profile Completeness</a:t>
            </a:r>
            <a:endParaRPr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1" name="Google Shape;51;p10"/>
          <p:cNvSpPr/>
          <p:nvPr/>
        </p:nvSpPr>
        <p:spPr>
          <a:xfrm>
            <a:off x="1319175" y="3459350"/>
            <a:ext cx="7595400" cy="6231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Grade Level</a:t>
            </a:r>
            <a:endParaRPr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" name="Google Shape;52;p10"/>
          <p:cNvSpPr/>
          <p:nvPr/>
        </p:nvSpPr>
        <p:spPr>
          <a:xfrm>
            <a:off x="237575" y="2626975"/>
            <a:ext cx="904500" cy="1455600"/>
          </a:xfrm>
          <a:prstGeom prst="roundRect">
            <a:avLst>
              <a:gd name="adj" fmla="val 16667"/>
            </a:avLst>
          </a:prstGeom>
          <a:solidFill>
            <a:schemeClr val="dk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Analysis</a:t>
            </a:r>
            <a:endParaRPr sz="1100" b="1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3" name="Google Shape;53;p10"/>
          <p:cNvGrpSpPr/>
          <p:nvPr/>
        </p:nvGrpSpPr>
        <p:grpSpPr>
          <a:xfrm>
            <a:off x="7495051" y="1671050"/>
            <a:ext cx="520750" cy="480160"/>
            <a:chOff x="6870193" y="2295620"/>
            <a:chExt cx="360356" cy="343462"/>
          </a:xfrm>
        </p:grpSpPr>
        <p:sp>
          <p:nvSpPr>
            <p:cNvPr id="54" name="Google Shape;54;p10"/>
            <p:cNvSpPr/>
            <p:nvPr/>
          </p:nvSpPr>
          <p:spPr>
            <a:xfrm>
              <a:off x="6870193" y="2295620"/>
              <a:ext cx="360356" cy="343462"/>
            </a:xfrm>
            <a:custGeom>
              <a:avLst/>
              <a:gdLst/>
              <a:ahLst/>
              <a:cxnLst/>
              <a:rect l="l" t="t" r="r" b="b"/>
              <a:pathLst>
                <a:path w="11348" h="10816" extrusionOk="0">
                  <a:moveTo>
                    <a:pt x="6027" y="0"/>
                  </a:moveTo>
                  <a:cubicBezTo>
                    <a:pt x="5700" y="0"/>
                    <a:pt x="5448" y="70"/>
                    <a:pt x="5430" y="76"/>
                  </a:cubicBezTo>
                  <a:cubicBezTo>
                    <a:pt x="5358" y="112"/>
                    <a:pt x="5299" y="172"/>
                    <a:pt x="5299" y="255"/>
                  </a:cubicBezTo>
                  <a:lnTo>
                    <a:pt x="5299" y="2731"/>
                  </a:lnTo>
                  <a:lnTo>
                    <a:pt x="3501" y="5017"/>
                  </a:lnTo>
                  <a:cubicBezTo>
                    <a:pt x="3441" y="4767"/>
                    <a:pt x="3215" y="4577"/>
                    <a:pt x="2929" y="4577"/>
                  </a:cubicBezTo>
                  <a:lnTo>
                    <a:pt x="584" y="4577"/>
                  </a:lnTo>
                  <a:cubicBezTo>
                    <a:pt x="274" y="4577"/>
                    <a:pt x="1" y="4827"/>
                    <a:pt x="1" y="5160"/>
                  </a:cubicBezTo>
                  <a:lnTo>
                    <a:pt x="1" y="5732"/>
                  </a:lnTo>
                  <a:cubicBezTo>
                    <a:pt x="1" y="5839"/>
                    <a:pt x="96" y="5910"/>
                    <a:pt x="179" y="5910"/>
                  </a:cubicBezTo>
                  <a:cubicBezTo>
                    <a:pt x="274" y="5910"/>
                    <a:pt x="358" y="5827"/>
                    <a:pt x="358" y="5732"/>
                  </a:cubicBezTo>
                  <a:lnTo>
                    <a:pt x="358" y="5160"/>
                  </a:lnTo>
                  <a:cubicBezTo>
                    <a:pt x="358" y="5041"/>
                    <a:pt x="453" y="4946"/>
                    <a:pt x="572" y="4946"/>
                  </a:cubicBezTo>
                  <a:lnTo>
                    <a:pt x="2918" y="4946"/>
                  </a:lnTo>
                  <a:cubicBezTo>
                    <a:pt x="3037" y="4946"/>
                    <a:pt x="3132" y="5041"/>
                    <a:pt x="3132" y="5160"/>
                  </a:cubicBezTo>
                  <a:lnTo>
                    <a:pt x="3132" y="10232"/>
                  </a:lnTo>
                  <a:cubicBezTo>
                    <a:pt x="3132" y="10351"/>
                    <a:pt x="3037" y="10435"/>
                    <a:pt x="2918" y="10435"/>
                  </a:cubicBezTo>
                  <a:lnTo>
                    <a:pt x="572" y="10435"/>
                  </a:lnTo>
                  <a:cubicBezTo>
                    <a:pt x="453" y="10435"/>
                    <a:pt x="358" y="10351"/>
                    <a:pt x="358" y="10232"/>
                  </a:cubicBezTo>
                  <a:lnTo>
                    <a:pt x="358" y="6506"/>
                  </a:lnTo>
                  <a:cubicBezTo>
                    <a:pt x="358" y="6410"/>
                    <a:pt x="274" y="6327"/>
                    <a:pt x="179" y="6327"/>
                  </a:cubicBezTo>
                  <a:cubicBezTo>
                    <a:pt x="72" y="6327"/>
                    <a:pt x="1" y="6422"/>
                    <a:pt x="1" y="6506"/>
                  </a:cubicBezTo>
                  <a:lnTo>
                    <a:pt x="1" y="10232"/>
                  </a:lnTo>
                  <a:cubicBezTo>
                    <a:pt x="1" y="10542"/>
                    <a:pt x="251" y="10816"/>
                    <a:pt x="584" y="10816"/>
                  </a:cubicBezTo>
                  <a:lnTo>
                    <a:pt x="2929" y="10816"/>
                  </a:lnTo>
                  <a:cubicBezTo>
                    <a:pt x="3251" y="10816"/>
                    <a:pt x="3513" y="10554"/>
                    <a:pt x="3513" y="10232"/>
                  </a:cubicBezTo>
                  <a:lnTo>
                    <a:pt x="3513" y="9744"/>
                  </a:lnTo>
                  <a:lnTo>
                    <a:pt x="4418" y="10185"/>
                  </a:lnTo>
                  <a:cubicBezTo>
                    <a:pt x="4453" y="10197"/>
                    <a:pt x="4477" y="10197"/>
                    <a:pt x="4513" y="10197"/>
                  </a:cubicBezTo>
                  <a:lnTo>
                    <a:pt x="8025" y="10197"/>
                  </a:lnTo>
                  <a:cubicBezTo>
                    <a:pt x="8132" y="10197"/>
                    <a:pt x="8204" y="10113"/>
                    <a:pt x="8204" y="10018"/>
                  </a:cubicBezTo>
                  <a:cubicBezTo>
                    <a:pt x="8204" y="9923"/>
                    <a:pt x="8109" y="9839"/>
                    <a:pt x="8025" y="9839"/>
                  </a:cubicBezTo>
                  <a:lnTo>
                    <a:pt x="4561" y="9839"/>
                  </a:lnTo>
                  <a:lnTo>
                    <a:pt x="3525" y="9327"/>
                  </a:lnTo>
                  <a:lnTo>
                    <a:pt x="3525" y="5589"/>
                  </a:lnTo>
                  <a:lnTo>
                    <a:pt x="5644" y="2910"/>
                  </a:lnTo>
                  <a:cubicBezTo>
                    <a:pt x="5668" y="2874"/>
                    <a:pt x="5692" y="2839"/>
                    <a:pt x="5692" y="2791"/>
                  </a:cubicBezTo>
                  <a:lnTo>
                    <a:pt x="5692" y="398"/>
                  </a:lnTo>
                  <a:cubicBezTo>
                    <a:pt x="5787" y="379"/>
                    <a:pt x="5924" y="358"/>
                    <a:pt x="6080" y="358"/>
                  </a:cubicBezTo>
                  <a:cubicBezTo>
                    <a:pt x="6313" y="358"/>
                    <a:pt x="6587" y="405"/>
                    <a:pt x="6823" y="576"/>
                  </a:cubicBezTo>
                  <a:cubicBezTo>
                    <a:pt x="7132" y="791"/>
                    <a:pt x="7275" y="1207"/>
                    <a:pt x="7275" y="1803"/>
                  </a:cubicBezTo>
                  <a:lnTo>
                    <a:pt x="7275" y="3755"/>
                  </a:lnTo>
                  <a:cubicBezTo>
                    <a:pt x="7275" y="3862"/>
                    <a:pt x="7370" y="3934"/>
                    <a:pt x="7454" y="3934"/>
                  </a:cubicBezTo>
                  <a:lnTo>
                    <a:pt x="10395" y="3934"/>
                  </a:lnTo>
                  <a:cubicBezTo>
                    <a:pt x="10716" y="3934"/>
                    <a:pt x="10990" y="4208"/>
                    <a:pt x="10990" y="4529"/>
                  </a:cubicBezTo>
                  <a:cubicBezTo>
                    <a:pt x="10990" y="4863"/>
                    <a:pt x="10716" y="5125"/>
                    <a:pt x="10395" y="5125"/>
                  </a:cubicBezTo>
                  <a:lnTo>
                    <a:pt x="8823" y="5125"/>
                  </a:lnTo>
                  <a:cubicBezTo>
                    <a:pt x="8728" y="5125"/>
                    <a:pt x="8644" y="5220"/>
                    <a:pt x="8644" y="5303"/>
                  </a:cubicBezTo>
                  <a:cubicBezTo>
                    <a:pt x="8644" y="5410"/>
                    <a:pt x="8740" y="5482"/>
                    <a:pt x="8823" y="5482"/>
                  </a:cubicBezTo>
                  <a:lnTo>
                    <a:pt x="10228" y="5482"/>
                  </a:lnTo>
                  <a:cubicBezTo>
                    <a:pt x="10538" y="5494"/>
                    <a:pt x="10788" y="5767"/>
                    <a:pt x="10788" y="6077"/>
                  </a:cubicBezTo>
                  <a:cubicBezTo>
                    <a:pt x="10788" y="6399"/>
                    <a:pt x="10526" y="6672"/>
                    <a:pt x="10192" y="6672"/>
                  </a:cubicBezTo>
                  <a:lnTo>
                    <a:pt x="8823" y="6672"/>
                  </a:lnTo>
                  <a:cubicBezTo>
                    <a:pt x="8728" y="6672"/>
                    <a:pt x="8644" y="6768"/>
                    <a:pt x="8644" y="6851"/>
                  </a:cubicBezTo>
                  <a:cubicBezTo>
                    <a:pt x="8644" y="6958"/>
                    <a:pt x="8740" y="7030"/>
                    <a:pt x="8823" y="7030"/>
                  </a:cubicBezTo>
                  <a:lnTo>
                    <a:pt x="10073" y="7030"/>
                  </a:lnTo>
                  <a:cubicBezTo>
                    <a:pt x="10371" y="7053"/>
                    <a:pt x="10597" y="7327"/>
                    <a:pt x="10597" y="7625"/>
                  </a:cubicBezTo>
                  <a:cubicBezTo>
                    <a:pt x="10597" y="7946"/>
                    <a:pt x="10335" y="8220"/>
                    <a:pt x="10002" y="8220"/>
                  </a:cubicBezTo>
                  <a:lnTo>
                    <a:pt x="8823" y="8220"/>
                  </a:lnTo>
                  <a:cubicBezTo>
                    <a:pt x="8728" y="8220"/>
                    <a:pt x="8644" y="8315"/>
                    <a:pt x="8644" y="8399"/>
                  </a:cubicBezTo>
                  <a:cubicBezTo>
                    <a:pt x="8644" y="8506"/>
                    <a:pt x="8740" y="8577"/>
                    <a:pt x="8823" y="8577"/>
                  </a:cubicBezTo>
                  <a:lnTo>
                    <a:pt x="9883" y="8577"/>
                  </a:lnTo>
                  <a:cubicBezTo>
                    <a:pt x="9895" y="8577"/>
                    <a:pt x="9918" y="8589"/>
                    <a:pt x="9918" y="8589"/>
                  </a:cubicBezTo>
                  <a:cubicBezTo>
                    <a:pt x="10192" y="8649"/>
                    <a:pt x="10407" y="8887"/>
                    <a:pt x="10407" y="9185"/>
                  </a:cubicBezTo>
                  <a:cubicBezTo>
                    <a:pt x="10407" y="9518"/>
                    <a:pt x="10133" y="9780"/>
                    <a:pt x="9811" y="9780"/>
                  </a:cubicBezTo>
                  <a:lnTo>
                    <a:pt x="8823" y="9780"/>
                  </a:lnTo>
                  <a:cubicBezTo>
                    <a:pt x="8728" y="9780"/>
                    <a:pt x="8644" y="9875"/>
                    <a:pt x="8644" y="9958"/>
                  </a:cubicBezTo>
                  <a:cubicBezTo>
                    <a:pt x="8644" y="10066"/>
                    <a:pt x="8740" y="10137"/>
                    <a:pt x="8823" y="10137"/>
                  </a:cubicBezTo>
                  <a:lnTo>
                    <a:pt x="9811" y="10137"/>
                  </a:lnTo>
                  <a:cubicBezTo>
                    <a:pt x="10347" y="10137"/>
                    <a:pt x="10776" y="9708"/>
                    <a:pt x="10776" y="9173"/>
                  </a:cubicBezTo>
                  <a:cubicBezTo>
                    <a:pt x="10776" y="8887"/>
                    <a:pt x="10657" y="8637"/>
                    <a:pt x="10466" y="8458"/>
                  </a:cubicBezTo>
                  <a:cubicBezTo>
                    <a:pt x="10764" y="8292"/>
                    <a:pt x="10966" y="7982"/>
                    <a:pt x="10966" y="7613"/>
                  </a:cubicBezTo>
                  <a:cubicBezTo>
                    <a:pt x="10966" y="7327"/>
                    <a:pt x="10847" y="7077"/>
                    <a:pt x="10657" y="6899"/>
                  </a:cubicBezTo>
                  <a:cubicBezTo>
                    <a:pt x="10954" y="6803"/>
                    <a:pt x="11145" y="6482"/>
                    <a:pt x="11145" y="6113"/>
                  </a:cubicBezTo>
                  <a:cubicBezTo>
                    <a:pt x="11145" y="5827"/>
                    <a:pt x="11026" y="5577"/>
                    <a:pt x="10835" y="5398"/>
                  </a:cubicBezTo>
                  <a:cubicBezTo>
                    <a:pt x="11133" y="5232"/>
                    <a:pt x="11347" y="4922"/>
                    <a:pt x="11347" y="4541"/>
                  </a:cubicBezTo>
                  <a:cubicBezTo>
                    <a:pt x="11347" y="4005"/>
                    <a:pt x="10907" y="3577"/>
                    <a:pt x="10371" y="3577"/>
                  </a:cubicBezTo>
                  <a:lnTo>
                    <a:pt x="7621" y="3577"/>
                  </a:lnTo>
                  <a:lnTo>
                    <a:pt x="7621" y="1827"/>
                  </a:lnTo>
                  <a:cubicBezTo>
                    <a:pt x="7621" y="1112"/>
                    <a:pt x="7418" y="588"/>
                    <a:pt x="7013" y="291"/>
                  </a:cubicBezTo>
                  <a:cubicBezTo>
                    <a:pt x="6703" y="61"/>
                    <a:pt x="6332" y="0"/>
                    <a:pt x="60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0"/>
            <p:cNvSpPr/>
            <p:nvPr/>
          </p:nvSpPr>
          <p:spPr>
            <a:xfrm>
              <a:off x="6920842" y="2577064"/>
              <a:ext cx="36709" cy="36677"/>
            </a:xfrm>
            <a:custGeom>
              <a:avLst/>
              <a:gdLst/>
              <a:ahLst/>
              <a:cxnLst/>
              <a:rect l="l" t="t" r="r" b="b"/>
              <a:pathLst>
                <a:path w="1156" h="1155" extrusionOk="0">
                  <a:moveTo>
                    <a:pt x="584" y="369"/>
                  </a:moveTo>
                  <a:cubicBezTo>
                    <a:pt x="703" y="369"/>
                    <a:pt x="787" y="464"/>
                    <a:pt x="787" y="584"/>
                  </a:cubicBezTo>
                  <a:cubicBezTo>
                    <a:pt x="787" y="703"/>
                    <a:pt x="703" y="786"/>
                    <a:pt x="584" y="786"/>
                  </a:cubicBezTo>
                  <a:cubicBezTo>
                    <a:pt x="465" y="786"/>
                    <a:pt x="370" y="703"/>
                    <a:pt x="370" y="584"/>
                  </a:cubicBezTo>
                  <a:cubicBezTo>
                    <a:pt x="370" y="464"/>
                    <a:pt x="453" y="369"/>
                    <a:pt x="584" y="369"/>
                  </a:cubicBezTo>
                  <a:close/>
                  <a:moveTo>
                    <a:pt x="584" y="0"/>
                  </a:moveTo>
                  <a:cubicBezTo>
                    <a:pt x="263" y="0"/>
                    <a:pt x="1" y="250"/>
                    <a:pt x="1" y="584"/>
                  </a:cubicBezTo>
                  <a:cubicBezTo>
                    <a:pt x="1" y="905"/>
                    <a:pt x="251" y="1155"/>
                    <a:pt x="584" y="1155"/>
                  </a:cubicBezTo>
                  <a:cubicBezTo>
                    <a:pt x="906" y="1155"/>
                    <a:pt x="1156" y="905"/>
                    <a:pt x="1156" y="584"/>
                  </a:cubicBezTo>
                  <a:cubicBezTo>
                    <a:pt x="1156" y="250"/>
                    <a:pt x="894" y="0"/>
                    <a:pt x="5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10"/>
          <p:cNvGrpSpPr/>
          <p:nvPr/>
        </p:nvGrpSpPr>
        <p:grpSpPr>
          <a:xfrm>
            <a:off x="4924164" y="1671052"/>
            <a:ext cx="385417" cy="480138"/>
            <a:chOff x="4193490" y="3350084"/>
            <a:chExt cx="289939" cy="334661"/>
          </a:xfrm>
        </p:grpSpPr>
        <p:sp>
          <p:nvSpPr>
            <p:cNvPr id="57" name="Google Shape;57;p10"/>
            <p:cNvSpPr/>
            <p:nvPr/>
          </p:nvSpPr>
          <p:spPr>
            <a:xfrm>
              <a:off x="4193490" y="3350084"/>
              <a:ext cx="246364" cy="150110"/>
            </a:xfrm>
            <a:custGeom>
              <a:avLst/>
              <a:gdLst/>
              <a:ahLst/>
              <a:cxnLst/>
              <a:rect l="l" t="t" r="r" b="b"/>
              <a:pathLst>
                <a:path w="7740" h="4716" extrusionOk="0">
                  <a:moveTo>
                    <a:pt x="4382" y="298"/>
                  </a:moveTo>
                  <a:lnTo>
                    <a:pt x="4299" y="1048"/>
                  </a:lnTo>
                  <a:lnTo>
                    <a:pt x="3668" y="1048"/>
                  </a:lnTo>
                  <a:lnTo>
                    <a:pt x="3620" y="524"/>
                  </a:lnTo>
                  <a:lnTo>
                    <a:pt x="3584" y="298"/>
                  </a:lnTo>
                  <a:close/>
                  <a:moveTo>
                    <a:pt x="6013" y="929"/>
                  </a:moveTo>
                  <a:lnTo>
                    <a:pt x="7204" y="2120"/>
                  </a:lnTo>
                  <a:lnTo>
                    <a:pt x="6025" y="2096"/>
                  </a:lnTo>
                  <a:lnTo>
                    <a:pt x="6013" y="929"/>
                  </a:lnTo>
                  <a:close/>
                  <a:moveTo>
                    <a:pt x="3406" y="0"/>
                  </a:moveTo>
                  <a:cubicBezTo>
                    <a:pt x="3358" y="0"/>
                    <a:pt x="3322" y="12"/>
                    <a:pt x="3287" y="48"/>
                  </a:cubicBezTo>
                  <a:cubicBezTo>
                    <a:pt x="3263" y="72"/>
                    <a:pt x="3239" y="119"/>
                    <a:pt x="3239" y="167"/>
                  </a:cubicBezTo>
                  <a:lnTo>
                    <a:pt x="3275" y="393"/>
                  </a:lnTo>
                  <a:lnTo>
                    <a:pt x="143" y="393"/>
                  </a:lnTo>
                  <a:cubicBezTo>
                    <a:pt x="60" y="393"/>
                    <a:pt x="1" y="465"/>
                    <a:pt x="1" y="536"/>
                  </a:cubicBezTo>
                  <a:lnTo>
                    <a:pt x="1" y="1191"/>
                  </a:lnTo>
                  <a:cubicBezTo>
                    <a:pt x="1" y="1286"/>
                    <a:pt x="72" y="1346"/>
                    <a:pt x="143" y="1346"/>
                  </a:cubicBezTo>
                  <a:cubicBezTo>
                    <a:pt x="239" y="1346"/>
                    <a:pt x="298" y="1262"/>
                    <a:pt x="298" y="1191"/>
                  </a:cubicBezTo>
                  <a:lnTo>
                    <a:pt x="298" y="691"/>
                  </a:lnTo>
                  <a:lnTo>
                    <a:pt x="3299" y="691"/>
                  </a:lnTo>
                  <a:lnTo>
                    <a:pt x="3358" y="1203"/>
                  </a:lnTo>
                  <a:cubicBezTo>
                    <a:pt x="3382" y="1286"/>
                    <a:pt x="3441" y="1346"/>
                    <a:pt x="3513" y="1346"/>
                  </a:cubicBezTo>
                  <a:lnTo>
                    <a:pt x="4418" y="1346"/>
                  </a:lnTo>
                  <a:cubicBezTo>
                    <a:pt x="4489" y="1346"/>
                    <a:pt x="4573" y="1286"/>
                    <a:pt x="4573" y="1203"/>
                  </a:cubicBezTo>
                  <a:lnTo>
                    <a:pt x="4632" y="691"/>
                  </a:lnTo>
                  <a:lnTo>
                    <a:pt x="5680" y="691"/>
                  </a:lnTo>
                  <a:lnTo>
                    <a:pt x="5704" y="2239"/>
                  </a:lnTo>
                  <a:cubicBezTo>
                    <a:pt x="5704" y="2322"/>
                    <a:pt x="5775" y="2382"/>
                    <a:pt x="5847" y="2382"/>
                  </a:cubicBezTo>
                  <a:lnTo>
                    <a:pt x="7394" y="2394"/>
                  </a:lnTo>
                  <a:lnTo>
                    <a:pt x="7394" y="4572"/>
                  </a:lnTo>
                  <a:cubicBezTo>
                    <a:pt x="7394" y="4656"/>
                    <a:pt x="7466" y="4715"/>
                    <a:pt x="7549" y="4715"/>
                  </a:cubicBezTo>
                  <a:cubicBezTo>
                    <a:pt x="7632" y="4715"/>
                    <a:pt x="7692" y="4644"/>
                    <a:pt x="7692" y="4572"/>
                  </a:cubicBezTo>
                  <a:lnTo>
                    <a:pt x="7692" y="2251"/>
                  </a:lnTo>
                  <a:cubicBezTo>
                    <a:pt x="7740" y="2215"/>
                    <a:pt x="7728" y="2191"/>
                    <a:pt x="7692" y="2155"/>
                  </a:cubicBezTo>
                  <a:lnTo>
                    <a:pt x="5966" y="429"/>
                  </a:lnTo>
                  <a:cubicBezTo>
                    <a:pt x="5942" y="405"/>
                    <a:pt x="5894" y="393"/>
                    <a:pt x="5858" y="393"/>
                  </a:cubicBezTo>
                  <a:lnTo>
                    <a:pt x="4692" y="393"/>
                  </a:lnTo>
                  <a:lnTo>
                    <a:pt x="4715" y="167"/>
                  </a:lnTo>
                  <a:cubicBezTo>
                    <a:pt x="4715" y="119"/>
                    <a:pt x="4704" y="72"/>
                    <a:pt x="4668" y="48"/>
                  </a:cubicBezTo>
                  <a:cubicBezTo>
                    <a:pt x="4644" y="12"/>
                    <a:pt x="4596" y="0"/>
                    <a:pt x="4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0"/>
            <p:cNvSpPr/>
            <p:nvPr/>
          </p:nvSpPr>
          <p:spPr>
            <a:xfrm>
              <a:off x="4193872" y="3405023"/>
              <a:ext cx="9517" cy="44753"/>
            </a:xfrm>
            <a:custGeom>
              <a:avLst/>
              <a:gdLst/>
              <a:ahLst/>
              <a:cxnLst/>
              <a:rect l="l" t="t" r="r" b="b"/>
              <a:pathLst>
                <a:path w="299" h="1406" extrusionOk="0">
                  <a:moveTo>
                    <a:pt x="155" y="1"/>
                  </a:moveTo>
                  <a:cubicBezTo>
                    <a:pt x="60" y="1"/>
                    <a:pt x="0" y="72"/>
                    <a:pt x="0" y="156"/>
                  </a:cubicBezTo>
                  <a:lnTo>
                    <a:pt x="0" y="1251"/>
                  </a:lnTo>
                  <a:cubicBezTo>
                    <a:pt x="0" y="1346"/>
                    <a:pt x="72" y="1406"/>
                    <a:pt x="155" y="1406"/>
                  </a:cubicBezTo>
                  <a:cubicBezTo>
                    <a:pt x="239" y="1406"/>
                    <a:pt x="298" y="1322"/>
                    <a:pt x="298" y="1251"/>
                  </a:cubicBezTo>
                  <a:lnTo>
                    <a:pt x="298" y="156"/>
                  </a:lnTo>
                  <a:cubicBezTo>
                    <a:pt x="298" y="72"/>
                    <a:pt x="227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0"/>
            <p:cNvSpPr/>
            <p:nvPr/>
          </p:nvSpPr>
          <p:spPr>
            <a:xfrm>
              <a:off x="4275356" y="3444460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1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1"/>
                    <a:pt x="3965" y="0"/>
                    <a:pt x="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0"/>
            <p:cNvSpPr/>
            <p:nvPr/>
          </p:nvSpPr>
          <p:spPr>
            <a:xfrm>
              <a:off x="4275356" y="3463781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55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55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0"/>
            <p:cNvSpPr/>
            <p:nvPr/>
          </p:nvSpPr>
          <p:spPr>
            <a:xfrm>
              <a:off x="4223442" y="3439527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322"/>
                  </a:moveTo>
                  <a:lnTo>
                    <a:pt x="905" y="917"/>
                  </a:lnTo>
                  <a:lnTo>
                    <a:pt x="310" y="917"/>
                  </a:lnTo>
                  <a:lnTo>
                    <a:pt x="310" y="322"/>
                  </a:lnTo>
                  <a:close/>
                  <a:moveTo>
                    <a:pt x="143" y="0"/>
                  </a:moveTo>
                  <a:cubicBezTo>
                    <a:pt x="48" y="0"/>
                    <a:pt x="0" y="72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72"/>
                    <a:pt x="1143" y="0"/>
                    <a:pt x="1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0"/>
            <p:cNvSpPr/>
            <p:nvPr/>
          </p:nvSpPr>
          <p:spPr>
            <a:xfrm>
              <a:off x="4275356" y="3525913"/>
              <a:ext cx="128116" cy="9517"/>
            </a:xfrm>
            <a:custGeom>
              <a:avLst/>
              <a:gdLst/>
              <a:ahLst/>
              <a:cxnLst/>
              <a:rect l="l" t="t" r="r" b="b"/>
              <a:pathLst>
                <a:path w="4025" h="299" extrusionOk="0">
                  <a:moveTo>
                    <a:pt x="155" y="1"/>
                  </a:moveTo>
                  <a:cubicBezTo>
                    <a:pt x="60" y="1"/>
                    <a:pt x="0" y="72"/>
                    <a:pt x="0" y="144"/>
                  </a:cubicBezTo>
                  <a:cubicBezTo>
                    <a:pt x="0" y="227"/>
                    <a:pt x="72" y="299"/>
                    <a:pt x="155" y="299"/>
                  </a:cubicBezTo>
                  <a:lnTo>
                    <a:pt x="3870" y="299"/>
                  </a:lnTo>
                  <a:cubicBezTo>
                    <a:pt x="3965" y="299"/>
                    <a:pt x="4025" y="227"/>
                    <a:pt x="4025" y="144"/>
                  </a:cubicBezTo>
                  <a:cubicBezTo>
                    <a:pt x="4025" y="72"/>
                    <a:pt x="3965" y="1"/>
                    <a:pt x="38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0"/>
            <p:cNvSpPr/>
            <p:nvPr/>
          </p:nvSpPr>
          <p:spPr>
            <a:xfrm>
              <a:off x="4275356" y="3544884"/>
              <a:ext cx="128116" cy="9485"/>
            </a:xfrm>
            <a:custGeom>
              <a:avLst/>
              <a:gdLst/>
              <a:ahLst/>
              <a:cxnLst/>
              <a:rect l="l" t="t" r="r" b="b"/>
              <a:pathLst>
                <a:path w="4025" h="298" extrusionOk="0">
                  <a:moveTo>
                    <a:pt x="155" y="0"/>
                  </a:moveTo>
                  <a:cubicBezTo>
                    <a:pt x="60" y="0"/>
                    <a:pt x="0" y="72"/>
                    <a:pt x="0" y="143"/>
                  </a:cubicBezTo>
                  <a:cubicBezTo>
                    <a:pt x="0" y="226"/>
                    <a:pt x="72" y="298"/>
                    <a:pt x="155" y="298"/>
                  </a:cubicBezTo>
                  <a:lnTo>
                    <a:pt x="3870" y="298"/>
                  </a:lnTo>
                  <a:cubicBezTo>
                    <a:pt x="3965" y="298"/>
                    <a:pt x="4025" y="226"/>
                    <a:pt x="4025" y="143"/>
                  </a:cubicBezTo>
                  <a:cubicBezTo>
                    <a:pt x="4025" y="72"/>
                    <a:pt x="3965" y="0"/>
                    <a:pt x="3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0"/>
            <p:cNvSpPr/>
            <p:nvPr/>
          </p:nvSpPr>
          <p:spPr>
            <a:xfrm>
              <a:off x="4223442" y="3521011"/>
              <a:ext cx="38673" cy="38673"/>
            </a:xfrm>
            <a:custGeom>
              <a:avLst/>
              <a:gdLst/>
              <a:ahLst/>
              <a:cxnLst/>
              <a:rect l="l" t="t" r="r" b="b"/>
              <a:pathLst>
                <a:path w="1215" h="1215" extrusionOk="0">
                  <a:moveTo>
                    <a:pt x="905" y="298"/>
                  </a:moveTo>
                  <a:lnTo>
                    <a:pt x="905" y="893"/>
                  </a:lnTo>
                  <a:lnTo>
                    <a:pt x="310" y="893"/>
                  </a:lnTo>
                  <a:lnTo>
                    <a:pt x="310" y="298"/>
                  </a:lnTo>
                  <a:close/>
                  <a:moveTo>
                    <a:pt x="143" y="0"/>
                  </a:moveTo>
                  <a:cubicBezTo>
                    <a:pt x="48" y="0"/>
                    <a:pt x="0" y="83"/>
                    <a:pt x="0" y="155"/>
                  </a:cubicBezTo>
                  <a:lnTo>
                    <a:pt x="0" y="1060"/>
                  </a:lnTo>
                  <a:cubicBezTo>
                    <a:pt x="0" y="1155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1"/>
                    <a:pt x="1203" y="1060"/>
                  </a:cubicBezTo>
                  <a:lnTo>
                    <a:pt x="1203" y="155"/>
                  </a:lnTo>
                  <a:cubicBezTo>
                    <a:pt x="1215" y="83"/>
                    <a:pt x="1143" y="0"/>
                    <a:pt x="10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0"/>
            <p:cNvSpPr/>
            <p:nvPr/>
          </p:nvSpPr>
          <p:spPr>
            <a:xfrm>
              <a:off x="4223442" y="3602464"/>
              <a:ext cx="38673" cy="38705"/>
            </a:xfrm>
            <a:custGeom>
              <a:avLst/>
              <a:gdLst/>
              <a:ahLst/>
              <a:cxnLst/>
              <a:rect l="l" t="t" r="r" b="b"/>
              <a:pathLst>
                <a:path w="1215" h="1216" extrusionOk="0">
                  <a:moveTo>
                    <a:pt x="905" y="299"/>
                  </a:moveTo>
                  <a:lnTo>
                    <a:pt x="905" y="894"/>
                  </a:lnTo>
                  <a:lnTo>
                    <a:pt x="310" y="894"/>
                  </a:lnTo>
                  <a:lnTo>
                    <a:pt x="310" y="299"/>
                  </a:lnTo>
                  <a:close/>
                  <a:moveTo>
                    <a:pt x="143" y="1"/>
                  </a:moveTo>
                  <a:cubicBezTo>
                    <a:pt x="48" y="1"/>
                    <a:pt x="0" y="84"/>
                    <a:pt x="0" y="156"/>
                  </a:cubicBezTo>
                  <a:lnTo>
                    <a:pt x="0" y="1061"/>
                  </a:lnTo>
                  <a:cubicBezTo>
                    <a:pt x="0" y="1156"/>
                    <a:pt x="72" y="1215"/>
                    <a:pt x="143" y="1215"/>
                  </a:cubicBezTo>
                  <a:lnTo>
                    <a:pt x="1048" y="1215"/>
                  </a:lnTo>
                  <a:cubicBezTo>
                    <a:pt x="1143" y="1215"/>
                    <a:pt x="1203" y="1132"/>
                    <a:pt x="1203" y="1061"/>
                  </a:cubicBezTo>
                  <a:lnTo>
                    <a:pt x="1203" y="156"/>
                  </a:lnTo>
                  <a:cubicBezTo>
                    <a:pt x="1215" y="60"/>
                    <a:pt x="1143" y="1"/>
                    <a:pt x="1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4193872" y="3460375"/>
              <a:ext cx="289558" cy="224370"/>
            </a:xfrm>
            <a:custGeom>
              <a:avLst/>
              <a:gdLst/>
              <a:ahLst/>
              <a:cxnLst/>
              <a:rect l="l" t="t" r="r" b="b"/>
              <a:pathLst>
                <a:path w="9097" h="7049" extrusionOk="0">
                  <a:moveTo>
                    <a:pt x="6108" y="3751"/>
                  </a:moveTo>
                  <a:lnTo>
                    <a:pt x="8502" y="4620"/>
                  </a:lnTo>
                  <a:lnTo>
                    <a:pt x="7894" y="4894"/>
                  </a:lnTo>
                  <a:cubicBezTo>
                    <a:pt x="7847" y="4917"/>
                    <a:pt x="7811" y="4953"/>
                    <a:pt x="7799" y="5013"/>
                  </a:cubicBezTo>
                  <a:cubicBezTo>
                    <a:pt x="7787" y="5060"/>
                    <a:pt x="7799" y="5120"/>
                    <a:pt x="7847" y="5155"/>
                  </a:cubicBezTo>
                  <a:lnTo>
                    <a:pt x="8752" y="6060"/>
                  </a:lnTo>
                  <a:lnTo>
                    <a:pt x="8406" y="6406"/>
                  </a:lnTo>
                  <a:lnTo>
                    <a:pt x="7501" y="5489"/>
                  </a:lnTo>
                  <a:cubicBezTo>
                    <a:pt x="7478" y="5465"/>
                    <a:pt x="7430" y="5453"/>
                    <a:pt x="7394" y="5453"/>
                  </a:cubicBezTo>
                  <a:lnTo>
                    <a:pt x="7370" y="5453"/>
                  </a:lnTo>
                  <a:cubicBezTo>
                    <a:pt x="7323" y="5465"/>
                    <a:pt x="7275" y="5489"/>
                    <a:pt x="7251" y="5536"/>
                  </a:cubicBezTo>
                  <a:lnTo>
                    <a:pt x="6966" y="6156"/>
                  </a:lnTo>
                  <a:lnTo>
                    <a:pt x="6108" y="3751"/>
                  </a:lnTo>
                  <a:close/>
                  <a:moveTo>
                    <a:pt x="155" y="0"/>
                  </a:moveTo>
                  <a:cubicBezTo>
                    <a:pt x="60" y="0"/>
                    <a:pt x="0" y="83"/>
                    <a:pt x="0" y="155"/>
                  </a:cubicBezTo>
                  <a:lnTo>
                    <a:pt x="0" y="6894"/>
                  </a:lnTo>
                  <a:cubicBezTo>
                    <a:pt x="0" y="6989"/>
                    <a:pt x="72" y="7049"/>
                    <a:pt x="155" y="7049"/>
                  </a:cubicBezTo>
                  <a:lnTo>
                    <a:pt x="7573" y="7049"/>
                  </a:lnTo>
                  <a:cubicBezTo>
                    <a:pt x="7668" y="7049"/>
                    <a:pt x="7728" y="6965"/>
                    <a:pt x="7728" y="6894"/>
                  </a:cubicBezTo>
                  <a:lnTo>
                    <a:pt x="7728" y="6156"/>
                  </a:lnTo>
                  <a:lnTo>
                    <a:pt x="8204" y="6632"/>
                  </a:lnTo>
                  <a:cubicBezTo>
                    <a:pt x="8263" y="6691"/>
                    <a:pt x="8335" y="6715"/>
                    <a:pt x="8430" y="6715"/>
                  </a:cubicBezTo>
                  <a:cubicBezTo>
                    <a:pt x="8513" y="6715"/>
                    <a:pt x="8585" y="6691"/>
                    <a:pt x="8644" y="6632"/>
                  </a:cubicBezTo>
                  <a:lnTo>
                    <a:pt x="8990" y="6287"/>
                  </a:lnTo>
                  <a:cubicBezTo>
                    <a:pt x="9097" y="6156"/>
                    <a:pt x="9097" y="5953"/>
                    <a:pt x="8978" y="5822"/>
                  </a:cubicBezTo>
                  <a:lnTo>
                    <a:pt x="8228" y="5084"/>
                  </a:lnTo>
                  <a:lnTo>
                    <a:pt x="8644" y="4882"/>
                  </a:lnTo>
                  <a:cubicBezTo>
                    <a:pt x="8763" y="4822"/>
                    <a:pt x="8835" y="4703"/>
                    <a:pt x="8823" y="4584"/>
                  </a:cubicBezTo>
                  <a:cubicBezTo>
                    <a:pt x="8811" y="4465"/>
                    <a:pt x="8740" y="4346"/>
                    <a:pt x="8621" y="4310"/>
                  </a:cubicBezTo>
                  <a:lnTo>
                    <a:pt x="7728" y="3989"/>
                  </a:lnTo>
                  <a:lnTo>
                    <a:pt x="7728" y="1762"/>
                  </a:lnTo>
                  <a:cubicBezTo>
                    <a:pt x="7728" y="1667"/>
                    <a:pt x="7656" y="1607"/>
                    <a:pt x="7573" y="1607"/>
                  </a:cubicBezTo>
                  <a:cubicBezTo>
                    <a:pt x="7489" y="1607"/>
                    <a:pt x="7430" y="1691"/>
                    <a:pt x="7430" y="1762"/>
                  </a:cubicBezTo>
                  <a:lnTo>
                    <a:pt x="7430" y="3893"/>
                  </a:lnTo>
                  <a:lnTo>
                    <a:pt x="6227" y="3453"/>
                  </a:lnTo>
                  <a:cubicBezTo>
                    <a:pt x="6193" y="3442"/>
                    <a:pt x="6158" y="3437"/>
                    <a:pt x="6124" y="3437"/>
                  </a:cubicBezTo>
                  <a:cubicBezTo>
                    <a:pt x="6041" y="3437"/>
                    <a:pt x="5962" y="3469"/>
                    <a:pt x="5894" y="3536"/>
                  </a:cubicBezTo>
                  <a:cubicBezTo>
                    <a:pt x="5799" y="3620"/>
                    <a:pt x="5775" y="3739"/>
                    <a:pt x="5823" y="3858"/>
                  </a:cubicBezTo>
                  <a:lnTo>
                    <a:pt x="6085" y="4620"/>
                  </a:lnTo>
                  <a:lnTo>
                    <a:pt x="2727" y="4620"/>
                  </a:lnTo>
                  <a:cubicBezTo>
                    <a:pt x="2632" y="4620"/>
                    <a:pt x="2572" y="4691"/>
                    <a:pt x="2572" y="4763"/>
                  </a:cubicBezTo>
                  <a:cubicBezTo>
                    <a:pt x="2572" y="4858"/>
                    <a:pt x="2644" y="4917"/>
                    <a:pt x="2727" y="4917"/>
                  </a:cubicBezTo>
                  <a:lnTo>
                    <a:pt x="6204" y="4917"/>
                  </a:lnTo>
                  <a:lnTo>
                    <a:pt x="6311" y="5215"/>
                  </a:lnTo>
                  <a:lnTo>
                    <a:pt x="2727" y="5215"/>
                  </a:lnTo>
                  <a:cubicBezTo>
                    <a:pt x="2632" y="5215"/>
                    <a:pt x="2572" y="5286"/>
                    <a:pt x="2572" y="5358"/>
                  </a:cubicBezTo>
                  <a:cubicBezTo>
                    <a:pt x="2572" y="5453"/>
                    <a:pt x="2644" y="5513"/>
                    <a:pt x="2727" y="5513"/>
                  </a:cubicBezTo>
                  <a:lnTo>
                    <a:pt x="6418" y="5513"/>
                  </a:lnTo>
                  <a:lnTo>
                    <a:pt x="6668" y="6239"/>
                  </a:lnTo>
                  <a:cubicBezTo>
                    <a:pt x="6716" y="6358"/>
                    <a:pt x="6811" y="6453"/>
                    <a:pt x="6954" y="6453"/>
                  </a:cubicBezTo>
                  <a:cubicBezTo>
                    <a:pt x="7085" y="6453"/>
                    <a:pt x="7204" y="6394"/>
                    <a:pt x="7251" y="6275"/>
                  </a:cubicBezTo>
                  <a:lnTo>
                    <a:pt x="7406" y="5929"/>
                  </a:lnTo>
                  <a:lnTo>
                    <a:pt x="7406" y="6727"/>
                  </a:lnTo>
                  <a:lnTo>
                    <a:pt x="298" y="6727"/>
                  </a:lnTo>
                  <a:lnTo>
                    <a:pt x="298" y="155"/>
                  </a:lnTo>
                  <a:cubicBezTo>
                    <a:pt x="298" y="60"/>
                    <a:pt x="227" y="0"/>
                    <a:pt x="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10"/>
          <p:cNvGrpSpPr/>
          <p:nvPr/>
        </p:nvGrpSpPr>
        <p:grpSpPr>
          <a:xfrm>
            <a:off x="2265652" y="1671057"/>
            <a:ext cx="520750" cy="480139"/>
            <a:chOff x="1958520" y="2302574"/>
            <a:chExt cx="359213" cy="327807"/>
          </a:xfrm>
        </p:grpSpPr>
        <p:sp>
          <p:nvSpPr>
            <p:cNvPr id="68" name="Google Shape;68;p10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0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0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10"/>
          <p:cNvGrpSpPr/>
          <p:nvPr/>
        </p:nvGrpSpPr>
        <p:grpSpPr>
          <a:xfrm>
            <a:off x="3527475" y="2778395"/>
            <a:ext cx="474987" cy="391221"/>
            <a:chOff x="5216456" y="3725484"/>
            <a:chExt cx="356196" cy="265631"/>
          </a:xfrm>
        </p:grpSpPr>
        <p:sp>
          <p:nvSpPr>
            <p:cNvPr id="72" name="Google Shape;72;p10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0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10"/>
          <p:cNvGrpSpPr/>
          <p:nvPr/>
        </p:nvGrpSpPr>
        <p:grpSpPr>
          <a:xfrm>
            <a:off x="3527489" y="3503373"/>
            <a:ext cx="474958" cy="480165"/>
            <a:chOff x="7070872" y="2410871"/>
            <a:chExt cx="398321" cy="371013"/>
          </a:xfrm>
        </p:grpSpPr>
        <p:sp>
          <p:nvSpPr>
            <p:cNvPr id="75" name="Google Shape;75;p10"/>
            <p:cNvSpPr/>
            <p:nvPr/>
          </p:nvSpPr>
          <p:spPr>
            <a:xfrm>
              <a:off x="7204643" y="2603364"/>
              <a:ext cx="123586" cy="107641"/>
            </a:xfrm>
            <a:custGeom>
              <a:avLst/>
              <a:gdLst/>
              <a:ahLst/>
              <a:cxnLst/>
              <a:rect l="l" t="t" r="r" b="b"/>
              <a:pathLst>
                <a:path w="3883" h="3382" extrusionOk="0">
                  <a:moveTo>
                    <a:pt x="1942" y="1"/>
                  </a:moveTo>
                  <a:cubicBezTo>
                    <a:pt x="1846" y="1"/>
                    <a:pt x="1751" y="96"/>
                    <a:pt x="1751" y="203"/>
                  </a:cubicBezTo>
                  <a:lnTo>
                    <a:pt x="1751" y="2072"/>
                  </a:lnTo>
                  <a:lnTo>
                    <a:pt x="132" y="3013"/>
                  </a:lnTo>
                  <a:cubicBezTo>
                    <a:pt x="37" y="3072"/>
                    <a:pt x="1" y="3192"/>
                    <a:pt x="60" y="3287"/>
                  </a:cubicBezTo>
                  <a:cubicBezTo>
                    <a:pt x="84" y="3346"/>
                    <a:pt x="156" y="3382"/>
                    <a:pt x="215" y="3382"/>
                  </a:cubicBezTo>
                  <a:cubicBezTo>
                    <a:pt x="251" y="3382"/>
                    <a:pt x="298" y="3370"/>
                    <a:pt x="322" y="3358"/>
                  </a:cubicBezTo>
                  <a:lnTo>
                    <a:pt x="1942" y="2418"/>
                  </a:lnTo>
                  <a:lnTo>
                    <a:pt x="3573" y="3358"/>
                  </a:lnTo>
                  <a:cubicBezTo>
                    <a:pt x="3596" y="3370"/>
                    <a:pt x="3632" y="3382"/>
                    <a:pt x="3668" y="3382"/>
                  </a:cubicBezTo>
                  <a:cubicBezTo>
                    <a:pt x="3751" y="3382"/>
                    <a:pt x="3811" y="3358"/>
                    <a:pt x="3835" y="3287"/>
                  </a:cubicBezTo>
                  <a:cubicBezTo>
                    <a:pt x="3882" y="3192"/>
                    <a:pt x="3847" y="3072"/>
                    <a:pt x="3763" y="3013"/>
                  </a:cubicBezTo>
                  <a:lnTo>
                    <a:pt x="2144" y="2072"/>
                  </a:lnTo>
                  <a:lnTo>
                    <a:pt x="2144" y="203"/>
                  </a:lnTo>
                  <a:cubicBezTo>
                    <a:pt x="2144" y="96"/>
                    <a:pt x="2049" y="1"/>
                    <a:pt x="19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0"/>
            <p:cNvSpPr/>
            <p:nvPr/>
          </p:nvSpPr>
          <p:spPr>
            <a:xfrm>
              <a:off x="7203147" y="2410871"/>
              <a:ext cx="133421" cy="178902"/>
            </a:xfrm>
            <a:custGeom>
              <a:avLst/>
              <a:gdLst/>
              <a:ahLst/>
              <a:cxnLst/>
              <a:rect l="l" t="t" r="r" b="b"/>
              <a:pathLst>
                <a:path w="4192" h="5621" extrusionOk="0">
                  <a:moveTo>
                    <a:pt x="2131" y="405"/>
                  </a:moveTo>
                  <a:cubicBezTo>
                    <a:pt x="2631" y="405"/>
                    <a:pt x="3048" y="822"/>
                    <a:pt x="3048" y="1322"/>
                  </a:cubicBezTo>
                  <a:lnTo>
                    <a:pt x="3048" y="1441"/>
                  </a:lnTo>
                  <a:lnTo>
                    <a:pt x="3036" y="1441"/>
                  </a:lnTo>
                  <a:cubicBezTo>
                    <a:pt x="2762" y="1381"/>
                    <a:pt x="2679" y="1012"/>
                    <a:pt x="2679" y="1012"/>
                  </a:cubicBezTo>
                  <a:cubicBezTo>
                    <a:pt x="2667" y="941"/>
                    <a:pt x="2608" y="881"/>
                    <a:pt x="2524" y="858"/>
                  </a:cubicBezTo>
                  <a:cubicBezTo>
                    <a:pt x="2515" y="856"/>
                    <a:pt x="2506" y="855"/>
                    <a:pt x="2497" y="855"/>
                  </a:cubicBezTo>
                  <a:cubicBezTo>
                    <a:pt x="2435" y="855"/>
                    <a:pt x="2375" y="889"/>
                    <a:pt x="2334" y="941"/>
                  </a:cubicBezTo>
                  <a:cubicBezTo>
                    <a:pt x="1977" y="1417"/>
                    <a:pt x="1191" y="1429"/>
                    <a:pt x="1179" y="1429"/>
                  </a:cubicBezTo>
                  <a:cubicBezTo>
                    <a:pt x="1143" y="1429"/>
                    <a:pt x="1131" y="1429"/>
                    <a:pt x="1119" y="1441"/>
                  </a:cubicBezTo>
                  <a:lnTo>
                    <a:pt x="1119" y="1322"/>
                  </a:lnTo>
                  <a:cubicBezTo>
                    <a:pt x="1119" y="822"/>
                    <a:pt x="1536" y="405"/>
                    <a:pt x="2036" y="405"/>
                  </a:cubicBezTo>
                  <a:close/>
                  <a:moveTo>
                    <a:pt x="976" y="1965"/>
                  </a:moveTo>
                  <a:lnTo>
                    <a:pt x="976" y="2215"/>
                  </a:lnTo>
                  <a:cubicBezTo>
                    <a:pt x="941" y="2191"/>
                    <a:pt x="905" y="2143"/>
                    <a:pt x="905" y="2084"/>
                  </a:cubicBezTo>
                  <a:cubicBezTo>
                    <a:pt x="905" y="2036"/>
                    <a:pt x="917" y="2012"/>
                    <a:pt x="953" y="1977"/>
                  </a:cubicBezTo>
                  <a:cubicBezTo>
                    <a:pt x="965" y="1977"/>
                    <a:pt x="965" y="1977"/>
                    <a:pt x="976" y="1965"/>
                  </a:cubicBezTo>
                  <a:close/>
                  <a:moveTo>
                    <a:pt x="3215" y="1977"/>
                  </a:moveTo>
                  <a:cubicBezTo>
                    <a:pt x="3239" y="2012"/>
                    <a:pt x="3251" y="2048"/>
                    <a:pt x="3251" y="2084"/>
                  </a:cubicBezTo>
                  <a:cubicBezTo>
                    <a:pt x="3251" y="2143"/>
                    <a:pt x="3227" y="2179"/>
                    <a:pt x="3191" y="2215"/>
                  </a:cubicBezTo>
                  <a:lnTo>
                    <a:pt x="3191" y="1977"/>
                  </a:lnTo>
                  <a:close/>
                  <a:moveTo>
                    <a:pt x="2441" y="1393"/>
                  </a:moveTo>
                  <a:cubicBezTo>
                    <a:pt x="2512" y="1536"/>
                    <a:pt x="2631" y="1679"/>
                    <a:pt x="2810" y="1750"/>
                  </a:cubicBezTo>
                  <a:lnTo>
                    <a:pt x="2810" y="2322"/>
                  </a:lnTo>
                  <a:cubicBezTo>
                    <a:pt x="2810" y="2679"/>
                    <a:pt x="2524" y="2941"/>
                    <a:pt x="2191" y="2941"/>
                  </a:cubicBezTo>
                  <a:lnTo>
                    <a:pt x="2012" y="2941"/>
                  </a:lnTo>
                  <a:cubicBezTo>
                    <a:pt x="1667" y="2941"/>
                    <a:pt x="1381" y="2667"/>
                    <a:pt x="1381" y="2322"/>
                  </a:cubicBezTo>
                  <a:lnTo>
                    <a:pt x="1381" y="1798"/>
                  </a:lnTo>
                  <a:cubicBezTo>
                    <a:pt x="1631" y="1774"/>
                    <a:pt x="2096" y="1679"/>
                    <a:pt x="2441" y="1393"/>
                  </a:cubicBezTo>
                  <a:close/>
                  <a:moveTo>
                    <a:pt x="2286" y="3346"/>
                  </a:moveTo>
                  <a:lnTo>
                    <a:pt x="2286" y="3453"/>
                  </a:lnTo>
                  <a:lnTo>
                    <a:pt x="2310" y="3453"/>
                  </a:lnTo>
                  <a:lnTo>
                    <a:pt x="2084" y="3679"/>
                  </a:lnTo>
                  <a:lnTo>
                    <a:pt x="1869" y="3477"/>
                  </a:lnTo>
                  <a:lnTo>
                    <a:pt x="1869" y="3346"/>
                  </a:lnTo>
                  <a:close/>
                  <a:moveTo>
                    <a:pt x="2048" y="0"/>
                  </a:moveTo>
                  <a:cubicBezTo>
                    <a:pt x="1322" y="0"/>
                    <a:pt x="726" y="596"/>
                    <a:pt x="726" y="1322"/>
                  </a:cubicBezTo>
                  <a:lnTo>
                    <a:pt x="726" y="1667"/>
                  </a:lnTo>
                  <a:cubicBezTo>
                    <a:pt x="607" y="1774"/>
                    <a:pt x="512" y="1917"/>
                    <a:pt x="512" y="2096"/>
                  </a:cubicBezTo>
                  <a:cubicBezTo>
                    <a:pt x="512" y="2393"/>
                    <a:pt x="738" y="2632"/>
                    <a:pt x="1036" y="2643"/>
                  </a:cubicBezTo>
                  <a:cubicBezTo>
                    <a:pt x="1107" y="2882"/>
                    <a:pt x="1274" y="3096"/>
                    <a:pt x="1500" y="3215"/>
                  </a:cubicBezTo>
                  <a:lnTo>
                    <a:pt x="1500" y="3322"/>
                  </a:lnTo>
                  <a:lnTo>
                    <a:pt x="691" y="3632"/>
                  </a:lnTo>
                  <a:cubicBezTo>
                    <a:pt x="619" y="3655"/>
                    <a:pt x="0" y="3917"/>
                    <a:pt x="0" y="4715"/>
                  </a:cubicBezTo>
                  <a:lnTo>
                    <a:pt x="0" y="5418"/>
                  </a:lnTo>
                  <a:cubicBezTo>
                    <a:pt x="0" y="5525"/>
                    <a:pt x="84" y="5608"/>
                    <a:pt x="191" y="5608"/>
                  </a:cubicBezTo>
                  <a:lnTo>
                    <a:pt x="691" y="5608"/>
                  </a:lnTo>
                  <a:cubicBezTo>
                    <a:pt x="798" y="5608"/>
                    <a:pt x="893" y="5525"/>
                    <a:pt x="893" y="5418"/>
                  </a:cubicBezTo>
                  <a:cubicBezTo>
                    <a:pt x="893" y="5310"/>
                    <a:pt x="798" y="5227"/>
                    <a:pt x="691" y="5227"/>
                  </a:cubicBezTo>
                  <a:lnTo>
                    <a:pt x="393" y="5227"/>
                  </a:lnTo>
                  <a:lnTo>
                    <a:pt x="393" y="4715"/>
                  </a:lnTo>
                  <a:cubicBezTo>
                    <a:pt x="393" y="4167"/>
                    <a:pt x="834" y="4013"/>
                    <a:pt x="846" y="4001"/>
                  </a:cubicBezTo>
                  <a:lnTo>
                    <a:pt x="857" y="4001"/>
                  </a:lnTo>
                  <a:lnTo>
                    <a:pt x="1608" y="3715"/>
                  </a:lnTo>
                  <a:lnTo>
                    <a:pt x="1989" y="4108"/>
                  </a:lnTo>
                  <a:cubicBezTo>
                    <a:pt x="2024" y="4132"/>
                    <a:pt x="2084" y="4167"/>
                    <a:pt x="2119" y="4167"/>
                  </a:cubicBezTo>
                  <a:cubicBezTo>
                    <a:pt x="2179" y="4167"/>
                    <a:pt x="2227" y="4132"/>
                    <a:pt x="2262" y="4108"/>
                  </a:cubicBezTo>
                  <a:lnTo>
                    <a:pt x="2631" y="3715"/>
                  </a:lnTo>
                  <a:lnTo>
                    <a:pt x="3370" y="4013"/>
                  </a:lnTo>
                  <a:lnTo>
                    <a:pt x="3393" y="4013"/>
                  </a:lnTo>
                  <a:cubicBezTo>
                    <a:pt x="3405" y="4013"/>
                    <a:pt x="3834" y="4179"/>
                    <a:pt x="3834" y="4727"/>
                  </a:cubicBezTo>
                  <a:lnTo>
                    <a:pt x="3834" y="5239"/>
                  </a:lnTo>
                  <a:lnTo>
                    <a:pt x="1334" y="5239"/>
                  </a:lnTo>
                  <a:cubicBezTo>
                    <a:pt x="1227" y="5239"/>
                    <a:pt x="1143" y="5322"/>
                    <a:pt x="1143" y="5430"/>
                  </a:cubicBezTo>
                  <a:cubicBezTo>
                    <a:pt x="1143" y="5537"/>
                    <a:pt x="1227" y="5620"/>
                    <a:pt x="1334" y="5620"/>
                  </a:cubicBezTo>
                  <a:lnTo>
                    <a:pt x="4048" y="5620"/>
                  </a:lnTo>
                  <a:cubicBezTo>
                    <a:pt x="4108" y="5608"/>
                    <a:pt x="4191" y="5525"/>
                    <a:pt x="4191" y="5418"/>
                  </a:cubicBezTo>
                  <a:lnTo>
                    <a:pt x="4191" y="4715"/>
                  </a:lnTo>
                  <a:cubicBezTo>
                    <a:pt x="4191" y="3917"/>
                    <a:pt x="3572" y="3655"/>
                    <a:pt x="3501" y="3632"/>
                  </a:cubicBezTo>
                  <a:lnTo>
                    <a:pt x="2703" y="3322"/>
                  </a:lnTo>
                  <a:lnTo>
                    <a:pt x="2703" y="3215"/>
                  </a:lnTo>
                  <a:cubicBezTo>
                    <a:pt x="2917" y="3096"/>
                    <a:pt x="3084" y="2882"/>
                    <a:pt x="3167" y="2643"/>
                  </a:cubicBezTo>
                  <a:cubicBezTo>
                    <a:pt x="3453" y="2620"/>
                    <a:pt x="3679" y="2382"/>
                    <a:pt x="3679" y="2096"/>
                  </a:cubicBezTo>
                  <a:cubicBezTo>
                    <a:pt x="3679" y="1917"/>
                    <a:pt x="3596" y="1774"/>
                    <a:pt x="3465" y="1667"/>
                  </a:cubicBezTo>
                  <a:lnTo>
                    <a:pt x="3465" y="1322"/>
                  </a:lnTo>
                  <a:cubicBezTo>
                    <a:pt x="3465" y="596"/>
                    <a:pt x="2870" y="0"/>
                    <a:pt x="2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0"/>
            <p:cNvSpPr/>
            <p:nvPr/>
          </p:nvSpPr>
          <p:spPr>
            <a:xfrm>
              <a:off x="7334245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39" y="845"/>
                    <a:pt x="2530" y="844"/>
                    <a:pt x="2521" y="844"/>
                  </a:cubicBezTo>
                  <a:cubicBezTo>
                    <a:pt x="2456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1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51" y="2180"/>
                    <a:pt x="3215" y="2203"/>
                  </a:cubicBezTo>
                  <a:lnTo>
                    <a:pt x="3215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29" y="2144"/>
                    <a:pt x="929" y="2084"/>
                  </a:cubicBezTo>
                  <a:cubicBezTo>
                    <a:pt x="929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42" y="1406"/>
                  </a:moveTo>
                  <a:cubicBezTo>
                    <a:pt x="2513" y="1537"/>
                    <a:pt x="2632" y="1680"/>
                    <a:pt x="2811" y="1763"/>
                  </a:cubicBezTo>
                  <a:lnTo>
                    <a:pt x="2811" y="2323"/>
                  </a:lnTo>
                  <a:cubicBezTo>
                    <a:pt x="2834" y="2668"/>
                    <a:pt x="2549" y="2954"/>
                    <a:pt x="2191" y="2954"/>
                  </a:cubicBezTo>
                  <a:lnTo>
                    <a:pt x="2013" y="2954"/>
                  </a:lnTo>
                  <a:cubicBezTo>
                    <a:pt x="1668" y="2954"/>
                    <a:pt x="1382" y="2668"/>
                    <a:pt x="1382" y="2323"/>
                  </a:cubicBezTo>
                  <a:lnTo>
                    <a:pt x="1382" y="1799"/>
                  </a:lnTo>
                  <a:cubicBezTo>
                    <a:pt x="1644" y="1775"/>
                    <a:pt x="2084" y="1680"/>
                    <a:pt x="2442" y="1406"/>
                  </a:cubicBezTo>
                  <a:close/>
                  <a:moveTo>
                    <a:pt x="2311" y="3335"/>
                  </a:moveTo>
                  <a:lnTo>
                    <a:pt x="2322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8" y="5609"/>
                    <a:pt x="894" y="5525"/>
                    <a:pt x="894" y="5418"/>
                  </a:cubicBezTo>
                  <a:cubicBezTo>
                    <a:pt x="894" y="5311"/>
                    <a:pt x="798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1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39" y="5537"/>
                    <a:pt x="4239" y="5430"/>
                  </a:cubicBezTo>
                  <a:lnTo>
                    <a:pt x="4239" y="4739"/>
                  </a:lnTo>
                  <a:cubicBezTo>
                    <a:pt x="4204" y="3918"/>
                    <a:pt x="3573" y="3668"/>
                    <a:pt x="3501" y="3632"/>
                  </a:cubicBezTo>
                  <a:lnTo>
                    <a:pt x="2715" y="3323"/>
                  </a:lnTo>
                  <a:lnTo>
                    <a:pt x="2715" y="3216"/>
                  </a:lnTo>
                  <a:cubicBezTo>
                    <a:pt x="2918" y="3096"/>
                    <a:pt x="3084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5" y="1668"/>
                  </a:cubicBezTo>
                  <a:lnTo>
                    <a:pt x="3465" y="1322"/>
                  </a:lnTo>
                  <a:cubicBezTo>
                    <a:pt x="3465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0"/>
            <p:cNvSpPr/>
            <p:nvPr/>
          </p:nvSpPr>
          <p:spPr>
            <a:xfrm>
              <a:off x="7070872" y="2602600"/>
              <a:ext cx="134949" cy="179284"/>
            </a:xfrm>
            <a:custGeom>
              <a:avLst/>
              <a:gdLst/>
              <a:ahLst/>
              <a:cxnLst/>
              <a:rect l="l" t="t" r="r" b="b"/>
              <a:pathLst>
                <a:path w="4240" h="5633" extrusionOk="0">
                  <a:moveTo>
                    <a:pt x="2144" y="394"/>
                  </a:moveTo>
                  <a:cubicBezTo>
                    <a:pt x="2656" y="394"/>
                    <a:pt x="3073" y="810"/>
                    <a:pt x="3073" y="1311"/>
                  </a:cubicBezTo>
                  <a:lnTo>
                    <a:pt x="3073" y="1430"/>
                  </a:lnTo>
                  <a:lnTo>
                    <a:pt x="3049" y="1430"/>
                  </a:lnTo>
                  <a:cubicBezTo>
                    <a:pt x="2787" y="1370"/>
                    <a:pt x="2692" y="1001"/>
                    <a:pt x="2692" y="1001"/>
                  </a:cubicBezTo>
                  <a:cubicBezTo>
                    <a:pt x="2680" y="930"/>
                    <a:pt x="2620" y="870"/>
                    <a:pt x="2549" y="846"/>
                  </a:cubicBezTo>
                  <a:cubicBezTo>
                    <a:pt x="2540" y="845"/>
                    <a:pt x="2530" y="844"/>
                    <a:pt x="2521" y="844"/>
                  </a:cubicBezTo>
                  <a:cubicBezTo>
                    <a:pt x="2457" y="844"/>
                    <a:pt x="2389" y="878"/>
                    <a:pt x="2358" y="930"/>
                  </a:cubicBezTo>
                  <a:cubicBezTo>
                    <a:pt x="2001" y="1418"/>
                    <a:pt x="1203" y="1430"/>
                    <a:pt x="1192" y="1430"/>
                  </a:cubicBezTo>
                  <a:lnTo>
                    <a:pt x="1132" y="1430"/>
                  </a:lnTo>
                  <a:lnTo>
                    <a:pt x="1132" y="1311"/>
                  </a:lnTo>
                  <a:cubicBezTo>
                    <a:pt x="1132" y="810"/>
                    <a:pt x="1549" y="394"/>
                    <a:pt x="2061" y="394"/>
                  </a:cubicBezTo>
                  <a:close/>
                  <a:moveTo>
                    <a:pt x="3227" y="1965"/>
                  </a:moveTo>
                  <a:cubicBezTo>
                    <a:pt x="3263" y="2001"/>
                    <a:pt x="3275" y="2037"/>
                    <a:pt x="3275" y="2073"/>
                  </a:cubicBezTo>
                  <a:cubicBezTo>
                    <a:pt x="3275" y="2132"/>
                    <a:pt x="3239" y="2180"/>
                    <a:pt x="3216" y="2203"/>
                  </a:cubicBezTo>
                  <a:lnTo>
                    <a:pt x="3216" y="1965"/>
                  </a:lnTo>
                  <a:close/>
                  <a:moveTo>
                    <a:pt x="1001" y="1965"/>
                  </a:moveTo>
                  <a:lnTo>
                    <a:pt x="1001" y="2215"/>
                  </a:lnTo>
                  <a:cubicBezTo>
                    <a:pt x="953" y="2192"/>
                    <a:pt x="930" y="2144"/>
                    <a:pt x="930" y="2084"/>
                  </a:cubicBezTo>
                  <a:cubicBezTo>
                    <a:pt x="930" y="2037"/>
                    <a:pt x="941" y="2013"/>
                    <a:pt x="965" y="1977"/>
                  </a:cubicBezTo>
                  <a:cubicBezTo>
                    <a:pt x="989" y="1977"/>
                    <a:pt x="989" y="1977"/>
                    <a:pt x="1001" y="1965"/>
                  </a:cubicBezTo>
                  <a:close/>
                  <a:moveTo>
                    <a:pt x="2454" y="1406"/>
                  </a:moveTo>
                  <a:cubicBezTo>
                    <a:pt x="2525" y="1537"/>
                    <a:pt x="2644" y="1680"/>
                    <a:pt x="2823" y="1763"/>
                  </a:cubicBezTo>
                  <a:lnTo>
                    <a:pt x="2823" y="2323"/>
                  </a:lnTo>
                  <a:cubicBezTo>
                    <a:pt x="2835" y="2668"/>
                    <a:pt x="2549" y="2954"/>
                    <a:pt x="2204" y="2954"/>
                  </a:cubicBezTo>
                  <a:lnTo>
                    <a:pt x="2025" y="2954"/>
                  </a:lnTo>
                  <a:cubicBezTo>
                    <a:pt x="1680" y="2954"/>
                    <a:pt x="1406" y="2668"/>
                    <a:pt x="1406" y="2323"/>
                  </a:cubicBezTo>
                  <a:lnTo>
                    <a:pt x="1406" y="1799"/>
                  </a:lnTo>
                  <a:cubicBezTo>
                    <a:pt x="1656" y="1775"/>
                    <a:pt x="2120" y="1680"/>
                    <a:pt x="2454" y="1406"/>
                  </a:cubicBezTo>
                  <a:close/>
                  <a:moveTo>
                    <a:pt x="2311" y="3335"/>
                  </a:moveTo>
                  <a:lnTo>
                    <a:pt x="2323" y="3442"/>
                  </a:lnTo>
                  <a:lnTo>
                    <a:pt x="2096" y="3668"/>
                  </a:lnTo>
                  <a:lnTo>
                    <a:pt x="1894" y="3466"/>
                  </a:lnTo>
                  <a:lnTo>
                    <a:pt x="1894" y="3335"/>
                  </a:lnTo>
                  <a:close/>
                  <a:moveTo>
                    <a:pt x="2061" y="1"/>
                  </a:moveTo>
                  <a:cubicBezTo>
                    <a:pt x="1322" y="1"/>
                    <a:pt x="727" y="596"/>
                    <a:pt x="727" y="1322"/>
                  </a:cubicBezTo>
                  <a:lnTo>
                    <a:pt x="727" y="1668"/>
                  </a:lnTo>
                  <a:cubicBezTo>
                    <a:pt x="608" y="1775"/>
                    <a:pt x="525" y="1918"/>
                    <a:pt x="525" y="2096"/>
                  </a:cubicBezTo>
                  <a:cubicBezTo>
                    <a:pt x="525" y="2394"/>
                    <a:pt x="739" y="2632"/>
                    <a:pt x="1037" y="2656"/>
                  </a:cubicBezTo>
                  <a:cubicBezTo>
                    <a:pt x="1120" y="2894"/>
                    <a:pt x="1275" y="3096"/>
                    <a:pt x="1501" y="3216"/>
                  </a:cubicBezTo>
                  <a:lnTo>
                    <a:pt x="1501" y="3323"/>
                  </a:lnTo>
                  <a:lnTo>
                    <a:pt x="703" y="3632"/>
                  </a:lnTo>
                  <a:cubicBezTo>
                    <a:pt x="620" y="3668"/>
                    <a:pt x="1" y="3918"/>
                    <a:pt x="1" y="4716"/>
                  </a:cubicBezTo>
                  <a:lnTo>
                    <a:pt x="1" y="5418"/>
                  </a:lnTo>
                  <a:cubicBezTo>
                    <a:pt x="1" y="5525"/>
                    <a:pt x="84" y="5609"/>
                    <a:pt x="191" y="5609"/>
                  </a:cubicBezTo>
                  <a:lnTo>
                    <a:pt x="703" y="5609"/>
                  </a:lnTo>
                  <a:cubicBezTo>
                    <a:pt x="799" y="5609"/>
                    <a:pt x="894" y="5525"/>
                    <a:pt x="894" y="5418"/>
                  </a:cubicBezTo>
                  <a:cubicBezTo>
                    <a:pt x="894" y="5311"/>
                    <a:pt x="799" y="5228"/>
                    <a:pt x="703" y="5228"/>
                  </a:cubicBezTo>
                  <a:lnTo>
                    <a:pt x="406" y="5228"/>
                  </a:lnTo>
                  <a:lnTo>
                    <a:pt x="406" y="4716"/>
                  </a:lnTo>
                  <a:cubicBezTo>
                    <a:pt x="406" y="4168"/>
                    <a:pt x="834" y="4025"/>
                    <a:pt x="846" y="4001"/>
                  </a:cubicBezTo>
                  <a:lnTo>
                    <a:pt x="858" y="4001"/>
                  </a:lnTo>
                  <a:lnTo>
                    <a:pt x="1608" y="3727"/>
                  </a:lnTo>
                  <a:lnTo>
                    <a:pt x="1989" y="4108"/>
                  </a:lnTo>
                  <a:cubicBezTo>
                    <a:pt x="2025" y="4144"/>
                    <a:pt x="2084" y="4168"/>
                    <a:pt x="2132" y="4168"/>
                  </a:cubicBezTo>
                  <a:cubicBezTo>
                    <a:pt x="2192" y="4168"/>
                    <a:pt x="2227" y="4144"/>
                    <a:pt x="2263" y="4108"/>
                  </a:cubicBezTo>
                  <a:lnTo>
                    <a:pt x="2632" y="3727"/>
                  </a:lnTo>
                  <a:lnTo>
                    <a:pt x="3382" y="4025"/>
                  </a:lnTo>
                  <a:lnTo>
                    <a:pt x="3394" y="4025"/>
                  </a:lnTo>
                  <a:cubicBezTo>
                    <a:pt x="3406" y="4025"/>
                    <a:pt x="3835" y="4180"/>
                    <a:pt x="3835" y="4739"/>
                  </a:cubicBezTo>
                  <a:lnTo>
                    <a:pt x="3835" y="5240"/>
                  </a:lnTo>
                  <a:lnTo>
                    <a:pt x="1334" y="5240"/>
                  </a:lnTo>
                  <a:cubicBezTo>
                    <a:pt x="1239" y="5240"/>
                    <a:pt x="1144" y="5335"/>
                    <a:pt x="1144" y="5430"/>
                  </a:cubicBezTo>
                  <a:cubicBezTo>
                    <a:pt x="1144" y="5537"/>
                    <a:pt x="1239" y="5632"/>
                    <a:pt x="1334" y="5632"/>
                  </a:cubicBezTo>
                  <a:lnTo>
                    <a:pt x="4049" y="5632"/>
                  </a:lnTo>
                  <a:cubicBezTo>
                    <a:pt x="4156" y="5632"/>
                    <a:pt x="4240" y="5537"/>
                    <a:pt x="4240" y="5430"/>
                  </a:cubicBezTo>
                  <a:lnTo>
                    <a:pt x="4240" y="4739"/>
                  </a:lnTo>
                  <a:cubicBezTo>
                    <a:pt x="4216" y="3918"/>
                    <a:pt x="3573" y="3668"/>
                    <a:pt x="3501" y="3632"/>
                  </a:cubicBezTo>
                  <a:lnTo>
                    <a:pt x="2716" y="3323"/>
                  </a:lnTo>
                  <a:lnTo>
                    <a:pt x="2716" y="3216"/>
                  </a:lnTo>
                  <a:cubicBezTo>
                    <a:pt x="2918" y="3096"/>
                    <a:pt x="3085" y="2894"/>
                    <a:pt x="3168" y="2656"/>
                  </a:cubicBezTo>
                  <a:cubicBezTo>
                    <a:pt x="3454" y="2620"/>
                    <a:pt x="3680" y="2382"/>
                    <a:pt x="3680" y="2096"/>
                  </a:cubicBezTo>
                  <a:cubicBezTo>
                    <a:pt x="3680" y="1918"/>
                    <a:pt x="3608" y="1775"/>
                    <a:pt x="3466" y="1668"/>
                  </a:cubicBezTo>
                  <a:lnTo>
                    <a:pt x="3466" y="1322"/>
                  </a:lnTo>
                  <a:cubicBezTo>
                    <a:pt x="3466" y="596"/>
                    <a:pt x="2870" y="1"/>
                    <a:pt x="21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9" name="Google Shape;7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675" y="66447"/>
            <a:ext cx="1159500" cy="11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3125" y="324262"/>
            <a:ext cx="952171" cy="9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/>
          <p:nvPr/>
        </p:nvSpPr>
        <p:spPr>
          <a:xfrm>
            <a:off x="421050" y="235900"/>
            <a:ext cx="6182700" cy="80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latin typeface="Poppins"/>
                <a:ea typeface="Poppins"/>
                <a:cs typeface="Poppins"/>
                <a:sym typeface="Poppins"/>
              </a:rPr>
              <a:t>What’s included in today’s session?</a:t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" name="Google Shape;86;p11"/>
          <p:cNvSpPr/>
          <p:nvPr/>
        </p:nvSpPr>
        <p:spPr>
          <a:xfrm>
            <a:off x="6034511" y="1536622"/>
            <a:ext cx="2484300" cy="2463900"/>
          </a:xfrm>
          <a:prstGeom prst="roundRect">
            <a:avLst>
              <a:gd name="adj" fmla="val 4014"/>
            </a:avLst>
          </a:prstGeom>
          <a:solidFill>
            <a:srgbClr val="F9A80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1"/>
          <p:cNvGrpSpPr/>
          <p:nvPr/>
        </p:nvGrpSpPr>
        <p:grpSpPr>
          <a:xfrm>
            <a:off x="6274173" y="2144013"/>
            <a:ext cx="2004300" cy="1735016"/>
            <a:chOff x="8464226" y="3329767"/>
            <a:chExt cx="2672400" cy="2313355"/>
          </a:xfrm>
        </p:grpSpPr>
        <p:sp>
          <p:nvSpPr>
            <p:cNvPr id="88" name="Google Shape;88;p11"/>
            <p:cNvSpPr/>
            <p:nvPr/>
          </p:nvSpPr>
          <p:spPr>
            <a:xfrm>
              <a:off x="8530998" y="3329767"/>
              <a:ext cx="2538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Build On The Energy </a:t>
              </a:r>
              <a:endParaRPr sz="1100" b="1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8464226" y="4169822"/>
              <a:ext cx="2672400" cy="14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500"/>
                </a:spcBef>
                <a:spcAft>
                  <a:spcPts val="0"/>
                </a:spcAft>
                <a:buSzPts val="1400"/>
                <a:buNone/>
              </a:pPr>
              <a:r>
                <a:rPr lang="en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Take action through proven adoption strategies and transformation activities </a:t>
              </a:r>
              <a:endParaRPr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0" name="Google Shape;90;p11"/>
          <p:cNvSpPr/>
          <p:nvPr/>
        </p:nvSpPr>
        <p:spPr>
          <a:xfrm>
            <a:off x="6772690" y="1028700"/>
            <a:ext cx="1008000" cy="1008000"/>
          </a:xfrm>
          <a:prstGeom prst="ellipse">
            <a:avLst/>
          </a:prstGeom>
          <a:solidFill>
            <a:srgbClr val="F9A806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1"/>
          <p:cNvSpPr/>
          <p:nvPr/>
        </p:nvSpPr>
        <p:spPr>
          <a:xfrm>
            <a:off x="3413045" y="1536622"/>
            <a:ext cx="2484300" cy="2463900"/>
          </a:xfrm>
          <a:prstGeom prst="roundRect">
            <a:avLst>
              <a:gd name="adj" fmla="val 4014"/>
            </a:avLst>
          </a:prstGeom>
          <a:solidFill>
            <a:srgbClr val="4A86E8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11"/>
          <p:cNvGrpSpPr/>
          <p:nvPr/>
        </p:nvGrpSpPr>
        <p:grpSpPr>
          <a:xfrm>
            <a:off x="3653058" y="2133600"/>
            <a:ext cx="2004300" cy="1755841"/>
            <a:chOff x="4868495" y="3302000"/>
            <a:chExt cx="2672400" cy="2341122"/>
          </a:xfrm>
        </p:grpSpPr>
        <p:sp>
          <p:nvSpPr>
            <p:cNvPr id="93" name="Google Shape;93;p11"/>
            <p:cNvSpPr/>
            <p:nvPr/>
          </p:nvSpPr>
          <p:spPr>
            <a:xfrm>
              <a:off x="4935284" y="3302000"/>
              <a:ext cx="2538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Learn From Each Other</a:t>
              </a:r>
              <a:endParaRPr sz="1100"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4868495" y="4169822"/>
              <a:ext cx="2672400" cy="14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Learn and discuss how others drive success in their organization</a:t>
              </a:r>
              <a:endParaRPr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95" name="Google Shape;95;p11"/>
          <p:cNvSpPr/>
          <p:nvPr/>
        </p:nvSpPr>
        <p:spPr>
          <a:xfrm>
            <a:off x="4151225" y="1028700"/>
            <a:ext cx="1008000" cy="1008000"/>
          </a:xfrm>
          <a:prstGeom prst="ellipse">
            <a:avLst/>
          </a:prstGeom>
          <a:solidFill>
            <a:srgbClr val="4A86E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1"/>
          <p:cNvSpPr/>
          <p:nvPr/>
        </p:nvSpPr>
        <p:spPr>
          <a:xfrm>
            <a:off x="791580" y="1536622"/>
            <a:ext cx="2484300" cy="2463900"/>
          </a:xfrm>
          <a:prstGeom prst="roundRect">
            <a:avLst>
              <a:gd name="adj" fmla="val 4014"/>
            </a:avLst>
          </a:prstGeom>
          <a:solidFill>
            <a:srgbClr val="32A28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1"/>
          <p:cNvGrpSpPr/>
          <p:nvPr/>
        </p:nvGrpSpPr>
        <p:grpSpPr>
          <a:xfrm>
            <a:off x="793675" y="2133600"/>
            <a:ext cx="2484225" cy="1755850"/>
            <a:chOff x="1058233" y="3302000"/>
            <a:chExt cx="3312300" cy="2341133"/>
          </a:xfrm>
        </p:grpSpPr>
        <p:sp>
          <p:nvSpPr>
            <p:cNvPr id="98" name="Google Shape;98;p11"/>
            <p:cNvSpPr/>
            <p:nvPr/>
          </p:nvSpPr>
          <p:spPr>
            <a:xfrm>
              <a:off x="1442246" y="3302000"/>
              <a:ext cx="2538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Uncover The Super Users </a:t>
              </a:r>
              <a:endParaRPr sz="11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99" name="Google Shape;99;p11"/>
            <p:cNvSpPr/>
            <p:nvPr/>
          </p:nvSpPr>
          <p:spPr>
            <a:xfrm>
              <a:off x="1058233" y="4169833"/>
              <a:ext cx="3312300" cy="147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Understand the most common traits among people who leverage Gloat the most </a:t>
              </a:r>
              <a:endParaRPr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0" name="Google Shape;100;p11"/>
          <p:cNvSpPr/>
          <p:nvPr/>
        </p:nvSpPr>
        <p:spPr>
          <a:xfrm>
            <a:off x="1529759" y="1028700"/>
            <a:ext cx="1008000" cy="1008000"/>
          </a:xfrm>
          <a:prstGeom prst="ellipse">
            <a:avLst/>
          </a:prstGeom>
          <a:solidFill>
            <a:srgbClr val="32A28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" name="Google Shape;101;p11"/>
          <p:cNvGrpSpPr/>
          <p:nvPr/>
        </p:nvGrpSpPr>
        <p:grpSpPr>
          <a:xfrm>
            <a:off x="3084540" y="2500690"/>
            <a:ext cx="519516" cy="519516"/>
            <a:chOff x="3989327" y="3212976"/>
            <a:chExt cx="838200" cy="838200"/>
          </a:xfrm>
        </p:grpSpPr>
        <p:sp>
          <p:nvSpPr>
            <p:cNvPr id="102" name="Google Shape;102;p11"/>
            <p:cNvSpPr/>
            <p:nvPr/>
          </p:nvSpPr>
          <p:spPr>
            <a:xfrm>
              <a:off x="3989327" y="3212976"/>
              <a:ext cx="838200" cy="838200"/>
            </a:xfrm>
            <a:prstGeom prst="ellipse">
              <a:avLst/>
            </a:prstGeom>
            <a:solidFill>
              <a:srgbClr val="244654"/>
            </a:solidFill>
            <a:ln w="88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1"/>
            <p:cNvSpPr/>
            <p:nvPr/>
          </p:nvSpPr>
          <p:spPr>
            <a:xfrm>
              <a:off x="4228407" y="3453316"/>
              <a:ext cx="360000" cy="360000"/>
            </a:xfrm>
            <a:prstGeom prst="chevron">
              <a:avLst>
                <a:gd name="adj" fmla="val 50000"/>
              </a:avLst>
            </a:prstGeom>
            <a:solidFill>
              <a:srgbClr val="F8FFF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" name="Google Shape;104;p11"/>
          <p:cNvGrpSpPr/>
          <p:nvPr/>
        </p:nvGrpSpPr>
        <p:grpSpPr>
          <a:xfrm>
            <a:off x="5706006" y="2500690"/>
            <a:ext cx="519516" cy="519516"/>
            <a:chOff x="3989327" y="3212976"/>
            <a:chExt cx="838200" cy="838200"/>
          </a:xfrm>
        </p:grpSpPr>
        <p:sp>
          <p:nvSpPr>
            <p:cNvPr id="105" name="Google Shape;105;p11"/>
            <p:cNvSpPr/>
            <p:nvPr/>
          </p:nvSpPr>
          <p:spPr>
            <a:xfrm>
              <a:off x="3989327" y="3212976"/>
              <a:ext cx="838200" cy="838200"/>
            </a:xfrm>
            <a:prstGeom prst="ellipse">
              <a:avLst/>
            </a:prstGeom>
            <a:solidFill>
              <a:srgbClr val="244654"/>
            </a:solidFill>
            <a:ln w="889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4228407" y="3453316"/>
              <a:ext cx="360000" cy="360000"/>
            </a:xfrm>
            <a:prstGeom prst="chevron">
              <a:avLst>
                <a:gd name="adj" fmla="val 50000"/>
              </a:avLst>
            </a:prstGeom>
            <a:solidFill>
              <a:srgbClr val="F8FFF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7" name="Google Shape;107;p11"/>
          <p:cNvSpPr txBox="1"/>
          <p:nvPr/>
        </p:nvSpPr>
        <p:spPr>
          <a:xfrm>
            <a:off x="1729509" y="1226541"/>
            <a:ext cx="59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4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1"/>
          <p:cNvSpPr txBox="1"/>
          <p:nvPr/>
        </p:nvSpPr>
        <p:spPr>
          <a:xfrm>
            <a:off x="4357897" y="1240191"/>
            <a:ext cx="59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4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1"/>
          <p:cNvSpPr txBox="1"/>
          <p:nvPr/>
        </p:nvSpPr>
        <p:spPr>
          <a:xfrm>
            <a:off x="6979359" y="1240191"/>
            <a:ext cx="59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4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0" name="Google Shape;110;p11"/>
          <p:cNvSpPr txBox="1"/>
          <p:nvPr/>
        </p:nvSpPr>
        <p:spPr>
          <a:xfrm>
            <a:off x="835223" y="4062550"/>
            <a:ext cx="240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Poppins"/>
                <a:ea typeface="Poppins"/>
                <a:cs typeface="Poppins"/>
                <a:sym typeface="Poppins"/>
              </a:rPr>
              <a:t>Analysis – 20 min </a:t>
            </a:r>
            <a:endParaRPr sz="170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1" name="Google Shape;111;p11"/>
          <p:cNvSpPr txBox="1"/>
          <p:nvPr/>
        </p:nvSpPr>
        <p:spPr>
          <a:xfrm>
            <a:off x="3482983" y="4062554"/>
            <a:ext cx="240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Poppins"/>
                <a:ea typeface="Poppins"/>
                <a:cs typeface="Poppins"/>
                <a:sym typeface="Poppins"/>
              </a:rPr>
              <a:t>Discussion – 25 min </a:t>
            </a:r>
            <a:endParaRPr sz="170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1"/>
          <p:cNvSpPr txBox="1"/>
          <p:nvPr/>
        </p:nvSpPr>
        <p:spPr>
          <a:xfrm>
            <a:off x="6071822" y="4063804"/>
            <a:ext cx="240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i="1">
                <a:latin typeface="Poppins"/>
                <a:ea typeface="Poppins"/>
                <a:cs typeface="Poppins"/>
                <a:sym typeface="Poppins"/>
              </a:rPr>
              <a:t>Action – 15 min </a:t>
            </a:r>
            <a:endParaRPr sz="1700" i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>
            <a:spLocks noGrp="1"/>
          </p:cNvSpPr>
          <p:nvPr>
            <p:ph type="title" idx="4294967295"/>
          </p:nvPr>
        </p:nvSpPr>
        <p:spPr>
          <a:xfrm>
            <a:off x="1403700" y="2200800"/>
            <a:ext cx="6336600" cy="7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259"/>
              <a:t>Super User Analysis Findings</a:t>
            </a:r>
            <a:endParaRPr sz="3259" b="0" i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/>
        </p:nvSpPr>
        <p:spPr>
          <a:xfrm>
            <a:off x="7198900" y="4638325"/>
            <a:ext cx="16662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Poppins"/>
                <a:ea typeface="Poppins"/>
                <a:cs typeface="Poppins"/>
                <a:sym typeface="Poppins"/>
              </a:rPr>
              <a:t>Analysis is based on 13 customers in 2023</a:t>
            </a:r>
            <a:endParaRPr sz="900"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3"/>
          <p:cNvSpPr/>
          <p:nvPr/>
        </p:nvSpPr>
        <p:spPr>
          <a:xfrm rot="-6589780">
            <a:off x="3353802" y="3770437"/>
            <a:ext cx="861375" cy="857477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3"/>
          <p:cNvSpPr/>
          <p:nvPr/>
        </p:nvSpPr>
        <p:spPr>
          <a:xfrm rot="-6593613">
            <a:off x="1790755" y="1418833"/>
            <a:ext cx="491957" cy="489727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3"/>
          <p:cNvSpPr/>
          <p:nvPr/>
        </p:nvSpPr>
        <p:spPr>
          <a:xfrm rot="-6592540">
            <a:off x="2420618" y="2471132"/>
            <a:ext cx="1339490" cy="1333364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3"/>
          <p:cNvSpPr/>
          <p:nvPr/>
        </p:nvSpPr>
        <p:spPr>
          <a:xfrm rot="-6591715">
            <a:off x="4071455" y="870576"/>
            <a:ext cx="1878122" cy="1869406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rot="-6592369">
            <a:off x="2845589" y="1089777"/>
            <a:ext cx="306237" cy="305032"/>
          </a:xfrm>
          <a:prstGeom prst="ellipse">
            <a:avLst/>
          </a:prstGeom>
          <a:solidFill>
            <a:srgbClr val="A2C4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/>
          <p:nvPr/>
        </p:nvSpPr>
        <p:spPr>
          <a:xfrm>
            <a:off x="4241485" y="1958842"/>
            <a:ext cx="2271600" cy="21966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4341001" y="2609211"/>
            <a:ext cx="21312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3X More Avg Visits </a:t>
            </a:r>
            <a:endParaRPr sz="22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0" name="Google Shape;130;p13"/>
          <p:cNvSpPr/>
          <p:nvPr/>
        </p:nvSpPr>
        <p:spPr>
          <a:xfrm>
            <a:off x="2871477" y="1295619"/>
            <a:ext cx="1927500" cy="18021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  <a:effectLst>
            <a:outerShdw blurRad="228600" dist="50800" dir="5400000" algn="tl" rotWithShape="0">
              <a:srgbClr val="000000">
                <a:alpha val="549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2870029" y="1592606"/>
            <a:ext cx="1927500" cy="1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2X More Avg Visits </a:t>
            </a:r>
            <a:endParaRPr sz="22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2" name="Google Shape;132;p13"/>
          <p:cNvSpPr txBox="1"/>
          <p:nvPr/>
        </p:nvSpPr>
        <p:spPr>
          <a:xfrm>
            <a:off x="4774875" y="3402525"/>
            <a:ext cx="1203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HPC = 4</a:t>
            </a:r>
            <a:endParaRPr sz="1300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3182700" y="2450725"/>
            <a:ext cx="12036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HPC = 3</a:t>
            </a:r>
            <a:endParaRPr sz="1300" i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165214" y="119125"/>
            <a:ext cx="8457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Poppins"/>
                <a:ea typeface="Poppins"/>
                <a:cs typeface="Poppins"/>
                <a:sym typeface="Poppins"/>
              </a:rPr>
              <a:t>High Profile Completeness Impacts Visits</a:t>
            </a:r>
            <a:endParaRPr sz="22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/>
          <p:nvPr/>
        </p:nvSpPr>
        <p:spPr>
          <a:xfrm>
            <a:off x="165214" y="119125"/>
            <a:ext cx="8457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Poppins"/>
                <a:ea typeface="Poppins"/>
                <a:cs typeface="Poppins"/>
                <a:sym typeface="Poppins"/>
              </a:rPr>
              <a:t>High Profile Completeness Impacts Project Assigns</a:t>
            </a:r>
            <a:endParaRPr sz="2300" b="1"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40" name="Google Shape;140;p14"/>
          <p:cNvGraphicFramePr/>
          <p:nvPr/>
        </p:nvGraphicFramePr>
        <p:xfrm>
          <a:off x="1851585" y="755303"/>
          <a:ext cx="5536550" cy="3616200"/>
        </p:xfrm>
        <a:graphic>
          <a:graphicData uri="http://schemas.openxmlformats.org/drawingml/2006/table">
            <a:tbl>
              <a:tblPr firstRow="1" bandRow="1">
                <a:noFill/>
                <a:tableStyleId>{DAAD2460-7921-43D5-B000-C18015F89316}</a:tableStyleId>
              </a:tblPr>
              <a:tblGrid>
                <a:gridCol w="276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1" name="Google Shape;141;p14"/>
          <p:cNvSpPr txBox="1"/>
          <p:nvPr/>
        </p:nvSpPr>
        <p:spPr>
          <a:xfrm>
            <a:off x="1455695" y="4210654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4"/>
          <p:cNvSpPr txBox="1"/>
          <p:nvPr/>
        </p:nvSpPr>
        <p:spPr>
          <a:xfrm>
            <a:off x="1304950" y="2413963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30%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" name="Google Shape;143;p14"/>
          <p:cNvSpPr txBox="1"/>
          <p:nvPr/>
        </p:nvSpPr>
        <p:spPr>
          <a:xfrm>
            <a:off x="1304950" y="1545925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45%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4"/>
          <p:cNvSpPr txBox="1"/>
          <p:nvPr/>
        </p:nvSpPr>
        <p:spPr>
          <a:xfrm>
            <a:off x="1304950" y="3312313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15%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14"/>
          <p:cNvSpPr txBox="1"/>
          <p:nvPr/>
        </p:nvSpPr>
        <p:spPr>
          <a:xfrm>
            <a:off x="1284400" y="677901"/>
            <a:ext cx="603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60%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4417680" y="4336172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1.3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14"/>
          <p:cNvSpPr txBox="1"/>
          <p:nvPr/>
        </p:nvSpPr>
        <p:spPr>
          <a:xfrm>
            <a:off x="7039926" y="43361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1.5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" name="Google Shape;148;p14"/>
          <p:cNvSpPr txBox="1"/>
          <p:nvPr/>
        </p:nvSpPr>
        <p:spPr>
          <a:xfrm>
            <a:off x="2975125" y="43361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1.2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" name="Google Shape;149;p14"/>
          <p:cNvSpPr txBox="1"/>
          <p:nvPr/>
        </p:nvSpPr>
        <p:spPr>
          <a:xfrm>
            <a:off x="5728812" y="43172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1.4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14"/>
          <p:cNvSpPr/>
          <p:nvPr/>
        </p:nvSpPr>
        <p:spPr>
          <a:xfrm>
            <a:off x="8438250" y="29801"/>
            <a:ext cx="634200" cy="913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1" name="Google Shape;151;p14"/>
          <p:cNvSpPr txBox="1"/>
          <p:nvPr/>
        </p:nvSpPr>
        <p:spPr>
          <a:xfrm>
            <a:off x="8486898" y="184225"/>
            <a:ext cx="1002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1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2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3</a:t>
            </a:r>
            <a:br>
              <a:rPr lang="en" sz="1000">
                <a:latin typeface="Poppins"/>
                <a:ea typeface="Poppins"/>
                <a:cs typeface="Poppins"/>
                <a:sym typeface="Poppins"/>
              </a:rPr>
            </a:b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4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14"/>
          <p:cNvSpPr/>
          <p:nvPr/>
        </p:nvSpPr>
        <p:spPr>
          <a:xfrm>
            <a:off x="8556969" y="445027"/>
            <a:ext cx="147000" cy="115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3" name="Google Shape;153;p14"/>
          <p:cNvSpPr/>
          <p:nvPr/>
        </p:nvSpPr>
        <p:spPr>
          <a:xfrm>
            <a:off x="8556970" y="296634"/>
            <a:ext cx="147000" cy="1158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4" name="Google Shape;154;p14"/>
          <p:cNvSpPr/>
          <p:nvPr/>
        </p:nvSpPr>
        <p:spPr>
          <a:xfrm>
            <a:off x="8556971" y="593435"/>
            <a:ext cx="147000" cy="115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55" name="Google Shape;155;p14"/>
          <p:cNvSpPr/>
          <p:nvPr/>
        </p:nvSpPr>
        <p:spPr>
          <a:xfrm>
            <a:off x="2100510" y="3590492"/>
            <a:ext cx="556500" cy="5121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56" name="Google Shape;156;p14"/>
          <p:cNvSpPr txBox="1"/>
          <p:nvPr/>
        </p:nvSpPr>
        <p:spPr>
          <a:xfrm>
            <a:off x="2003975" y="3645846"/>
            <a:ext cx="7752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11%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" name="Google Shape;157;p14"/>
          <p:cNvSpPr txBox="1"/>
          <p:nvPr/>
        </p:nvSpPr>
        <p:spPr>
          <a:xfrm>
            <a:off x="2959050" y="4623425"/>
            <a:ext cx="33216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Average Roles Assigned In 2023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14"/>
          <p:cNvSpPr txBox="1"/>
          <p:nvPr/>
        </p:nvSpPr>
        <p:spPr>
          <a:xfrm rot="-5400000">
            <a:off x="-273800" y="2417475"/>
            <a:ext cx="28902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User Persona % Contribution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14"/>
          <p:cNvSpPr/>
          <p:nvPr/>
        </p:nvSpPr>
        <p:spPr>
          <a:xfrm>
            <a:off x="8556971" y="737835"/>
            <a:ext cx="147000" cy="115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0" name="Google Shape;160;p14"/>
          <p:cNvSpPr txBox="1"/>
          <p:nvPr/>
        </p:nvSpPr>
        <p:spPr>
          <a:xfrm>
            <a:off x="8342089" y="-43041"/>
            <a:ext cx="7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Poppins"/>
                <a:ea typeface="Poppins"/>
                <a:cs typeface="Poppins"/>
                <a:sym typeface="Poppins"/>
              </a:rPr>
              <a:t>Legend</a:t>
            </a:r>
            <a:endParaRPr sz="11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14"/>
          <p:cNvSpPr/>
          <p:nvPr/>
        </p:nvSpPr>
        <p:spPr>
          <a:xfrm>
            <a:off x="3719026" y="2311025"/>
            <a:ext cx="735600" cy="6624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2" name="Google Shape;162;p14"/>
          <p:cNvSpPr txBox="1"/>
          <p:nvPr/>
        </p:nvSpPr>
        <p:spPr>
          <a:xfrm>
            <a:off x="3799707" y="2451229"/>
            <a:ext cx="634200" cy="2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28%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6213056" y="631349"/>
            <a:ext cx="808200" cy="7632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4" name="Google Shape;164;p14"/>
          <p:cNvSpPr txBox="1"/>
          <p:nvPr/>
        </p:nvSpPr>
        <p:spPr>
          <a:xfrm>
            <a:off x="6299902" y="807999"/>
            <a:ext cx="7056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57%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3984150" y="3707275"/>
            <a:ext cx="468000" cy="439800"/>
          </a:xfrm>
          <a:prstGeom prst="ellipse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66" name="Google Shape;166;p14"/>
          <p:cNvSpPr txBox="1"/>
          <p:nvPr/>
        </p:nvSpPr>
        <p:spPr>
          <a:xfrm>
            <a:off x="3947625" y="3727933"/>
            <a:ext cx="561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4%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" name="Google Shape;167;p14"/>
          <p:cNvSpPr txBox="1"/>
          <p:nvPr/>
        </p:nvSpPr>
        <p:spPr>
          <a:xfrm>
            <a:off x="7198900" y="4638325"/>
            <a:ext cx="16662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Poppins"/>
                <a:ea typeface="Poppins"/>
                <a:cs typeface="Poppins"/>
                <a:sym typeface="Poppins"/>
              </a:rPr>
              <a:t>Analysis is based on 13 customers in 2023</a:t>
            </a:r>
            <a:endParaRPr sz="900" i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15"/>
          <p:cNvGraphicFramePr/>
          <p:nvPr/>
        </p:nvGraphicFramePr>
        <p:xfrm>
          <a:off x="1851585" y="679103"/>
          <a:ext cx="5536550" cy="3616200"/>
        </p:xfrm>
        <a:graphic>
          <a:graphicData uri="http://schemas.openxmlformats.org/drawingml/2006/table">
            <a:tbl>
              <a:tblPr firstRow="1" bandRow="1">
                <a:noFill/>
                <a:tableStyleId>{DAAD2460-7921-43D5-B000-C18015F89316}</a:tableStyleId>
              </a:tblPr>
              <a:tblGrid>
                <a:gridCol w="276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3" name="Google Shape;173;p15"/>
          <p:cNvSpPr txBox="1"/>
          <p:nvPr/>
        </p:nvSpPr>
        <p:spPr>
          <a:xfrm>
            <a:off x="1455695" y="4134454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0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" name="Google Shape;174;p15"/>
          <p:cNvSpPr txBox="1"/>
          <p:nvPr/>
        </p:nvSpPr>
        <p:spPr>
          <a:xfrm>
            <a:off x="1304950" y="2337763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30%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1304950" y="1469725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45%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15"/>
          <p:cNvSpPr txBox="1"/>
          <p:nvPr/>
        </p:nvSpPr>
        <p:spPr>
          <a:xfrm>
            <a:off x="1304950" y="3236113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15%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1284400" y="601701"/>
            <a:ext cx="603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60%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" name="Google Shape;178;p15"/>
          <p:cNvSpPr txBox="1"/>
          <p:nvPr/>
        </p:nvSpPr>
        <p:spPr>
          <a:xfrm>
            <a:off x="4417680" y="4259972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1.5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15"/>
          <p:cNvSpPr txBox="1"/>
          <p:nvPr/>
        </p:nvSpPr>
        <p:spPr>
          <a:xfrm>
            <a:off x="7039926" y="42599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2.5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" name="Google Shape;180;p15"/>
          <p:cNvSpPr txBox="1"/>
          <p:nvPr/>
        </p:nvSpPr>
        <p:spPr>
          <a:xfrm>
            <a:off x="2975125" y="42599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" name="Google Shape;181;p15"/>
          <p:cNvSpPr txBox="1"/>
          <p:nvPr/>
        </p:nvSpPr>
        <p:spPr>
          <a:xfrm>
            <a:off x="5728812" y="42410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2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5975200" y="3041922"/>
            <a:ext cx="603000" cy="558900"/>
          </a:xfrm>
          <a:prstGeom prst="ellipse">
            <a:avLst/>
          </a:prstGeom>
          <a:solidFill>
            <a:srgbClr val="4A86E8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3" name="Google Shape;183;p15"/>
          <p:cNvSpPr txBox="1"/>
          <p:nvPr/>
        </p:nvSpPr>
        <p:spPr>
          <a:xfrm>
            <a:off x="5870558" y="3123793"/>
            <a:ext cx="840300" cy="2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19%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3024900" y="4559075"/>
            <a:ext cx="31899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Average Roles Created In 2023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 rot="-5400000">
            <a:off x="-273800" y="2341275"/>
            <a:ext cx="28902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User Persona % Contribution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5776431" y="2082425"/>
            <a:ext cx="808200" cy="763200"/>
          </a:xfrm>
          <a:prstGeom prst="ellipse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7" name="Google Shape;187;p15"/>
          <p:cNvSpPr txBox="1"/>
          <p:nvPr/>
        </p:nvSpPr>
        <p:spPr>
          <a:xfrm>
            <a:off x="5903798" y="2259076"/>
            <a:ext cx="603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29%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6213056" y="1012349"/>
            <a:ext cx="808200" cy="7632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89" name="Google Shape;189;p15"/>
          <p:cNvSpPr txBox="1"/>
          <p:nvPr/>
        </p:nvSpPr>
        <p:spPr>
          <a:xfrm>
            <a:off x="6299902" y="1188999"/>
            <a:ext cx="7056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48%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15"/>
          <p:cNvSpPr/>
          <p:nvPr/>
        </p:nvSpPr>
        <p:spPr>
          <a:xfrm>
            <a:off x="5812950" y="3707275"/>
            <a:ext cx="468000" cy="439800"/>
          </a:xfrm>
          <a:prstGeom prst="ellipse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91" name="Google Shape;191;p15"/>
          <p:cNvSpPr txBox="1"/>
          <p:nvPr/>
        </p:nvSpPr>
        <p:spPr>
          <a:xfrm>
            <a:off x="5776420" y="3727918"/>
            <a:ext cx="561900" cy="2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4%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7198900" y="4638325"/>
            <a:ext cx="16662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Poppins"/>
                <a:ea typeface="Poppins"/>
                <a:cs typeface="Poppins"/>
                <a:sym typeface="Poppins"/>
              </a:rPr>
              <a:t>Analysis is based on 13 customers in 2023</a:t>
            </a:r>
            <a:endParaRPr sz="900"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3" name="Google Shape;193;p15"/>
          <p:cNvSpPr/>
          <p:nvPr/>
        </p:nvSpPr>
        <p:spPr>
          <a:xfrm>
            <a:off x="8438250" y="29801"/>
            <a:ext cx="634200" cy="889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4" name="Google Shape;194;p15"/>
          <p:cNvSpPr txBox="1"/>
          <p:nvPr/>
        </p:nvSpPr>
        <p:spPr>
          <a:xfrm>
            <a:off x="8486898" y="184225"/>
            <a:ext cx="1002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1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2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3</a:t>
            </a:r>
            <a:br>
              <a:rPr lang="en" sz="1000">
                <a:latin typeface="Poppins"/>
                <a:ea typeface="Poppins"/>
                <a:cs typeface="Poppins"/>
                <a:sym typeface="Poppins"/>
              </a:rPr>
            </a:b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4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15"/>
          <p:cNvSpPr/>
          <p:nvPr/>
        </p:nvSpPr>
        <p:spPr>
          <a:xfrm>
            <a:off x="8556969" y="445027"/>
            <a:ext cx="147000" cy="115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6" name="Google Shape;196;p15"/>
          <p:cNvSpPr/>
          <p:nvPr/>
        </p:nvSpPr>
        <p:spPr>
          <a:xfrm>
            <a:off x="8556970" y="296634"/>
            <a:ext cx="147000" cy="115800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7" name="Google Shape;197;p15"/>
          <p:cNvSpPr/>
          <p:nvPr/>
        </p:nvSpPr>
        <p:spPr>
          <a:xfrm>
            <a:off x="8556971" y="593435"/>
            <a:ext cx="147000" cy="115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8" name="Google Shape;198;p15"/>
          <p:cNvSpPr/>
          <p:nvPr/>
        </p:nvSpPr>
        <p:spPr>
          <a:xfrm>
            <a:off x="8556971" y="737835"/>
            <a:ext cx="147000" cy="115800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99" name="Google Shape;199;p15"/>
          <p:cNvSpPr txBox="1"/>
          <p:nvPr/>
        </p:nvSpPr>
        <p:spPr>
          <a:xfrm>
            <a:off x="8342089" y="-43041"/>
            <a:ext cx="7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latin typeface="Poppins"/>
                <a:ea typeface="Poppins"/>
                <a:cs typeface="Poppins"/>
                <a:sym typeface="Poppins"/>
              </a:rPr>
              <a:t>Legend</a:t>
            </a:r>
            <a:endParaRPr sz="11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0" name="Google Shape;200;p15"/>
          <p:cNvSpPr/>
          <p:nvPr/>
        </p:nvSpPr>
        <p:spPr>
          <a:xfrm>
            <a:off x="165214" y="119125"/>
            <a:ext cx="8457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Poppins"/>
                <a:ea typeface="Poppins"/>
                <a:cs typeface="Poppins"/>
                <a:sym typeface="Poppins"/>
              </a:rPr>
              <a:t>High Profile Completeness Impacts Project Creation</a:t>
            </a:r>
            <a:endParaRPr sz="23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16"/>
          <p:cNvGraphicFramePr/>
          <p:nvPr/>
        </p:nvGraphicFramePr>
        <p:xfrm>
          <a:off x="1851585" y="679103"/>
          <a:ext cx="5536550" cy="3616200"/>
        </p:xfrm>
        <a:graphic>
          <a:graphicData uri="http://schemas.openxmlformats.org/drawingml/2006/table">
            <a:tbl>
              <a:tblPr firstRow="1" bandRow="1">
                <a:noFill/>
                <a:tableStyleId>{DAAD2460-7921-43D5-B000-C18015F89316}</a:tableStyleId>
              </a:tblPr>
              <a:tblGrid>
                <a:gridCol w="2768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6" name="Google Shape;206;p16"/>
          <p:cNvSpPr txBox="1"/>
          <p:nvPr/>
        </p:nvSpPr>
        <p:spPr>
          <a:xfrm>
            <a:off x="1455695" y="4134454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0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7" name="Google Shape;207;p16"/>
          <p:cNvSpPr txBox="1"/>
          <p:nvPr/>
        </p:nvSpPr>
        <p:spPr>
          <a:xfrm>
            <a:off x="1304950" y="2337763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30%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8" name="Google Shape;208;p16"/>
          <p:cNvSpPr txBox="1"/>
          <p:nvPr/>
        </p:nvSpPr>
        <p:spPr>
          <a:xfrm>
            <a:off x="1304950" y="1469725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45%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" name="Google Shape;209;p16"/>
          <p:cNvSpPr txBox="1"/>
          <p:nvPr/>
        </p:nvSpPr>
        <p:spPr>
          <a:xfrm>
            <a:off x="1304950" y="3236113"/>
            <a:ext cx="5619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15%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0" name="Google Shape;210;p16"/>
          <p:cNvSpPr txBox="1"/>
          <p:nvPr/>
        </p:nvSpPr>
        <p:spPr>
          <a:xfrm>
            <a:off x="1284400" y="601701"/>
            <a:ext cx="6030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60%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" name="Google Shape;211;p16"/>
          <p:cNvSpPr txBox="1"/>
          <p:nvPr/>
        </p:nvSpPr>
        <p:spPr>
          <a:xfrm>
            <a:off x="4417680" y="4259972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5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" name="Google Shape;212;p16"/>
          <p:cNvSpPr txBox="1"/>
          <p:nvPr/>
        </p:nvSpPr>
        <p:spPr>
          <a:xfrm>
            <a:off x="7102320" y="4259972"/>
            <a:ext cx="412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10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3" name="Google Shape;213;p16"/>
          <p:cNvSpPr txBox="1"/>
          <p:nvPr/>
        </p:nvSpPr>
        <p:spPr>
          <a:xfrm>
            <a:off x="2905500" y="42410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2.5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5728812" y="4241075"/>
            <a:ext cx="4752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7.5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7286550" y="39525"/>
            <a:ext cx="1695000" cy="749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6" name="Google Shape;216;p16"/>
          <p:cNvSpPr txBox="1"/>
          <p:nvPr/>
        </p:nvSpPr>
        <p:spPr>
          <a:xfrm>
            <a:off x="7286557" y="29900"/>
            <a:ext cx="1821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Poppins"/>
                <a:ea typeface="Poppins"/>
                <a:cs typeface="Poppins"/>
                <a:sym typeface="Poppins"/>
              </a:rPr>
              <a:t>Legend</a:t>
            </a:r>
            <a:endParaRPr sz="10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Individual Contributor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Manager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     Leaders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16"/>
          <p:cNvSpPr/>
          <p:nvPr/>
        </p:nvSpPr>
        <p:spPr>
          <a:xfrm>
            <a:off x="7376297" y="445027"/>
            <a:ext cx="147000" cy="1158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8" name="Google Shape;218;p16"/>
          <p:cNvSpPr/>
          <p:nvPr/>
        </p:nvSpPr>
        <p:spPr>
          <a:xfrm>
            <a:off x="7376298" y="296634"/>
            <a:ext cx="147000" cy="115800"/>
          </a:xfrm>
          <a:prstGeom prst="rect">
            <a:avLst/>
          </a:prstGeom>
          <a:solidFill>
            <a:srgbClr val="93C47D"/>
          </a:solidFill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16"/>
          <p:cNvSpPr/>
          <p:nvPr/>
        </p:nvSpPr>
        <p:spPr>
          <a:xfrm>
            <a:off x="7376300" y="593435"/>
            <a:ext cx="147000" cy="115800"/>
          </a:xfrm>
          <a:prstGeom prst="rect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0" name="Google Shape;220;p16"/>
          <p:cNvSpPr/>
          <p:nvPr/>
        </p:nvSpPr>
        <p:spPr>
          <a:xfrm>
            <a:off x="6238250" y="717000"/>
            <a:ext cx="1221900" cy="1160400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1" name="Google Shape;221;p16"/>
          <p:cNvSpPr txBox="1"/>
          <p:nvPr/>
        </p:nvSpPr>
        <p:spPr>
          <a:xfrm>
            <a:off x="6263846" y="835904"/>
            <a:ext cx="12219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oppins"/>
                <a:ea typeface="Poppins"/>
                <a:cs typeface="Poppins"/>
                <a:sym typeface="Poppins"/>
              </a:rPr>
              <a:t>52%</a:t>
            </a:r>
            <a:endParaRPr sz="18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9.7 Avg. </a:t>
            </a:r>
            <a:br>
              <a:rPr lang="en">
                <a:latin typeface="Poppins"/>
                <a:ea typeface="Poppins"/>
                <a:cs typeface="Poppins"/>
                <a:sym typeface="Poppins"/>
              </a:rPr>
            </a:br>
            <a:r>
              <a:rPr lang="en">
                <a:latin typeface="Poppins"/>
                <a:ea typeface="Poppins"/>
                <a:cs typeface="Poppins"/>
                <a:sym typeface="Poppins"/>
              </a:rPr>
              <a:t>Visits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16"/>
          <p:cNvSpPr/>
          <p:nvPr/>
        </p:nvSpPr>
        <p:spPr>
          <a:xfrm>
            <a:off x="5645171" y="1853250"/>
            <a:ext cx="1100400" cy="996600"/>
          </a:xfrm>
          <a:prstGeom prst="ellipse">
            <a:avLst/>
          </a:prstGeom>
          <a:solidFill>
            <a:srgbClr val="FFD966"/>
          </a:solidFill>
          <a:ln w="9525" cap="flat" cmpd="sng">
            <a:solidFill>
              <a:srgbClr val="FFD9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3" name="Google Shape;223;p16"/>
          <p:cNvSpPr txBox="1"/>
          <p:nvPr/>
        </p:nvSpPr>
        <p:spPr>
          <a:xfrm>
            <a:off x="5626550" y="1873769"/>
            <a:ext cx="1140600" cy="89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Poppins"/>
                <a:ea typeface="Poppins"/>
                <a:cs typeface="Poppins"/>
                <a:sym typeface="Poppins"/>
              </a:rPr>
              <a:t>38%</a:t>
            </a:r>
            <a:endParaRPr sz="18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8.5 Avg. Visits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16"/>
          <p:cNvSpPr/>
          <p:nvPr/>
        </p:nvSpPr>
        <p:spPr>
          <a:xfrm>
            <a:off x="6386582" y="3323411"/>
            <a:ext cx="825600" cy="779100"/>
          </a:xfrm>
          <a:prstGeom prst="ellipse">
            <a:avLst/>
          </a:prstGeom>
          <a:solidFill>
            <a:srgbClr val="B4A7D6"/>
          </a:solidFill>
          <a:ln w="9525" cap="flat" cmpd="sng">
            <a:solidFill>
              <a:srgbClr val="B4A7D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225" name="Google Shape;225;p16"/>
          <p:cNvSpPr txBox="1"/>
          <p:nvPr/>
        </p:nvSpPr>
        <p:spPr>
          <a:xfrm>
            <a:off x="6235950" y="3297256"/>
            <a:ext cx="11406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Poppins"/>
                <a:ea typeface="Poppins"/>
                <a:cs typeface="Poppins"/>
                <a:sym typeface="Poppins"/>
              </a:rPr>
              <a:t>10%</a:t>
            </a:r>
            <a:endParaRPr sz="1600" b="1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9 Avg. </a:t>
            </a:r>
            <a:br>
              <a:rPr lang="en" sz="1200">
                <a:latin typeface="Poppins"/>
                <a:ea typeface="Poppins"/>
                <a:cs typeface="Poppins"/>
                <a:sym typeface="Poppins"/>
              </a:rPr>
            </a:br>
            <a:r>
              <a:rPr lang="en" sz="1200">
                <a:latin typeface="Poppins"/>
                <a:ea typeface="Poppins"/>
                <a:cs typeface="Poppins"/>
                <a:sym typeface="Poppins"/>
              </a:rPr>
              <a:t>Visits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3178975" y="4559075"/>
            <a:ext cx="28902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Average Days Visited In 2023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16"/>
          <p:cNvSpPr txBox="1"/>
          <p:nvPr/>
        </p:nvSpPr>
        <p:spPr>
          <a:xfrm rot="-5400000">
            <a:off x="-273800" y="2341275"/>
            <a:ext cx="2890200" cy="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latin typeface="Poppins"/>
                <a:ea typeface="Poppins"/>
                <a:cs typeface="Poppins"/>
                <a:sym typeface="Poppins"/>
              </a:rPr>
              <a:t>User Persona % Contribution</a:t>
            </a:r>
            <a:endParaRPr b="1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16"/>
          <p:cNvSpPr txBox="1"/>
          <p:nvPr/>
        </p:nvSpPr>
        <p:spPr>
          <a:xfrm>
            <a:off x="7198900" y="4638325"/>
            <a:ext cx="1666200" cy="4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i="1">
                <a:latin typeface="Poppins"/>
                <a:ea typeface="Poppins"/>
                <a:cs typeface="Poppins"/>
                <a:sym typeface="Poppins"/>
              </a:rPr>
              <a:t>Analysis is based on 7 customers in 2023</a:t>
            </a:r>
            <a:endParaRPr sz="900"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16"/>
          <p:cNvSpPr/>
          <p:nvPr/>
        </p:nvSpPr>
        <p:spPr>
          <a:xfrm>
            <a:off x="165214" y="119125"/>
            <a:ext cx="8457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1">
                <a:latin typeface="Poppins"/>
                <a:ea typeface="Poppins"/>
                <a:cs typeface="Poppins"/>
                <a:sym typeface="Poppins"/>
              </a:rPr>
              <a:t>Visits By Grade Level</a:t>
            </a:r>
            <a:endParaRPr sz="23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loat">
  <a:themeElements>
    <a:clrScheme name="Simple Light">
      <a:dk1>
        <a:srgbClr val="22333B"/>
      </a:dk1>
      <a:lt1>
        <a:srgbClr val="FFFFFF"/>
      </a:lt1>
      <a:dk2>
        <a:srgbClr val="D52839"/>
      </a:dk2>
      <a:lt2>
        <a:srgbClr val="F8FFF4"/>
      </a:lt2>
      <a:accent1>
        <a:srgbClr val="32A287"/>
      </a:accent1>
      <a:accent2>
        <a:srgbClr val="F5B82E"/>
      </a:accent2>
      <a:accent3>
        <a:srgbClr val="D52839"/>
      </a:accent3>
      <a:accent4>
        <a:srgbClr val="22333B"/>
      </a:accent4>
      <a:accent5>
        <a:srgbClr val="F8FFF4"/>
      </a:accent5>
      <a:accent6>
        <a:srgbClr val="D52839"/>
      </a:accent6>
      <a:hlink>
        <a:srgbClr val="D528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oat">
  <a:themeElements>
    <a:clrScheme name="Simple Light">
      <a:dk1>
        <a:srgbClr val="22333B"/>
      </a:dk1>
      <a:lt1>
        <a:srgbClr val="FFFFFF"/>
      </a:lt1>
      <a:dk2>
        <a:srgbClr val="D52839"/>
      </a:dk2>
      <a:lt2>
        <a:srgbClr val="F8FFF4"/>
      </a:lt2>
      <a:accent1>
        <a:srgbClr val="32A287"/>
      </a:accent1>
      <a:accent2>
        <a:srgbClr val="F5B82E"/>
      </a:accent2>
      <a:accent3>
        <a:srgbClr val="D52839"/>
      </a:accent3>
      <a:accent4>
        <a:srgbClr val="22333B"/>
      </a:accent4>
      <a:accent5>
        <a:srgbClr val="F8FFF4"/>
      </a:accent5>
      <a:accent6>
        <a:srgbClr val="D52839"/>
      </a:accent6>
      <a:hlink>
        <a:srgbClr val="D528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loat">
  <a:themeElements>
    <a:clrScheme name="Simple Light">
      <a:dk1>
        <a:srgbClr val="22333B"/>
      </a:dk1>
      <a:lt1>
        <a:srgbClr val="FFFFFF"/>
      </a:lt1>
      <a:dk2>
        <a:srgbClr val="D52839"/>
      </a:dk2>
      <a:lt2>
        <a:srgbClr val="F8FFF4"/>
      </a:lt2>
      <a:accent1>
        <a:srgbClr val="32A287"/>
      </a:accent1>
      <a:accent2>
        <a:srgbClr val="F5B82E"/>
      </a:accent2>
      <a:accent3>
        <a:srgbClr val="D52839"/>
      </a:accent3>
      <a:accent4>
        <a:srgbClr val="22333B"/>
      </a:accent4>
      <a:accent5>
        <a:srgbClr val="F8FFF4"/>
      </a:accent5>
      <a:accent6>
        <a:srgbClr val="D52839"/>
      </a:accent6>
      <a:hlink>
        <a:srgbClr val="D528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939</Words>
  <Application>Microsoft Macintosh PowerPoint</Application>
  <PresentationFormat>On-screen Show (16:9)</PresentationFormat>
  <Paragraphs>193</Paragraphs>
  <Slides>18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Poppins SemiBold</vt:lpstr>
      <vt:lpstr>Calibri</vt:lpstr>
      <vt:lpstr>Source Sans Pro</vt:lpstr>
      <vt:lpstr>Roboto</vt:lpstr>
      <vt:lpstr>Poppins</vt:lpstr>
      <vt:lpstr>Arial</vt:lpstr>
      <vt:lpstr>Gloat</vt:lpstr>
      <vt:lpstr>Gloat</vt:lpstr>
      <vt:lpstr>Gloat</vt:lpstr>
      <vt:lpstr>Super User Analysis Session  October 4th, 2023</vt:lpstr>
      <vt:lpstr>Super User Analysis Overview</vt:lpstr>
      <vt:lpstr>PowerPoint Presentation</vt:lpstr>
      <vt:lpstr>PowerPoint Presentation</vt:lpstr>
      <vt:lpstr>Super User Analysis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 Out Session</vt:lpstr>
      <vt:lpstr>PowerPoint Presentation</vt:lpstr>
      <vt:lpstr>PowerPoint Presentation</vt:lpstr>
      <vt:lpstr>PowerPoint Presentation</vt:lpstr>
      <vt:lpstr>Actions &amp; 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User Analysis Session  October 4th, 2023</dc:title>
  <cp:lastModifiedBy>Seth Gammons</cp:lastModifiedBy>
  <cp:revision>2</cp:revision>
  <dcterms:modified xsi:type="dcterms:W3CDTF">2023-11-01T17:59:18Z</dcterms:modified>
</cp:coreProperties>
</file>