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4" r:id="rId2"/>
    <p:sldMasterId id="2147483655" r:id="rId3"/>
    <p:sldMasterId id="2147483656"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3500" type="screen16x9"/>
  <p:notesSz cx="6858000" cy="9144000"/>
  <p:embeddedFontLst>
    <p:embeddedFont>
      <p:font typeface="Poppins" pitchFamily="2" charset="77"/>
      <p:regular r:id="rId33"/>
      <p:bold r:id="rId34"/>
      <p:italic r:id="rId35"/>
      <p:boldItalic r:id="rId36"/>
    </p:embeddedFont>
    <p:embeddedFont>
      <p:font typeface="Poppins SemiBold" pitchFamily="2" charset="77"/>
      <p:regular r:id="rId37"/>
      <p:bold r:id="rId38"/>
      <p:italic r:id="rId39"/>
      <p:boldItalic r:id="rId40"/>
    </p:embeddedFont>
    <p:embeddedFont>
      <p:font typeface="Proxima Nova" panose="02000506030000020004" pitchFamily="2" charset="0"/>
      <p:regular r:id="rId41"/>
      <p:bold r:id="rId42"/>
      <p:italic r:id="rId43"/>
      <p:boldItalic r:id="rId44"/>
    </p:embeddedFont>
    <p:embeddedFont>
      <p:font typeface="Source Sans Pro" panose="020B0503030403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217B8E-DBCF-4B1A-90F3-3D1A084AE344}">
  <a:tblStyle styleId="{1B217B8E-DBCF-4B1A-90F3-3D1A084AE34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C3926C-FF87-4704-8C85-3151227F13E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56" d="100"/>
          <a:sy n="156"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24a45601fae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g24a45601fae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6da916e22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6da916e22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5f5ab77e85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5f5ab77e85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5f5ab77e8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5f5ab77e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f5ab77e85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5f5ab77e85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f0f0b632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5f0f0b632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600d677f7b_0_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600d677f7b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5f0f0b6329_0_1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5f0f0b6329_0_1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5f5ab77e85_0_7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5f5ab77e85_0_7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5f5ab77e85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5f5ab77e85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f5ab77e85_0_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f5ab77e85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5f02138466_0_1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25f02138466_0_1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5f5ab77e85_0_7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5f5ab77e85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5f5ab77e85_0_8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5f5ab77e85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600d677f7b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600d677f7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600d677f7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600d677f7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60fa39ac9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60fa39ac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600d677f7b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600d677f7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600d677f7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600d677f7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600d677f7b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600d677f7b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5f02138466_0_1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5f02138466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6116da8a5e_1_7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6116da8a5e_1_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5f5ab77e85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5f5ab77e8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f5ab77e8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f5ab77e8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ba95793c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ba95793c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f5ab77e85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f5ab77e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22333B"/>
              </a:buClr>
              <a:buSzPts val="1100"/>
              <a:buFont typeface="Poppins"/>
              <a:buChar char="❏"/>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00d677f7b_0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00d677f7b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fsymbols.com/copyright/"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fsymbols.com/copyright/"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1 1 2 1 1 1 1 1 1 1">
  <p:cSld name="SECTION_HEADER_1_1_2_1_1_1_1_1_1_1_3">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t="8611" b="3514"/>
          <a:stretch/>
        </p:blipFill>
        <p:spPr>
          <a:xfrm>
            <a:off x="-31950" y="-41575"/>
            <a:ext cx="9353375" cy="5261272"/>
          </a:xfrm>
          <a:prstGeom prst="rect">
            <a:avLst/>
          </a:prstGeom>
          <a:noFill/>
          <a:ln>
            <a:noFill/>
          </a:ln>
        </p:spPr>
      </p:pic>
      <p:pic>
        <p:nvPicPr>
          <p:cNvPr id="9" name="Google Shape;9;p2"/>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0" name="Google Shape;10;p2"/>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11" name="Google Shape;11;p2"/>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1 2 1 1 1 1 1 1">
  <p:cSld name="SECTION_HEADER_1_1_2_1_1_1_1_1_1">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t="8611" b="3514"/>
          <a:stretch/>
        </p:blipFill>
        <p:spPr>
          <a:xfrm>
            <a:off x="-31950" y="-41575"/>
            <a:ext cx="9353375" cy="5261272"/>
          </a:xfrm>
          <a:prstGeom prst="rect">
            <a:avLst/>
          </a:prstGeom>
          <a:noFill/>
          <a:ln>
            <a:noFill/>
          </a:ln>
        </p:spPr>
      </p:pic>
      <p:pic>
        <p:nvPicPr>
          <p:cNvPr id="14" name="Google Shape;14;p3"/>
          <p:cNvPicPr preferRelativeResize="0"/>
          <p:nvPr/>
        </p:nvPicPr>
        <p:blipFill>
          <a:blip r:embed="rId3">
            <a:alphaModFix/>
          </a:blip>
          <a:stretch>
            <a:fillRect/>
          </a:stretch>
        </p:blipFill>
        <p:spPr>
          <a:xfrm>
            <a:off x="364825" y="4617525"/>
            <a:ext cx="508032" cy="348776"/>
          </a:xfrm>
          <a:prstGeom prst="rect">
            <a:avLst/>
          </a:prstGeom>
          <a:noFill/>
          <a:ln>
            <a:noFill/>
          </a:ln>
        </p:spPr>
      </p:pic>
      <p:sp>
        <p:nvSpPr>
          <p:cNvPr id="15" name="Google Shape;15;p3"/>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F8FFF4"/>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a:t>
            </a:r>
            <a:r>
              <a:rPr lang="en" sz="800">
                <a:solidFill>
                  <a:srgbClr val="F8FFF4"/>
                </a:solidFill>
                <a:latin typeface="Source Sans Pro"/>
                <a:ea typeface="Source Sans Pro"/>
                <a:cs typeface="Source Sans Pro"/>
                <a:sym typeface="Source Sans Pro"/>
              </a:rPr>
              <a:t> Gloat - Business Proprietary</a:t>
            </a:r>
            <a:endParaRPr sz="800">
              <a:solidFill>
                <a:srgbClr val="F8FFF4"/>
              </a:solidFill>
              <a:latin typeface="Source Sans Pro"/>
              <a:ea typeface="Source Sans Pro"/>
              <a:cs typeface="Source Sans Pro"/>
              <a:sym typeface="Source Sans Pro"/>
            </a:endParaRPr>
          </a:p>
        </p:txBody>
      </p:sp>
      <p:sp>
        <p:nvSpPr>
          <p:cNvPr id="16" name="Google Shape;16;p3"/>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F8FFF4"/>
                </a:solidFill>
                <a:latin typeface="Source Sans Pro"/>
                <a:ea typeface="Source Sans Pro"/>
                <a:cs typeface="Source Sans Pro"/>
                <a:sym typeface="Source Sans Pro"/>
              </a:defRPr>
            </a:lvl1pPr>
            <a:lvl2pPr lvl="1" algn="r" rtl="0">
              <a:buNone/>
              <a:defRPr sz="800">
                <a:solidFill>
                  <a:srgbClr val="F8FFF4"/>
                </a:solidFill>
                <a:latin typeface="Source Sans Pro"/>
                <a:ea typeface="Source Sans Pro"/>
                <a:cs typeface="Source Sans Pro"/>
                <a:sym typeface="Source Sans Pro"/>
              </a:defRPr>
            </a:lvl2pPr>
            <a:lvl3pPr lvl="2" algn="r" rtl="0">
              <a:buNone/>
              <a:defRPr sz="800">
                <a:solidFill>
                  <a:srgbClr val="F8FFF4"/>
                </a:solidFill>
                <a:latin typeface="Source Sans Pro"/>
                <a:ea typeface="Source Sans Pro"/>
                <a:cs typeface="Source Sans Pro"/>
                <a:sym typeface="Source Sans Pro"/>
              </a:defRPr>
            </a:lvl3pPr>
            <a:lvl4pPr lvl="3" algn="r" rtl="0">
              <a:buNone/>
              <a:defRPr sz="800">
                <a:solidFill>
                  <a:srgbClr val="F8FFF4"/>
                </a:solidFill>
                <a:latin typeface="Source Sans Pro"/>
                <a:ea typeface="Source Sans Pro"/>
                <a:cs typeface="Source Sans Pro"/>
                <a:sym typeface="Source Sans Pro"/>
              </a:defRPr>
            </a:lvl4pPr>
            <a:lvl5pPr lvl="4" algn="r" rtl="0">
              <a:buNone/>
              <a:defRPr sz="800">
                <a:solidFill>
                  <a:srgbClr val="F8FFF4"/>
                </a:solidFill>
                <a:latin typeface="Source Sans Pro"/>
                <a:ea typeface="Source Sans Pro"/>
                <a:cs typeface="Source Sans Pro"/>
                <a:sym typeface="Source Sans Pro"/>
              </a:defRPr>
            </a:lvl5pPr>
            <a:lvl6pPr lvl="5" algn="r" rtl="0">
              <a:buNone/>
              <a:defRPr sz="800">
                <a:solidFill>
                  <a:srgbClr val="F8FFF4"/>
                </a:solidFill>
                <a:latin typeface="Source Sans Pro"/>
                <a:ea typeface="Source Sans Pro"/>
                <a:cs typeface="Source Sans Pro"/>
                <a:sym typeface="Source Sans Pro"/>
              </a:defRPr>
            </a:lvl6pPr>
            <a:lvl7pPr lvl="6" algn="r" rtl="0">
              <a:buNone/>
              <a:defRPr sz="800">
                <a:solidFill>
                  <a:srgbClr val="F8FFF4"/>
                </a:solidFill>
                <a:latin typeface="Source Sans Pro"/>
                <a:ea typeface="Source Sans Pro"/>
                <a:cs typeface="Source Sans Pro"/>
                <a:sym typeface="Source Sans Pro"/>
              </a:defRPr>
            </a:lvl7pPr>
            <a:lvl8pPr lvl="7" algn="r" rtl="0">
              <a:buNone/>
              <a:defRPr sz="800">
                <a:solidFill>
                  <a:srgbClr val="F8FFF4"/>
                </a:solidFill>
                <a:latin typeface="Source Sans Pro"/>
                <a:ea typeface="Source Sans Pro"/>
                <a:cs typeface="Source Sans Pro"/>
                <a:sym typeface="Source Sans Pro"/>
              </a:defRPr>
            </a:lvl8pPr>
            <a:lvl9pPr lvl="8" algn="r" rtl="0">
              <a:buNone/>
              <a:defRPr sz="800">
                <a:solidFill>
                  <a:srgbClr val="F8FFF4"/>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6">
  <p:cSld name="SECTION_HEADER_1_1_1_1_1_1_1_1_1_1_1_1_1_8">
    <p:bg>
      <p:bgPr>
        <a:solidFill>
          <a:srgbClr val="FFFFFF"/>
        </a:soli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21" name="Google Shape;21;p5"/>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22" name="Google Shape;22;p5"/>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22333B"/>
                </a:solidFill>
                <a:latin typeface="Source Sans Pro"/>
                <a:ea typeface="Source Sans Pro"/>
                <a:cs typeface="Source Sans Pro"/>
                <a:sym typeface="Source Sans Pro"/>
              </a:rPr>
              <a:t> Gloat - Business Proprietary</a:t>
            </a:r>
            <a:endParaRPr sz="800">
              <a:solidFill>
                <a:srgbClr val="22333B"/>
              </a:solidFill>
              <a:latin typeface="Source Sans Pro"/>
              <a:ea typeface="Source Sans Pro"/>
              <a:cs typeface="Source Sans Pro"/>
              <a:sym typeface="Source Sans Pro"/>
            </a:endParaRPr>
          </a:p>
        </p:txBody>
      </p:sp>
      <p:sp>
        <p:nvSpPr>
          <p:cNvPr id="23" name="Google Shape;23;p5"/>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Source Sans Pro"/>
                <a:ea typeface="Source Sans Pro"/>
                <a:cs typeface="Source Sans Pro"/>
                <a:sym typeface="Source Sans Pro"/>
              </a:defRPr>
            </a:lvl1pPr>
            <a:lvl2pPr lvl="1" algn="r" rtl="0">
              <a:buNone/>
              <a:defRPr sz="800">
                <a:solidFill>
                  <a:srgbClr val="22333B"/>
                </a:solidFill>
                <a:latin typeface="Source Sans Pro"/>
                <a:ea typeface="Source Sans Pro"/>
                <a:cs typeface="Source Sans Pro"/>
                <a:sym typeface="Source Sans Pro"/>
              </a:defRPr>
            </a:lvl2pPr>
            <a:lvl3pPr lvl="2" algn="r" rtl="0">
              <a:buNone/>
              <a:defRPr sz="800">
                <a:solidFill>
                  <a:srgbClr val="22333B"/>
                </a:solidFill>
                <a:latin typeface="Source Sans Pro"/>
                <a:ea typeface="Source Sans Pro"/>
                <a:cs typeface="Source Sans Pro"/>
                <a:sym typeface="Source Sans Pro"/>
              </a:defRPr>
            </a:lvl3pPr>
            <a:lvl4pPr lvl="3" algn="r" rtl="0">
              <a:buNone/>
              <a:defRPr sz="800">
                <a:solidFill>
                  <a:srgbClr val="22333B"/>
                </a:solidFill>
                <a:latin typeface="Source Sans Pro"/>
                <a:ea typeface="Source Sans Pro"/>
                <a:cs typeface="Source Sans Pro"/>
                <a:sym typeface="Source Sans Pro"/>
              </a:defRPr>
            </a:lvl4pPr>
            <a:lvl5pPr lvl="4" algn="r" rtl="0">
              <a:buNone/>
              <a:defRPr sz="800">
                <a:solidFill>
                  <a:srgbClr val="22333B"/>
                </a:solidFill>
                <a:latin typeface="Source Sans Pro"/>
                <a:ea typeface="Source Sans Pro"/>
                <a:cs typeface="Source Sans Pro"/>
                <a:sym typeface="Source Sans Pro"/>
              </a:defRPr>
            </a:lvl5pPr>
            <a:lvl6pPr lvl="5" algn="r" rtl="0">
              <a:buNone/>
              <a:defRPr sz="800">
                <a:solidFill>
                  <a:srgbClr val="22333B"/>
                </a:solidFill>
                <a:latin typeface="Source Sans Pro"/>
                <a:ea typeface="Source Sans Pro"/>
                <a:cs typeface="Source Sans Pro"/>
                <a:sym typeface="Source Sans Pro"/>
              </a:defRPr>
            </a:lvl6pPr>
            <a:lvl7pPr lvl="6" algn="r" rtl="0">
              <a:buNone/>
              <a:defRPr sz="800">
                <a:solidFill>
                  <a:srgbClr val="22333B"/>
                </a:solidFill>
                <a:latin typeface="Source Sans Pro"/>
                <a:ea typeface="Source Sans Pro"/>
                <a:cs typeface="Source Sans Pro"/>
                <a:sym typeface="Source Sans Pro"/>
              </a:defRPr>
            </a:lvl7pPr>
            <a:lvl8pPr lvl="7" algn="r" rtl="0">
              <a:buNone/>
              <a:defRPr sz="800">
                <a:solidFill>
                  <a:srgbClr val="22333B"/>
                </a:solidFill>
                <a:latin typeface="Source Sans Pro"/>
                <a:ea typeface="Source Sans Pro"/>
                <a:cs typeface="Source Sans Pro"/>
                <a:sym typeface="Source Sans Pro"/>
              </a:defRPr>
            </a:lvl8pPr>
            <a:lvl9pPr lvl="8" algn="r" rtl="0">
              <a:buNone/>
              <a:defRPr sz="800">
                <a:solidFill>
                  <a:srgbClr val="22333B"/>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2 1 1 1 1">
  <p:cSld name="SECTION_HEADER_1_1_2_1_1_1_1">
    <p:spTree>
      <p:nvGrpSpPr>
        <p:cNvPr id="1" name="Shape 26"/>
        <p:cNvGrpSpPr/>
        <p:nvPr/>
      </p:nvGrpSpPr>
      <p:grpSpPr>
        <a:xfrm>
          <a:off x="0" y="0"/>
          <a:ext cx="0" cy="0"/>
          <a:chOff x="0" y="0"/>
          <a:chExt cx="0" cy="0"/>
        </a:xfrm>
      </p:grpSpPr>
      <p:pic>
        <p:nvPicPr>
          <p:cNvPr id="27" name="Google Shape;27;p7"/>
          <p:cNvPicPr preferRelativeResize="0"/>
          <p:nvPr/>
        </p:nvPicPr>
        <p:blipFill rotWithShape="1">
          <a:blip r:embed="rId2">
            <a:alphaModFix/>
          </a:blip>
          <a:srcRect t="6063" b="6063"/>
          <a:stretch/>
        </p:blipFill>
        <p:spPr>
          <a:xfrm>
            <a:off x="-31950" y="-41575"/>
            <a:ext cx="9353375" cy="5261272"/>
          </a:xfrm>
          <a:prstGeom prst="rect">
            <a:avLst/>
          </a:prstGeom>
          <a:noFill/>
          <a:ln>
            <a:noFill/>
          </a:ln>
        </p:spPr>
      </p:pic>
      <p:pic>
        <p:nvPicPr>
          <p:cNvPr id="28" name="Google Shape;28;p7"/>
          <p:cNvPicPr preferRelativeResize="0"/>
          <p:nvPr/>
        </p:nvPicPr>
        <p:blipFill>
          <a:blip r:embed="rId3">
            <a:alphaModFix/>
          </a:blip>
          <a:stretch>
            <a:fillRect/>
          </a:stretch>
        </p:blipFill>
        <p:spPr>
          <a:xfrm>
            <a:off x="85875" y="4760400"/>
            <a:ext cx="508032" cy="348776"/>
          </a:xfrm>
          <a:prstGeom prst="rect">
            <a:avLst/>
          </a:prstGeom>
          <a:noFill/>
          <a:ln>
            <a:noFill/>
          </a:ln>
        </p:spPr>
      </p:pic>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cSld name="SECTION_HEADER_1_1_1_1_1_1_1_1_1_1_1_1_1">
    <p:bg>
      <p:bgPr>
        <a:solidFill>
          <a:srgbClr val="F8FFF4"/>
        </a:solid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196900" y="573000"/>
            <a:ext cx="4750200" cy="56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3333"/>
              </a:buClr>
              <a:buSzPts val="2400"/>
              <a:buNone/>
              <a:defRPr>
                <a:solidFill>
                  <a:srgbClr val="333333"/>
                </a:solidFill>
              </a:defRPr>
            </a:lvl1pPr>
            <a:lvl2pPr lvl="1" rtl="0">
              <a:spcBef>
                <a:spcPts val="0"/>
              </a:spcBef>
              <a:spcAft>
                <a:spcPts val="0"/>
              </a:spcAft>
              <a:buClr>
                <a:srgbClr val="333333"/>
              </a:buClr>
              <a:buSzPts val="2800"/>
              <a:buNone/>
              <a:defRPr>
                <a:solidFill>
                  <a:srgbClr val="333333"/>
                </a:solidFill>
                <a:latin typeface="Arial"/>
                <a:ea typeface="Arial"/>
                <a:cs typeface="Arial"/>
                <a:sym typeface="Arial"/>
              </a:defRPr>
            </a:lvl2pPr>
            <a:lvl3pPr lvl="2" rtl="0">
              <a:spcBef>
                <a:spcPts val="0"/>
              </a:spcBef>
              <a:spcAft>
                <a:spcPts val="0"/>
              </a:spcAft>
              <a:buClr>
                <a:srgbClr val="333333"/>
              </a:buClr>
              <a:buSzPts val="2800"/>
              <a:buNone/>
              <a:defRPr>
                <a:solidFill>
                  <a:srgbClr val="333333"/>
                </a:solidFill>
                <a:latin typeface="Arial"/>
                <a:ea typeface="Arial"/>
                <a:cs typeface="Arial"/>
                <a:sym typeface="Arial"/>
              </a:defRPr>
            </a:lvl3pPr>
            <a:lvl4pPr lvl="3" rtl="0">
              <a:spcBef>
                <a:spcPts val="0"/>
              </a:spcBef>
              <a:spcAft>
                <a:spcPts val="0"/>
              </a:spcAft>
              <a:buClr>
                <a:srgbClr val="333333"/>
              </a:buClr>
              <a:buSzPts val="2800"/>
              <a:buNone/>
              <a:defRPr>
                <a:solidFill>
                  <a:srgbClr val="333333"/>
                </a:solidFill>
                <a:latin typeface="Arial"/>
                <a:ea typeface="Arial"/>
                <a:cs typeface="Arial"/>
                <a:sym typeface="Arial"/>
              </a:defRPr>
            </a:lvl4pPr>
            <a:lvl5pPr lvl="4" rtl="0">
              <a:spcBef>
                <a:spcPts val="0"/>
              </a:spcBef>
              <a:spcAft>
                <a:spcPts val="0"/>
              </a:spcAft>
              <a:buClr>
                <a:srgbClr val="333333"/>
              </a:buClr>
              <a:buSzPts val="2800"/>
              <a:buNone/>
              <a:defRPr>
                <a:solidFill>
                  <a:srgbClr val="333333"/>
                </a:solidFill>
                <a:latin typeface="Arial"/>
                <a:ea typeface="Arial"/>
                <a:cs typeface="Arial"/>
                <a:sym typeface="Arial"/>
              </a:defRPr>
            </a:lvl5pPr>
            <a:lvl6pPr lvl="5" rtl="0">
              <a:spcBef>
                <a:spcPts val="0"/>
              </a:spcBef>
              <a:spcAft>
                <a:spcPts val="0"/>
              </a:spcAft>
              <a:buClr>
                <a:srgbClr val="333333"/>
              </a:buClr>
              <a:buSzPts val="2800"/>
              <a:buNone/>
              <a:defRPr>
                <a:solidFill>
                  <a:srgbClr val="333333"/>
                </a:solidFill>
                <a:latin typeface="Arial"/>
                <a:ea typeface="Arial"/>
                <a:cs typeface="Arial"/>
                <a:sym typeface="Arial"/>
              </a:defRPr>
            </a:lvl6pPr>
            <a:lvl7pPr lvl="6" rtl="0">
              <a:spcBef>
                <a:spcPts val="0"/>
              </a:spcBef>
              <a:spcAft>
                <a:spcPts val="0"/>
              </a:spcAft>
              <a:buClr>
                <a:srgbClr val="333333"/>
              </a:buClr>
              <a:buSzPts val="2800"/>
              <a:buNone/>
              <a:defRPr>
                <a:solidFill>
                  <a:srgbClr val="333333"/>
                </a:solidFill>
                <a:latin typeface="Arial"/>
                <a:ea typeface="Arial"/>
                <a:cs typeface="Arial"/>
                <a:sym typeface="Arial"/>
              </a:defRPr>
            </a:lvl7pPr>
            <a:lvl8pPr lvl="7" rtl="0">
              <a:spcBef>
                <a:spcPts val="0"/>
              </a:spcBef>
              <a:spcAft>
                <a:spcPts val="0"/>
              </a:spcAft>
              <a:buClr>
                <a:srgbClr val="333333"/>
              </a:buClr>
              <a:buSzPts val="2800"/>
              <a:buNone/>
              <a:defRPr>
                <a:solidFill>
                  <a:srgbClr val="333333"/>
                </a:solidFill>
                <a:latin typeface="Arial"/>
                <a:ea typeface="Arial"/>
                <a:cs typeface="Arial"/>
                <a:sym typeface="Arial"/>
              </a:defRPr>
            </a:lvl8pPr>
            <a:lvl9pPr lvl="8" rtl="0">
              <a:spcBef>
                <a:spcPts val="0"/>
              </a:spcBef>
              <a:spcAft>
                <a:spcPts val="0"/>
              </a:spcAft>
              <a:buClr>
                <a:srgbClr val="333333"/>
              </a:buClr>
              <a:buSzPts val="2800"/>
              <a:buNone/>
              <a:defRPr>
                <a:solidFill>
                  <a:srgbClr val="333333"/>
                </a:solidFill>
                <a:latin typeface="Arial"/>
                <a:ea typeface="Arial"/>
                <a:cs typeface="Arial"/>
                <a:sym typeface="Arial"/>
              </a:defRPr>
            </a:lvl9pPr>
          </a:lstStyle>
          <a:p>
            <a:endParaRPr/>
          </a:p>
        </p:txBody>
      </p:sp>
      <p:pic>
        <p:nvPicPr>
          <p:cNvPr id="33" name="Google Shape;33;p9"/>
          <p:cNvPicPr preferRelativeResize="0"/>
          <p:nvPr/>
        </p:nvPicPr>
        <p:blipFill rotWithShape="1">
          <a:blip r:embed="rId2">
            <a:alphaModFix/>
          </a:blip>
          <a:srcRect/>
          <a:stretch/>
        </p:blipFill>
        <p:spPr>
          <a:xfrm>
            <a:off x="364825" y="4617525"/>
            <a:ext cx="508032" cy="348776"/>
          </a:xfrm>
          <a:prstGeom prst="rect">
            <a:avLst/>
          </a:prstGeom>
          <a:noFill/>
          <a:ln>
            <a:noFill/>
          </a:ln>
        </p:spPr>
      </p:pic>
      <p:sp>
        <p:nvSpPr>
          <p:cNvPr id="34" name="Google Shape;34;p9"/>
          <p:cNvSpPr txBox="1"/>
          <p:nvPr/>
        </p:nvSpPr>
        <p:spPr>
          <a:xfrm>
            <a:off x="7067425" y="4641775"/>
            <a:ext cx="1668900" cy="307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800">
                <a:solidFill>
                  <a:srgbClr val="22333B"/>
                </a:solidFill>
                <a:uFill>
                  <a:noFill/>
                </a:u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a:t>
            </a:r>
            <a:r>
              <a:rPr lang="en" sz="800">
                <a:solidFill>
                  <a:srgbClr val="22333B"/>
                </a:solidFill>
                <a:latin typeface="Source Sans Pro"/>
                <a:ea typeface="Source Sans Pro"/>
                <a:cs typeface="Source Sans Pro"/>
                <a:sym typeface="Source Sans Pro"/>
              </a:rPr>
              <a:t> Gloat - Business Proprietary</a:t>
            </a:r>
            <a:endParaRPr sz="800">
              <a:solidFill>
                <a:srgbClr val="22333B"/>
              </a:solidFill>
              <a:latin typeface="Source Sans Pro"/>
              <a:ea typeface="Source Sans Pro"/>
              <a:cs typeface="Source Sans Pro"/>
              <a:sym typeface="Source Sans Pro"/>
            </a:endParaRPr>
          </a:p>
        </p:txBody>
      </p:sp>
      <p:sp>
        <p:nvSpPr>
          <p:cNvPr id="35" name="Google Shape;35;p9"/>
          <p:cNvSpPr txBox="1">
            <a:spLocks noGrp="1"/>
          </p:cNvSpPr>
          <p:nvPr>
            <p:ph type="sldNum" idx="12"/>
          </p:nvPr>
        </p:nvSpPr>
        <p:spPr>
          <a:xfrm>
            <a:off x="8359808" y="4595104"/>
            <a:ext cx="548700" cy="393600"/>
          </a:xfrm>
          <a:prstGeom prst="rect">
            <a:avLst/>
          </a:prstGeom>
          <a:noFill/>
          <a:ln>
            <a:noFill/>
          </a:ln>
        </p:spPr>
        <p:txBody>
          <a:bodyPr spcFirstLastPara="1" wrap="square" lIns="91425" tIns="91425" rIns="91425" bIns="91425" anchor="ctr" anchorCtr="0">
            <a:noAutofit/>
          </a:bodyPr>
          <a:lstStyle>
            <a:lvl1pPr lvl="0" algn="r" rtl="0">
              <a:buNone/>
              <a:defRPr sz="800">
                <a:solidFill>
                  <a:srgbClr val="22333B"/>
                </a:solidFill>
                <a:latin typeface="Proxima Nova"/>
                <a:ea typeface="Proxima Nova"/>
                <a:cs typeface="Proxima Nova"/>
                <a:sym typeface="Proxima Nova"/>
              </a:defRPr>
            </a:lvl1pPr>
            <a:lvl2pPr lvl="1" algn="r" rtl="0">
              <a:buNone/>
              <a:defRPr sz="800">
                <a:solidFill>
                  <a:srgbClr val="22333B"/>
                </a:solidFill>
                <a:latin typeface="Proxima Nova"/>
                <a:ea typeface="Proxima Nova"/>
                <a:cs typeface="Proxima Nova"/>
                <a:sym typeface="Proxima Nova"/>
              </a:defRPr>
            </a:lvl2pPr>
            <a:lvl3pPr lvl="2" algn="r" rtl="0">
              <a:buNone/>
              <a:defRPr sz="800">
                <a:solidFill>
                  <a:srgbClr val="22333B"/>
                </a:solidFill>
                <a:latin typeface="Proxima Nova"/>
                <a:ea typeface="Proxima Nova"/>
                <a:cs typeface="Proxima Nova"/>
                <a:sym typeface="Proxima Nova"/>
              </a:defRPr>
            </a:lvl3pPr>
            <a:lvl4pPr lvl="3" algn="r" rtl="0">
              <a:buNone/>
              <a:defRPr sz="800">
                <a:solidFill>
                  <a:srgbClr val="22333B"/>
                </a:solidFill>
                <a:latin typeface="Proxima Nova"/>
                <a:ea typeface="Proxima Nova"/>
                <a:cs typeface="Proxima Nova"/>
                <a:sym typeface="Proxima Nova"/>
              </a:defRPr>
            </a:lvl4pPr>
            <a:lvl5pPr lvl="4" algn="r" rtl="0">
              <a:buNone/>
              <a:defRPr sz="800">
                <a:solidFill>
                  <a:srgbClr val="22333B"/>
                </a:solidFill>
                <a:latin typeface="Proxima Nova"/>
                <a:ea typeface="Proxima Nova"/>
                <a:cs typeface="Proxima Nova"/>
                <a:sym typeface="Proxima Nova"/>
              </a:defRPr>
            </a:lvl5pPr>
            <a:lvl6pPr lvl="5" algn="r" rtl="0">
              <a:buNone/>
              <a:defRPr sz="800">
                <a:solidFill>
                  <a:srgbClr val="22333B"/>
                </a:solidFill>
                <a:latin typeface="Proxima Nova"/>
                <a:ea typeface="Proxima Nova"/>
                <a:cs typeface="Proxima Nova"/>
                <a:sym typeface="Proxima Nova"/>
              </a:defRPr>
            </a:lvl6pPr>
            <a:lvl7pPr lvl="6" algn="r" rtl="0">
              <a:buNone/>
              <a:defRPr sz="800">
                <a:solidFill>
                  <a:srgbClr val="22333B"/>
                </a:solidFill>
                <a:latin typeface="Proxima Nova"/>
                <a:ea typeface="Proxima Nova"/>
                <a:cs typeface="Proxima Nova"/>
                <a:sym typeface="Proxima Nova"/>
              </a:defRPr>
            </a:lvl7pPr>
            <a:lvl8pPr lvl="7" algn="r" rtl="0">
              <a:buNone/>
              <a:defRPr sz="800">
                <a:solidFill>
                  <a:srgbClr val="22333B"/>
                </a:solidFill>
                <a:latin typeface="Proxima Nova"/>
                <a:ea typeface="Proxima Nova"/>
                <a:cs typeface="Proxima Nova"/>
                <a:sym typeface="Proxima Nova"/>
              </a:defRPr>
            </a:lvl8pPr>
            <a:lvl9pPr lvl="8" algn="r" rtl="0">
              <a:buNone/>
              <a:defRPr sz="800">
                <a:solidFill>
                  <a:srgbClr val="22333B"/>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sz="700"/>
          </a:p>
        </p:txBody>
      </p:sp>
    </p:spTree>
  </p:cSld>
  <p:clrMapOvr>
    <a:masterClrMapping/>
  </p:clrMapOvr>
  <p:extLst>
    <p:ext uri="{DCECCB84-F9BA-43D5-87BE-67443E8EF086}">
      <p15:sldGuideLst xmlns:p15="http://schemas.microsoft.com/office/powerpoint/2012/main">
        <p15:guide id="1" pos="438">
          <p15:clr>
            <a:srgbClr val="FA7B17"/>
          </p15:clr>
        </p15:guide>
        <p15:guide id="2" pos="5564">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52839"/>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F6F6F6"/>
              </a:buClr>
              <a:buSzPts val="2400"/>
              <a:buFont typeface="Poppins"/>
              <a:buNone/>
              <a:defRPr sz="2400" b="1">
                <a:solidFill>
                  <a:srgbClr val="F6F6F6"/>
                </a:solidFill>
                <a:latin typeface="Poppins"/>
                <a:ea typeface="Poppins"/>
                <a:cs typeface="Poppins"/>
                <a:sym typeface="Poppi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D52839"/>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F6F6F6"/>
              </a:buClr>
              <a:buSzPts val="2400"/>
              <a:buFont typeface="Poppins"/>
              <a:buNone/>
              <a:defRPr sz="2400" b="1" i="0" u="none" strike="noStrike" cap="none">
                <a:solidFill>
                  <a:srgbClr val="F6F6F6"/>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D52839"/>
        </a:solid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F6F6F6"/>
              </a:buClr>
              <a:buSzPts val="2400"/>
              <a:buFont typeface="Poppins"/>
              <a:buNone/>
              <a:defRPr sz="2400" b="1">
                <a:solidFill>
                  <a:srgbClr val="F6F6F6"/>
                </a:solidFill>
                <a:latin typeface="Poppins"/>
                <a:ea typeface="Poppins"/>
                <a:cs typeface="Poppins"/>
                <a:sym typeface="Poppi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rgbClr val="D52839"/>
        </a:soli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F6F6F6"/>
              </a:buClr>
              <a:buSzPts val="2400"/>
              <a:buFont typeface="Poppins"/>
              <a:buNone/>
              <a:defRPr sz="2400" b="1">
                <a:solidFill>
                  <a:srgbClr val="F6F6F6"/>
                </a:solidFill>
                <a:latin typeface="Poppins"/>
                <a:ea typeface="Poppins"/>
                <a:cs typeface="Poppins"/>
                <a:sym typeface="Poppi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7" Type="http://schemas.openxmlformats.org/officeDocument/2006/relationships/image" Target="../media/image10.pn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41"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0"/>
          <p:cNvSpPr txBox="1">
            <a:spLocks noGrp="1"/>
          </p:cNvSpPr>
          <p:nvPr>
            <p:ph type="title" idx="4294967295"/>
          </p:nvPr>
        </p:nvSpPr>
        <p:spPr>
          <a:xfrm>
            <a:off x="1099200" y="2135400"/>
            <a:ext cx="6945600" cy="1708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400"/>
              <a:t>Adoption Community Session</a:t>
            </a:r>
            <a:endParaRPr sz="3400"/>
          </a:p>
          <a:p>
            <a:pPr marL="0" lvl="0" indent="0" algn="ctr" rtl="0">
              <a:lnSpc>
                <a:spcPct val="100000"/>
              </a:lnSpc>
              <a:spcBef>
                <a:spcPts val="0"/>
              </a:spcBef>
              <a:spcAft>
                <a:spcPts val="0"/>
              </a:spcAft>
              <a:buNone/>
            </a:pPr>
            <a:endParaRPr sz="3400"/>
          </a:p>
          <a:p>
            <a:pPr marL="0" lvl="0" indent="0" algn="ctr" rtl="0">
              <a:lnSpc>
                <a:spcPct val="100000"/>
              </a:lnSpc>
              <a:spcBef>
                <a:spcPts val="0"/>
              </a:spcBef>
              <a:spcAft>
                <a:spcPts val="0"/>
              </a:spcAft>
              <a:buNone/>
            </a:pPr>
            <a:r>
              <a:rPr lang="en" sz="2500" b="0" i="1">
                <a:latin typeface="Poppins SemiBold"/>
                <a:ea typeface="Poppins SemiBold"/>
                <a:cs typeface="Poppins SemiBold"/>
                <a:sym typeface="Poppins SemiBold"/>
              </a:rPr>
              <a:t>August 16th, 2023</a:t>
            </a:r>
            <a:endParaRPr sz="2500" b="0" i="1">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9"/>
        <p:cNvGrpSpPr/>
        <p:nvPr/>
      </p:nvGrpSpPr>
      <p:grpSpPr>
        <a:xfrm>
          <a:off x="0" y="0"/>
          <a:ext cx="0" cy="0"/>
          <a:chOff x="0" y="0"/>
          <a:chExt cx="0" cy="0"/>
        </a:xfrm>
      </p:grpSpPr>
      <p:sp>
        <p:nvSpPr>
          <p:cNvPr id="210" name="Google Shape;210;p19"/>
          <p:cNvSpPr/>
          <p:nvPr/>
        </p:nvSpPr>
        <p:spPr>
          <a:xfrm>
            <a:off x="3348575" y="1377679"/>
            <a:ext cx="2623800" cy="1326300"/>
          </a:xfrm>
          <a:prstGeom prst="roundRect">
            <a:avLst>
              <a:gd name="adj" fmla="val 16667"/>
            </a:avLst>
          </a:prstGeom>
          <a:noFill/>
          <a:ln w="19050" cap="flat" cmpd="sng">
            <a:solidFill>
              <a:srgbClr val="D52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txBox="1"/>
          <p:nvPr/>
        </p:nvSpPr>
        <p:spPr>
          <a:xfrm>
            <a:off x="3274763" y="1377664"/>
            <a:ext cx="2771400" cy="2878200"/>
          </a:xfrm>
          <a:prstGeom prst="rect">
            <a:avLst/>
          </a:prstGeom>
          <a:no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Position executives / sr leaders to build relationships and drive platform success through “walking the talk” </a:t>
            </a:r>
            <a:r>
              <a:rPr lang="en" sz="1250" i="1">
                <a:latin typeface="Poppins"/>
                <a:ea typeface="Poppins"/>
                <a:cs typeface="Poppins"/>
                <a:sym typeface="Poppins"/>
              </a:rPr>
              <a:t>(e.g. speaking about Gloat or posting a project) </a:t>
            </a:r>
            <a:endParaRPr sz="1250" i="1">
              <a:latin typeface="Poppins"/>
              <a:ea typeface="Poppins"/>
              <a:cs typeface="Poppins"/>
              <a:sym typeface="Poppins"/>
            </a:endParaRPr>
          </a:p>
          <a:p>
            <a:pPr marL="18288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Engagement and updates through regular SteerCo meetings</a:t>
            </a:r>
            <a:endParaRPr sz="1250">
              <a:latin typeface="Poppins"/>
              <a:ea typeface="Poppins"/>
              <a:cs typeface="Poppins"/>
              <a:sym typeface="Poppins"/>
            </a:endParaRPr>
          </a:p>
          <a:p>
            <a:pPr marL="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C-suite level calling out the platform as the </a:t>
            </a:r>
            <a:r>
              <a:rPr lang="en" sz="1250" u="sng">
                <a:latin typeface="Poppins"/>
                <a:ea typeface="Poppins"/>
                <a:cs typeface="Poppins"/>
                <a:sym typeface="Poppins"/>
              </a:rPr>
              <a:t>hub</a:t>
            </a:r>
            <a:r>
              <a:rPr lang="en" sz="1250">
                <a:latin typeface="Poppins"/>
                <a:ea typeface="Poppins"/>
                <a:cs typeface="Poppins"/>
                <a:sym typeface="Poppins"/>
              </a:rPr>
              <a:t> career development tool </a:t>
            </a:r>
            <a:endParaRPr sz="1250">
              <a:latin typeface="Poppins"/>
              <a:ea typeface="Poppins"/>
              <a:cs typeface="Poppins"/>
              <a:sym typeface="Poppins"/>
            </a:endParaRPr>
          </a:p>
        </p:txBody>
      </p:sp>
      <p:sp>
        <p:nvSpPr>
          <p:cNvPr id="212" name="Google Shape;212;p19"/>
          <p:cNvSpPr txBox="1"/>
          <p:nvPr/>
        </p:nvSpPr>
        <p:spPr>
          <a:xfrm>
            <a:off x="6170625" y="1392880"/>
            <a:ext cx="2771400" cy="2878200"/>
          </a:xfrm>
          <a:prstGeom prst="rect">
            <a:avLst/>
          </a:prstGeom>
          <a:solidFill>
            <a:srgbClr val="FFFFFF"/>
          </a:solid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Set clear local goals for the network: registrations/OB%, HPC%, project to end user ratio, etc.</a:t>
            </a:r>
            <a:endParaRPr sz="1250">
              <a:latin typeface="Poppins"/>
              <a:ea typeface="Poppins"/>
              <a:cs typeface="Poppins"/>
              <a:sym typeface="Poppins"/>
            </a:endParaRPr>
          </a:p>
          <a:p>
            <a:pPr marL="18288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Monthly change network meetings led by the core team</a:t>
            </a:r>
            <a:endParaRPr sz="1250">
              <a:latin typeface="Poppins"/>
              <a:ea typeface="Poppins"/>
              <a:cs typeface="Poppins"/>
              <a:sym typeface="Poppins"/>
            </a:endParaRPr>
          </a:p>
          <a:p>
            <a:pPr marL="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Network made up of change champions </a:t>
            </a:r>
            <a:r>
              <a:rPr lang="en" sz="1250" i="1">
                <a:latin typeface="Poppins"/>
                <a:ea typeface="Poppins"/>
                <a:cs typeface="Poppins"/>
                <a:sym typeface="Poppins"/>
              </a:rPr>
              <a:t>and super users </a:t>
            </a:r>
            <a:r>
              <a:rPr lang="en" sz="1250">
                <a:latin typeface="Poppins"/>
                <a:ea typeface="Poppins"/>
                <a:cs typeface="Poppins"/>
                <a:sym typeface="Poppins"/>
              </a:rPr>
              <a:t>who know the platform and can articulate use cases/success stories</a:t>
            </a:r>
            <a:endParaRPr sz="1250">
              <a:latin typeface="Poppins"/>
              <a:ea typeface="Poppins"/>
              <a:cs typeface="Poppins"/>
              <a:sym typeface="Poppins"/>
            </a:endParaRPr>
          </a:p>
        </p:txBody>
      </p:sp>
      <p:sp>
        <p:nvSpPr>
          <p:cNvPr id="213" name="Google Shape;213;p19"/>
          <p:cNvSpPr/>
          <p:nvPr/>
        </p:nvSpPr>
        <p:spPr>
          <a:xfrm>
            <a:off x="6208500" y="1419624"/>
            <a:ext cx="2559900" cy="882300"/>
          </a:xfrm>
          <a:prstGeom prst="roundRect">
            <a:avLst>
              <a:gd name="adj" fmla="val 16667"/>
            </a:avLst>
          </a:prstGeom>
          <a:noFill/>
          <a:ln w="19050" cap="flat" cmpd="sng">
            <a:solidFill>
              <a:srgbClr val="D52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txBox="1"/>
          <p:nvPr/>
        </p:nvSpPr>
        <p:spPr>
          <a:xfrm>
            <a:off x="519800" y="1377675"/>
            <a:ext cx="2771400" cy="3263100"/>
          </a:xfrm>
          <a:prstGeom prst="rect">
            <a:avLst/>
          </a:prstGeom>
          <a:no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Annual employee engagement surveys highlighted a need for…</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More experience(s)</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Internal mobility</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Skill development</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Cutting external recruitment costs</a:t>
            </a:r>
            <a:endParaRPr sz="1250">
              <a:latin typeface="Poppins"/>
              <a:ea typeface="Poppins"/>
              <a:cs typeface="Poppins"/>
              <a:sym typeface="Poppins"/>
            </a:endParaRPr>
          </a:p>
          <a:p>
            <a:pPr marL="18288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Transition to skills based organisation</a:t>
            </a:r>
            <a:endParaRPr sz="1250">
              <a:latin typeface="Poppins"/>
              <a:ea typeface="Poppins"/>
              <a:cs typeface="Poppins"/>
              <a:sym typeface="Poppins"/>
            </a:endParaRPr>
          </a:p>
          <a:p>
            <a:pPr marL="18288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Market impacts/events</a:t>
            </a:r>
            <a:r>
              <a:rPr lang="en" sz="1250" i="1">
                <a:latin typeface="Poppins"/>
                <a:ea typeface="Poppins"/>
                <a:cs typeface="Poppins"/>
                <a:sym typeface="Poppins"/>
              </a:rPr>
              <a:t> (e.g. quiet quitting, COVID) </a:t>
            </a:r>
            <a:endParaRPr sz="1250">
              <a:latin typeface="Poppins"/>
              <a:ea typeface="Poppins"/>
              <a:cs typeface="Poppins"/>
              <a:sym typeface="Poppins"/>
            </a:endParaRPr>
          </a:p>
          <a:p>
            <a:pPr marL="182880" lvl="0" indent="0" algn="l" rtl="0">
              <a:spcBef>
                <a:spcPts val="0"/>
              </a:spcBef>
              <a:spcAft>
                <a:spcPts val="0"/>
              </a:spcAft>
              <a:buNone/>
            </a:pPr>
            <a:endParaRPr sz="1250">
              <a:latin typeface="Poppins"/>
              <a:ea typeface="Poppins"/>
              <a:cs typeface="Poppins"/>
              <a:sym typeface="Poppins"/>
            </a:endParaRPr>
          </a:p>
        </p:txBody>
      </p:sp>
      <p:sp>
        <p:nvSpPr>
          <p:cNvPr id="215" name="Google Shape;215;p19"/>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Establish Your Foundation</a:t>
            </a:r>
            <a:endParaRPr sz="2400">
              <a:latin typeface="Poppins"/>
              <a:ea typeface="Poppins"/>
              <a:cs typeface="Poppins"/>
              <a:sym typeface="Poppins"/>
            </a:endParaRPr>
          </a:p>
        </p:txBody>
      </p:sp>
      <p:graphicFrame>
        <p:nvGraphicFramePr>
          <p:cNvPr id="216" name="Google Shape;216;p19"/>
          <p:cNvGraphicFramePr/>
          <p:nvPr/>
        </p:nvGraphicFramePr>
        <p:xfrm>
          <a:off x="552675" y="1008345"/>
          <a:ext cx="3000000" cy="3000000"/>
        </p:xfrm>
        <a:graphic>
          <a:graphicData uri="http://schemas.openxmlformats.org/drawingml/2006/table">
            <a:tbl>
              <a:tblPr>
                <a:noFill/>
                <a:tableStyleId>{3CC3926C-FF87-4704-8C85-3151227F13E9}</a:tableStyleId>
              </a:tblPr>
              <a:tblGrid>
                <a:gridCol w="2738525">
                  <a:extLst>
                    <a:ext uri="{9D8B030D-6E8A-4147-A177-3AD203B41FA5}">
                      <a16:colId xmlns:a16="http://schemas.microsoft.com/office/drawing/2014/main" val="20000"/>
                    </a:ext>
                  </a:extLst>
                </a:gridCol>
                <a:gridCol w="2738525">
                  <a:extLst>
                    <a:ext uri="{9D8B030D-6E8A-4147-A177-3AD203B41FA5}">
                      <a16:colId xmlns:a16="http://schemas.microsoft.com/office/drawing/2014/main" val="20001"/>
                    </a:ext>
                  </a:extLst>
                </a:gridCol>
                <a:gridCol w="2738525">
                  <a:extLst>
                    <a:ext uri="{9D8B030D-6E8A-4147-A177-3AD203B41FA5}">
                      <a16:colId xmlns:a16="http://schemas.microsoft.com/office/drawing/2014/main" val="20002"/>
                    </a:ext>
                  </a:extLst>
                </a:gridCol>
              </a:tblGrid>
              <a:tr h="3314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Case For Change</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Leadership Buy-In</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Change Network</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
        <p:nvSpPr>
          <p:cNvPr id="217" name="Google Shape;217;p19"/>
          <p:cNvSpPr/>
          <p:nvPr/>
        </p:nvSpPr>
        <p:spPr>
          <a:xfrm>
            <a:off x="3212600" y="1354124"/>
            <a:ext cx="78600" cy="3570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9"/>
          <p:cNvSpPr/>
          <p:nvPr/>
        </p:nvSpPr>
        <p:spPr>
          <a:xfrm>
            <a:off x="6029725" y="1354124"/>
            <a:ext cx="78600" cy="3570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a:off x="558075" y="1377664"/>
            <a:ext cx="2418300" cy="1326300"/>
          </a:xfrm>
          <a:prstGeom prst="roundRect">
            <a:avLst>
              <a:gd name="adj" fmla="val 16667"/>
            </a:avLst>
          </a:prstGeom>
          <a:noFill/>
          <a:ln w="19050" cap="flat" cmpd="sng">
            <a:solidFill>
              <a:srgbClr val="D528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animEffect transition="in" filter="fade">
                                      <p:cBhvr>
                                        <p:cTn id="17" dur="1000"/>
                                        <p:tgtEl>
                                          <p:spTgt spid="2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2"/>
                                        </p:tgtEl>
                                        <p:attrNameLst>
                                          <p:attrName>style.visibility</p:attrName>
                                        </p:attrNameLst>
                                      </p:cBhvr>
                                      <p:to>
                                        <p:strVal val="visible"/>
                                      </p:to>
                                    </p:set>
                                    <p:animEffect transition="in" filter="fade">
                                      <p:cBhvr>
                                        <p:cTn id="22" dur="1000"/>
                                        <p:tgtEl>
                                          <p:spTgt spid="2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gtEl>
                                        <p:attrNameLst>
                                          <p:attrName>style.visibility</p:attrName>
                                        </p:attrNameLst>
                                      </p:cBhvr>
                                      <p:to>
                                        <p:strVal val="visible"/>
                                      </p:to>
                                    </p:set>
                                    <p:animEffect transition="in" filter="fade">
                                      <p:cBhvr>
                                        <p:cTn id="2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3"/>
        <p:cNvGrpSpPr/>
        <p:nvPr/>
      </p:nvGrpSpPr>
      <p:grpSpPr>
        <a:xfrm>
          <a:off x="0" y="0"/>
          <a:ext cx="0" cy="0"/>
          <a:chOff x="0" y="0"/>
          <a:chExt cx="0" cy="0"/>
        </a:xfrm>
      </p:grpSpPr>
      <p:sp>
        <p:nvSpPr>
          <p:cNvPr id="224" name="Google Shape;224;p20"/>
          <p:cNvSpPr/>
          <p:nvPr/>
        </p:nvSpPr>
        <p:spPr>
          <a:xfrm>
            <a:off x="4778525" y="1405625"/>
            <a:ext cx="4053900" cy="1144500"/>
          </a:xfrm>
          <a:prstGeom prst="roundRect">
            <a:avLst>
              <a:gd name="adj" fmla="val 16667"/>
            </a:avLst>
          </a:prstGeom>
          <a:noFill/>
          <a:ln w="19050" cap="flat" cmpd="sng">
            <a:solidFill>
              <a:srgbClr val="F5B8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a:off x="634275" y="1377675"/>
            <a:ext cx="3860400" cy="1144500"/>
          </a:xfrm>
          <a:prstGeom prst="roundRect">
            <a:avLst>
              <a:gd name="adj" fmla="val 16667"/>
            </a:avLst>
          </a:prstGeom>
          <a:noFill/>
          <a:ln w="19050" cap="flat" cmpd="sng">
            <a:solidFill>
              <a:srgbClr val="F5B8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Define Business Success</a:t>
            </a:r>
            <a:endParaRPr sz="2400">
              <a:latin typeface="Poppins"/>
              <a:ea typeface="Poppins"/>
              <a:cs typeface="Poppins"/>
              <a:sym typeface="Poppins"/>
            </a:endParaRPr>
          </a:p>
        </p:txBody>
      </p:sp>
      <p:graphicFrame>
        <p:nvGraphicFramePr>
          <p:cNvPr id="227" name="Google Shape;227;p20"/>
          <p:cNvGraphicFramePr/>
          <p:nvPr/>
        </p:nvGraphicFramePr>
        <p:xfrm>
          <a:off x="552675" y="1008345"/>
          <a:ext cx="3000000" cy="3000000"/>
        </p:xfrm>
        <a:graphic>
          <a:graphicData uri="http://schemas.openxmlformats.org/drawingml/2006/table">
            <a:tbl>
              <a:tblPr>
                <a:noFill/>
                <a:tableStyleId>{3CC3926C-FF87-4704-8C85-3151227F13E9}</a:tableStyleId>
              </a:tblPr>
              <a:tblGrid>
                <a:gridCol w="2738525">
                  <a:extLst>
                    <a:ext uri="{9D8B030D-6E8A-4147-A177-3AD203B41FA5}">
                      <a16:colId xmlns:a16="http://schemas.microsoft.com/office/drawing/2014/main" val="20000"/>
                    </a:ext>
                  </a:extLst>
                </a:gridCol>
                <a:gridCol w="2738525">
                  <a:extLst>
                    <a:ext uri="{9D8B030D-6E8A-4147-A177-3AD203B41FA5}">
                      <a16:colId xmlns:a16="http://schemas.microsoft.com/office/drawing/2014/main" val="20001"/>
                    </a:ext>
                  </a:extLst>
                </a:gridCol>
                <a:gridCol w="2738525">
                  <a:extLst>
                    <a:ext uri="{9D8B030D-6E8A-4147-A177-3AD203B41FA5}">
                      <a16:colId xmlns:a16="http://schemas.microsoft.com/office/drawing/2014/main" val="20002"/>
                    </a:ext>
                  </a:extLst>
                </a:gridCol>
              </a:tblGrid>
              <a:tr h="331475">
                <a:tc gridSpan="3">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Key Performance Indicators </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rgbClr val="F5B82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228" name="Google Shape;228;p20"/>
          <p:cNvSpPr/>
          <p:nvPr/>
        </p:nvSpPr>
        <p:spPr>
          <a:xfrm>
            <a:off x="4532700" y="1354124"/>
            <a:ext cx="78600" cy="3570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txBox="1"/>
          <p:nvPr/>
        </p:nvSpPr>
        <p:spPr>
          <a:xfrm>
            <a:off x="685439" y="1377675"/>
            <a:ext cx="3860400" cy="3070800"/>
          </a:xfrm>
          <a:prstGeom prst="rect">
            <a:avLst/>
          </a:prstGeom>
          <a:no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Coaching/storytelling around reported KPIs is important to the ‘value’ conversation. Answering the ‘why’ in conjunction with Gloat benchmarks sets a good foundation for success</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In addition to the Gloat self service dashboard, building an internal dashboard </a:t>
            </a:r>
            <a:r>
              <a:rPr lang="en" sz="1250" i="1">
                <a:latin typeface="Poppins"/>
                <a:ea typeface="Poppins"/>
                <a:cs typeface="Poppins"/>
                <a:sym typeface="Poppins"/>
              </a:rPr>
              <a:t>(PowerBI or Tableau)</a:t>
            </a:r>
            <a:r>
              <a:rPr lang="en" sz="1250">
                <a:latin typeface="Poppins"/>
                <a:ea typeface="Poppins"/>
                <a:cs typeface="Poppins"/>
                <a:sym typeface="Poppins"/>
              </a:rPr>
              <a:t> that the champions’ use to look at golden KPIs for their function/department/business unit </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Conduct year over year analysis of how employee engagement scores are shifting due to Talent Marketplace</a:t>
            </a:r>
            <a:endParaRPr sz="1250">
              <a:latin typeface="Poppins"/>
              <a:ea typeface="Poppins"/>
              <a:cs typeface="Poppins"/>
              <a:sym typeface="Poppins"/>
            </a:endParaRPr>
          </a:p>
        </p:txBody>
      </p:sp>
      <p:sp>
        <p:nvSpPr>
          <p:cNvPr id="230" name="Google Shape;230;p20"/>
          <p:cNvSpPr txBox="1"/>
          <p:nvPr/>
        </p:nvSpPr>
        <p:spPr>
          <a:xfrm>
            <a:off x="4778530" y="1377675"/>
            <a:ext cx="3989700" cy="3070800"/>
          </a:xfrm>
          <a:prstGeom prst="rect">
            <a:avLst/>
          </a:prstGeom>
          <a:no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Lean into joint metrics - looking beyond your own platform, pull data from Gloat and connect it back to the business</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E.g. 33% of people who had a mentor or were on a project got promoted</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Visibility of KPIs is highly important: user to opp ratio, NPS, MAU, etc. Regional leaders need to understand the impact to drive value at the ‘local’ level</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Increasing the assignments KPI was a common thread in the interviews and important deriving value</a:t>
            </a:r>
            <a:r>
              <a:rPr lang="en" sz="1250" i="1">
                <a:latin typeface="Poppins"/>
                <a:ea typeface="Poppins"/>
                <a:cs typeface="Poppins"/>
                <a:sym typeface="Poppins"/>
              </a:rPr>
              <a:t> (e.g. unlocked hours)</a:t>
            </a:r>
            <a:endParaRPr sz="1250" i="1">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fade">
                                      <p:cBhvr>
                                        <p:cTn id="17" dur="10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10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4"/>
        <p:cNvGrpSpPr/>
        <p:nvPr/>
      </p:nvGrpSpPr>
      <p:grpSpPr>
        <a:xfrm>
          <a:off x="0" y="0"/>
          <a:ext cx="0" cy="0"/>
          <a:chOff x="0" y="0"/>
          <a:chExt cx="0" cy="0"/>
        </a:xfrm>
      </p:grpSpPr>
      <p:sp>
        <p:nvSpPr>
          <p:cNvPr id="235" name="Google Shape;235;p21"/>
          <p:cNvSpPr/>
          <p:nvPr/>
        </p:nvSpPr>
        <p:spPr>
          <a:xfrm>
            <a:off x="3319850" y="1418175"/>
            <a:ext cx="2656200" cy="1072200"/>
          </a:xfrm>
          <a:prstGeom prst="roundRect">
            <a:avLst>
              <a:gd name="adj" fmla="val 16667"/>
            </a:avLst>
          </a:prstGeom>
          <a:noFill/>
          <a:ln w="19050"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1"/>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Align &amp; Integrate</a:t>
            </a:r>
            <a:endParaRPr sz="2400">
              <a:latin typeface="Poppins"/>
              <a:ea typeface="Poppins"/>
              <a:cs typeface="Poppins"/>
              <a:sym typeface="Poppins"/>
            </a:endParaRPr>
          </a:p>
        </p:txBody>
      </p:sp>
      <p:graphicFrame>
        <p:nvGraphicFramePr>
          <p:cNvPr id="237" name="Google Shape;237;p21"/>
          <p:cNvGraphicFramePr/>
          <p:nvPr/>
        </p:nvGraphicFramePr>
        <p:xfrm>
          <a:off x="552675" y="1008345"/>
          <a:ext cx="3000000" cy="3000000"/>
        </p:xfrm>
        <a:graphic>
          <a:graphicData uri="http://schemas.openxmlformats.org/drawingml/2006/table">
            <a:tbl>
              <a:tblPr>
                <a:noFill/>
                <a:tableStyleId>{3CC3926C-FF87-4704-8C85-3151227F13E9}</a:tableStyleId>
              </a:tblPr>
              <a:tblGrid>
                <a:gridCol w="2738525">
                  <a:extLst>
                    <a:ext uri="{9D8B030D-6E8A-4147-A177-3AD203B41FA5}">
                      <a16:colId xmlns:a16="http://schemas.microsoft.com/office/drawing/2014/main" val="20000"/>
                    </a:ext>
                  </a:extLst>
                </a:gridCol>
                <a:gridCol w="2738525">
                  <a:extLst>
                    <a:ext uri="{9D8B030D-6E8A-4147-A177-3AD203B41FA5}">
                      <a16:colId xmlns:a16="http://schemas.microsoft.com/office/drawing/2014/main" val="20001"/>
                    </a:ext>
                  </a:extLst>
                </a:gridCol>
                <a:gridCol w="2738525">
                  <a:extLst>
                    <a:ext uri="{9D8B030D-6E8A-4147-A177-3AD203B41FA5}">
                      <a16:colId xmlns:a16="http://schemas.microsoft.com/office/drawing/2014/main" val="20002"/>
                    </a:ext>
                  </a:extLst>
                </a:gridCol>
              </a:tblGrid>
              <a:tr h="3314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Rollout Strategy</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Existing Processes &amp; Policies</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Sourcing Projects</a:t>
                      </a:r>
                      <a:endParaRPr sz="1200" b="1">
                        <a:solidFill>
                          <a:srgbClr val="FFFFFF"/>
                        </a:solidFill>
                        <a:latin typeface="Poppins"/>
                        <a:ea typeface="Poppins"/>
                        <a:cs typeface="Poppins"/>
                        <a:sym typeface="Poppins"/>
                      </a:endParaRPr>
                    </a:p>
                  </a:txBody>
                  <a:tcPr marL="91425" marR="91425" marT="0" marB="0" anchor="ctr">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9050" cap="flat" cmpd="sng">
                      <a:solidFill>
                        <a:srgbClr val="9E9E9E">
                          <a:alpha val="0"/>
                        </a:srgbClr>
                      </a:solidFill>
                      <a:prstDash val="solid"/>
                      <a:round/>
                      <a:headEnd type="none" w="sm" len="sm"/>
                      <a:tailEnd type="none" w="sm" len="sm"/>
                    </a:lnT>
                    <a:lnB w="19050" cap="flat" cmpd="sng">
                      <a:solidFill>
                        <a:srgbClr val="9E9E9E">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bl>
          </a:graphicData>
        </a:graphic>
      </p:graphicFrame>
      <p:sp>
        <p:nvSpPr>
          <p:cNvPr id="238" name="Google Shape;238;p21"/>
          <p:cNvSpPr/>
          <p:nvPr/>
        </p:nvSpPr>
        <p:spPr>
          <a:xfrm>
            <a:off x="3212600" y="1354124"/>
            <a:ext cx="78600" cy="3570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1"/>
          <p:cNvSpPr/>
          <p:nvPr/>
        </p:nvSpPr>
        <p:spPr>
          <a:xfrm>
            <a:off x="6029725" y="1354124"/>
            <a:ext cx="78600" cy="35703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1"/>
          <p:cNvSpPr txBox="1"/>
          <p:nvPr/>
        </p:nvSpPr>
        <p:spPr>
          <a:xfrm>
            <a:off x="519800" y="1377675"/>
            <a:ext cx="2771400" cy="3263100"/>
          </a:xfrm>
          <a:prstGeom prst="rect">
            <a:avLst/>
          </a:prstGeom>
          <a:no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Build a strong brand that is recognized in person, </a:t>
            </a:r>
            <a:br>
              <a:rPr lang="en" sz="1250">
                <a:latin typeface="Poppins"/>
                <a:ea typeface="Poppins"/>
                <a:cs typeface="Poppins"/>
                <a:sym typeface="Poppins"/>
              </a:rPr>
            </a:br>
            <a:r>
              <a:rPr lang="en" sz="1250">
                <a:latin typeface="Poppins"/>
                <a:ea typeface="Poppins"/>
                <a:cs typeface="Poppins"/>
                <a:sym typeface="Poppins"/>
              </a:rPr>
              <a:t>virtually, and on social media to create/sustain buzz</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Leverage existing communication channels to rollout Gloat </a:t>
            </a:r>
            <a:r>
              <a:rPr lang="en" sz="1250" i="1">
                <a:latin typeface="Poppins"/>
                <a:ea typeface="Poppins"/>
                <a:cs typeface="Poppins"/>
                <a:sym typeface="Poppins"/>
              </a:rPr>
              <a:t>(ie. a natural flow into career dev, learning, etc.)</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Tie Gloat platform to critical business objectives and initiatives </a:t>
            </a:r>
            <a:r>
              <a:rPr lang="en" sz="1250" i="1">
                <a:latin typeface="Poppins"/>
                <a:ea typeface="Poppins"/>
                <a:cs typeface="Poppins"/>
                <a:sym typeface="Poppins"/>
              </a:rPr>
              <a:t>(consider building a northstar that gets presented at the beginning of each planning/strategy session)</a:t>
            </a:r>
            <a:endParaRPr sz="1250" i="1">
              <a:latin typeface="Poppins"/>
              <a:ea typeface="Poppins"/>
              <a:cs typeface="Poppins"/>
              <a:sym typeface="Poppins"/>
            </a:endParaRPr>
          </a:p>
        </p:txBody>
      </p:sp>
      <p:sp>
        <p:nvSpPr>
          <p:cNvPr id="241" name="Google Shape;241;p21"/>
          <p:cNvSpPr txBox="1"/>
          <p:nvPr/>
        </p:nvSpPr>
        <p:spPr>
          <a:xfrm>
            <a:off x="3274763" y="1377664"/>
            <a:ext cx="2771400" cy="3840300"/>
          </a:xfrm>
          <a:prstGeom prst="rect">
            <a:avLst/>
          </a:prstGeom>
          <a:no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Use programs e.g. ‘Own Your Career’, ‘Grow Your Career’ to develop skills and give opp for action and open conversation (agency &amp; access)</a:t>
            </a:r>
            <a:endParaRPr sz="1250">
              <a:latin typeface="Poppins"/>
              <a:ea typeface="Poppins"/>
              <a:cs typeface="Poppins"/>
              <a:sym typeface="Poppins"/>
            </a:endParaRPr>
          </a:p>
          <a:p>
            <a:pPr marL="0" lvl="0" indent="0" algn="l" rtl="0">
              <a:spcBef>
                <a:spcPts val="0"/>
              </a:spcBef>
              <a:spcAft>
                <a:spcPts val="0"/>
              </a:spcAft>
              <a:buNone/>
            </a:pP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No major need for policy changes around talent sharing</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Change management strategy is highly important to building confidence around Talent Marketplace…</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Mythbusters</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QRGs/Guidelines</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WIIFM</a:t>
            </a:r>
            <a:br>
              <a:rPr lang="en" sz="1250">
                <a:latin typeface="Poppins"/>
                <a:ea typeface="Poppins"/>
                <a:cs typeface="Poppins"/>
                <a:sym typeface="Poppins"/>
              </a:rPr>
            </a:br>
            <a:endParaRPr sz="1250">
              <a:latin typeface="Poppins"/>
              <a:ea typeface="Poppins"/>
              <a:cs typeface="Poppins"/>
              <a:sym typeface="Poppins"/>
            </a:endParaRPr>
          </a:p>
          <a:p>
            <a:pPr marL="182880" lvl="0" indent="0" algn="l" rtl="0">
              <a:spcBef>
                <a:spcPts val="0"/>
              </a:spcBef>
              <a:spcAft>
                <a:spcPts val="0"/>
              </a:spcAft>
              <a:buNone/>
            </a:pPr>
            <a:endParaRPr sz="1250">
              <a:latin typeface="Poppins"/>
              <a:ea typeface="Poppins"/>
              <a:cs typeface="Poppins"/>
              <a:sym typeface="Poppins"/>
            </a:endParaRPr>
          </a:p>
        </p:txBody>
      </p:sp>
      <p:sp>
        <p:nvSpPr>
          <p:cNvPr id="242" name="Google Shape;242;p21"/>
          <p:cNvSpPr txBox="1"/>
          <p:nvPr/>
        </p:nvSpPr>
        <p:spPr>
          <a:xfrm>
            <a:off x="6170625" y="1392880"/>
            <a:ext cx="2771400" cy="3648000"/>
          </a:xfrm>
          <a:prstGeom prst="rect">
            <a:avLst/>
          </a:prstGeom>
          <a:solidFill>
            <a:srgbClr val="FFFFFF"/>
          </a:solidFill>
          <a:ln>
            <a:noFill/>
          </a:ln>
        </p:spPr>
        <p:txBody>
          <a:bodyPr spcFirstLastPara="1" wrap="square" lIns="91425" tIns="91425" rIns="91425" bIns="91425" anchor="t" anchorCtr="0">
            <a:spAutoFit/>
          </a:bodyPr>
          <a:lstStyle/>
          <a:p>
            <a:pPr marL="182880" lvl="0" indent="-125094" algn="l" rtl="0">
              <a:spcBef>
                <a:spcPts val="0"/>
              </a:spcBef>
              <a:spcAft>
                <a:spcPts val="0"/>
              </a:spcAft>
              <a:buSzPts val="1250"/>
              <a:buFont typeface="Poppins"/>
              <a:buChar char="➔"/>
            </a:pPr>
            <a:r>
              <a:rPr lang="en" sz="1250">
                <a:latin typeface="Poppins"/>
                <a:ea typeface="Poppins"/>
                <a:cs typeface="Poppins"/>
                <a:sym typeface="Poppins"/>
              </a:rPr>
              <a:t>Conducting ‘work-breakdown’ exercises are critical</a:t>
            </a:r>
            <a:endParaRPr sz="1250">
              <a:latin typeface="Poppins"/>
              <a:ea typeface="Poppins"/>
              <a:cs typeface="Poppins"/>
              <a:sym typeface="Poppins"/>
            </a:endParaRPr>
          </a:p>
          <a:p>
            <a:pPr marL="731520" lvl="1" indent="-125094" algn="l" rtl="0">
              <a:spcBef>
                <a:spcPts val="0"/>
              </a:spcBef>
              <a:spcAft>
                <a:spcPts val="0"/>
              </a:spcAft>
              <a:buSzPts val="1250"/>
              <a:buFont typeface="Poppins"/>
              <a:buChar char="◆"/>
            </a:pPr>
            <a:r>
              <a:rPr lang="en" sz="1250">
                <a:latin typeface="Poppins"/>
                <a:ea typeface="Poppins"/>
                <a:cs typeface="Poppins"/>
                <a:sym typeface="Poppins"/>
              </a:rPr>
              <a:t>‘Projects’ is very new concept and collaborative sessions are a key driver</a:t>
            </a:r>
            <a:br>
              <a:rPr lang="en" sz="1250">
                <a:latin typeface="Poppins"/>
                <a:ea typeface="Poppins"/>
                <a:cs typeface="Poppins"/>
                <a:sym typeface="Poppins"/>
              </a:rPr>
            </a:br>
            <a:endParaRPr sz="1250">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Projects don’t come from one specific source, facilitating the mindset shift around ‘what is a project’ is a game changer </a:t>
            </a:r>
            <a:r>
              <a:rPr lang="en" sz="1250" i="1">
                <a:latin typeface="Poppins"/>
                <a:ea typeface="Poppins"/>
                <a:cs typeface="Poppins"/>
                <a:sym typeface="Poppins"/>
              </a:rPr>
              <a:t>(job shadowing → business impact)</a:t>
            </a:r>
            <a:endParaRPr sz="1250" i="1">
              <a:latin typeface="Poppins"/>
              <a:ea typeface="Poppins"/>
              <a:cs typeface="Poppins"/>
              <a:sym typeface="Poppins"/>
            </a:endParaRPr>
          </a:p>
          <a:p>
            <a:pPr marL="0" lvl="0" indent="0" algn="l" rtl="0">
              <a:spcBef>
                <a:spcPts val="0"/>
              </a:spcBef>
              <a:spcAft>
                <a:spcPts val="0"/>
              </a:spcAft>
              <a:buNone/>
            </a:pPr>
            <a:endParaRPr sz="1250" i="1">
              <a:latin typeface="Poppins"/>
              <a:ea typeface="Poppins"/>
              <a:cs typeface="Poppins"/>
              <a:sym typeface="Poppins"/>
            </a:endParaRPr>
          </a:p>
          <a:p>
            <a:pPr marL="182880" lvl="0" indent="-125094" algn="l" rtl="0">
              <a:spcBef>
                <a:spcPts val="0"/>
              </a:spcBef>
              <a:spcAft>
                <a:spcPts val="0"/>
              </a:spcAft>
              <a:buSzPts val="1250"/>
              <a:buFont typeface="Poppins"/>
              <a:buChar char="➔"/>
            </a:pPr>
            <a:r>
              <a:rPr lang="en" sz="1250">
                <a:latin typeface="Poppins"/>
                <a:ea typeface="Poppins"/>
                <a:cs typeface="Poppins"/>
                <a:sym typeface="Poppins"/>
              </a:rPr>
              <a:t>Dedicated champion network is important in 1st year to integrate into the culture/sets a good foundation </a:t>
            </a:r>
            <a:endParaRPr sz="1250">
              <a:latin typeface="Poppins"/>
              <a:ea typeface="Poppins"/>
              <a:cs typeface="Poppins"/>
              <a:sym typeface="Poppins"/>
            </a:endParaRPr>
          </a:p>
        </p:txBody>
      </p:sp>
      <p:sp>
        <p:nvSpPr>
          <p:cNvPr id="243" name="Google Shape;243;p21"/>
          <p:cNvSpPr/>
          <p:nvPr/>
        </p:nvSpPr>
        <p:spPr>
          <a:xfrm>
            <a:off x="552675" y="1428975"/>
            <a:ext cx="2597700" cy="887100"/>
          </a:xfrm>
          <a:prstGeom prst="roundRect">
            <a:avLst>
              <a:gd name="adj" fmla="val 16667"/>
            </a:avLst>
          </a:prstGeom>
          <a:noFill/>
          <a:ln w="19050"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p:nvPr/>
        </p:nvSpPr>
        <p:spPr>
          <a:xfrm>
            <a:off x="6170625" y="1377675"/>
            <a:ext cx="2706300" cy="1283400"/>
          </a:xfrm>
          <a:prstGeom prst="roundRect">
            <a:avLst>
              <a:gd name="adj" fmla="val 16667"/>
            </a:avLst>
          </a:prstGeom>
          <a:noFill/>
          <a:ln w="19050"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10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gtEl>
                                        <p:attrNameLst>
                                          <p:attrName>style.visibility</p:attrName>
                                        </p:attrNameLst>
                                      </p:cBhvr>
                                      <p:to>
                                        <p:strVal val="visible"/>
                                      </p:to>
                                    </p:set>
                                    <p:animEffect transition="in" filter="fade">
                                      <p:cBhvr>
                                        <p:cTn id="12" dur="1000"/>
                                        <p:tgtEl>
                                          <p:spTgt spid="2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1000"/>
                                        <p:tgtEl>
                                          <p:spTgt spid="2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2"/>
                                        </p:tgtEl>
                                        <p:attrNameLst>
                                          <p:attrName>style.visibility</p:attrName>
                                        </p:attrNameLst>
                                      </p:cBhvr>
                                      <p:to>
                                        <p:strVal val="visible"/>
                                      </p:to>
                                    </p:set>
                                    <p:animEffect transition="in" filter="fade">
                                      <p:cBhvr>
                                        <p:cTn id="27" dur="1000"/>
                                        <p:tgtEl>
                                          <p:spTgt spid="2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48"/>
        <p:cNvGrpSpPr/>
        <p:nvPr/>
      </p:nvGrpSpPr>
      <p:grpSpPr>
        <a:xfrm>
          <a:off x="0" y="0"/>
          <a:ext cx="0" cy="0"/>
          <a:chOff x="0" y="0"/>
          <a:chExt cx="0" cy="0"/>
        </a:xfrm>
      </p:grpSpPr>
      <p:sp>
        <p:nvSpPr>
          <p:cNvPr id="249" name="Google Shape;249;p22"/>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4 Actions To Help You Drive Adoption</a:t>
            </a:r>
            <a:endParaRPr sz="2400">
              <a:latin typeface="Poppins"/>
              <a:ea typeface="Poppins"/>
              <a:cs typeface="Poppins"/>
              <a:sym typeface="Poppins"/>
            </a:endParaRPr>
          </a:p>
        </p:txBody>
      </p:sp>
      <p:pic>
        <p:nvPicPr>
          <p:cNvPr id="250" name="Google Shape;250;p22"/>
          <p:cNvPicPr preferRelativeResize="0"/>
          <p:nvPr/>
        </p:nvPicPr>
        <p:blipFill>
          <a:blip r:embed="rId3">
            <a:alphaModFix/>
          </a:blip>
          <a:stretch>
            <a:fillRect/>
          </a:stretch>
        </p:blipFill>
        <p:spPr>
          <a:xfrm>
            <a:off x="512975" y="1189822"/>
            <a:ext cx="1497805" cy="1329477"/>
          </a:xfrm>
          <a:prstGeom prst="rect">
            <a:avLst/>
          </a:prstGeom>
          <a:noFill/>
          <a:ln>
            <a:noFill/>
          </a:ln>
        </p:spPr>
      </p:pic>
      <p:pic>
        <p:nvPicPr>
          <p:cNvPr id="251" name="Google Shape;251;p22"/>
          <p:cNvPicPr preferRelativeResize="0"/>
          <p:nvPr/>
        </p:nvPicPr>
        <p:blipFill>
          <a:blip r:embed="rId4">
            <a:alphaModFix/>
          </a:blip>
          <a:stretch>
            <a:fillRect/>
          </a:stretch>
        </p:blipFill>
        <p:spPr>
          <a:xfrm>
            <a:off x="2636594" y="1189813"/>
            <a:ext cx="1497805" cy="1329477"/>
          </a:xfrm>
          <a:prstGeom prst="rect">
            <a:avLst/>
          </a:prstGeom>
          <a:noFill/>
          <a:ln>
            <a:noFill/>
          </a:ln>
        </p:spPr>
      </p:pic>
      <p:pic>
        <p:nvPicPr>
          <p:cNvPr id="252" name="Google Shape;252;p22"/>
          <p:cNvPicPr preferRelativeResize="0"/>
          <p:nvPr/>
        </p:nvPicPr>
        <p:blipFill>
          <a:blip r:embed="rId5">
            <a:alphaModFix/>
          </a:blip>
          <a:stretch>
            <a:fillRect/>
          </a:stretch>
        </p:blipFill>
        <p:spPr>
          <a:xfrm>
            <a:off x="4821835" y="1144313"/>
            <a:ext cx="1571092" cy="1394525"/>
          </a:xfrm>
          <a:prstGeom prst="rect">
            <a:avLst/>
          </a:prstGeom>
          <a:noFill/>
          <a:ln>
            <a:noFill/>
          </a:ln>
        </p:spPr>
      </p:pic>
      <p:pic>
        <p:nvPicPr>
          <p:cNvPr id="253" name="Google Shape;253;p22"/>
          <p:cNvPicPr preferRelativeResize="0"/>
          <p:nvPr/>
        </p:nvPicPr>
        <p:blipFill>
          <a:blip r:embed="rId6">
            <a:alphaModFix/>
          </a:blip>
          <a:stretch>
            <a:fillRect/>
          </a:stretch>
        </p:blipFill>
        <p:spPr>
          <a:xfrm>
            <a:off x="6957164" y="1144326"/>
            <a:ext cx="1555761" cy="1380918"/>
          </a:xfrm>
          <a:prstGeom prst="rect">
            <a:avLst/>
          </a:prstGeom>
          <a:noFill/>
          <a:ln>
            <a:noFill/>
          </a:ln>
        </p:spPr>
      </p:pic>
      <p:sp>
        <p:nvSpPr>
          <p:cNvPr id="254" name="Google Shape;254;p22"/>
          <p:cNvSpPr txBox="1"/>
          <p:nvPr/>
        </p:nvSpPr>
        <p:spPr>
          <a:xfrm>
            <a:off x="312500" y="2731454"/>
            <a:ext cx="19140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Source Sans Pro"/>
                <a:ea typeface="Source Sans Pro"/>
                <a:cs typeface="Source Sans Pro"/>
                <a:sym typeface="Source Sans Pro"/>
              </a:rPr>
              <a:t>Ask one senior leader to post a project </a:t>
            </a:r>
            <a:r>
              <a:rPr lang="en" sz="1300">
                <a:latin typeface="Source Sans Pro"/>
                <a:ea typeface="Source Sans Pro"/>
                <a:cs typeface="Source Sans Pro"/>
                <a:sym typeface="Source Sans Pro"/>
              </a:rPr>
              <a:t>to help them brainstorm and solve a problem they are struggling with </a:t>
            </a:r>
            <a:endParaRPr sz="1300" i="1">
              <a:latin typeface="Source Sans Pro"/>
              <a:ea typeface="Source Sans Pro"/>
              <a:cs typeface="Source Sans Pro"/>
              <a:sym typeface="Source Sans Pro"/>
            </a:endParaRPr>
          </a:p>
        </p:txBody>
      </p:sp>
      <p:sp>
        <p:nvSpPr>
          <p:cNvPr id="255" name="Google Shape;255;p22"/>
          <p:cNvSpPr txBox="1"/>
          <p:nvPr/>
        </p:nvSpPr>
        <p:spPr>
          <a:xfrm>
            <a:off x="2372250" y="2731450"/>
            <a:ext cx="20265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Source Sans Pro"/>
                <a:ea typeface="Source Sans Pro"/>
                <a:cs typeface="Source Sans Pro"/>
                <a:sym typeface="Source Sans Pro"/>
              </a:rPr>
              <a:t>Build a KPI story</a:t>
            </a:r>
            <a:r>
              <a:rPr lang="en" sz="1300">
                <a:latin typeface="Source Sans Pro"/>
                <a:ea typeface="Source Sans Pro"/>
                <a:cs typeface="Source Sans Pro"/>
                <a:sym typeface="Source Sans Pro"/>
              </a:rPr>
              <a:t> </a:t>
            </a:r>
            <a:r>
              <a:rPr lang="en" sz="1300" b="1">
                <a:latin typeface="Source Sans Pro"/>
                <a:ea typeface="Source Sans Pro"/>
                <a:cs typeface="Source Sans Pro"/>
                <a:sym typeface="Source Sans Pro"/>
              </a:rPr>
              <a:t>on</a:t>
            </a:r>
            <a:r>
              <a:rPr lang="en" sz="1300">
                <a:latin typeface="Source Sans Pro"/>
                <a:ea typeface="Source Sans Pro"/>
                <a:cs typeface="Source Sans Pro"/>
                <a:sym typeface="Source Sans Pro"/>
              </a:rPr>
              <a:t> </a:t>
            </a:r>
            <a:r>
              <a:rPr lang="en" sz="1300" b="1">
                <a:latin typeface="Source Sans Pro"/>
                <a:ea typeface="Source Sans Pro"/>
                <a:cs typeface="Source Sans Pro"/>
                <a:sym typeface="Source Sans Pro"/>
              </a:rPr>
              <a:t>why adoption is key to success</a:t>
            </a:r>
            <a:r>
              <a:rPr lang="en" sz="1300">
                <a:latin typeface="Source Sans Pro"/>
                <a:ea typeface="Source Sans Pro"/>
                <a:cs typeface="Source Sans Pro"/>
                <a:sym typeface="Source Sans Pro"/>
              </a:rPr>
              <a:t>,</a:t>
            </a:r>
            <a:r>
              <a:rPr lang="en" sz="1300" b="1">
                <a:latin typeface="Source Sans Pro"/>
                <a:ea typeface="Source Sans Pro"/>
                <a:cs typeface="Source Sans Pro"/>
                <a:sym typeface="Source Sans Pro"/>
              </a:rPr>
              <a:t> </a:t>
            </a:r>
            <a:r>
              <a:rPr lang="en" sz="1300">
                <a:latin typeface="Source Sans Pro"/>
                <a:ea typeface="Source Sans Pro"/>
                <a:cs typeface="Source Sans Pro"/>
                <a:sym typeface="Source Sans Pro"/>
              </a:rPr>
              <a:t>and share with leaders + champions </a:t>
            </a:r>
            <a:r>
              <a:rPr lang="en" sz="1300" i="1">
                <a:latin typeface="Source Sans Pro"/>
                <a:ea typeface="Source Sans Pro"/>
                <a:cs typeface="Source Sans Pro"/>
                <a:sym typeface="Source Sans Pro"/>
              </a:rPr>
              <a:t>(reach out if you need support)</a:t>
            </a:r>
            <a:endParaRPr sz="1300" i="1">
              <a:latin typeface="Source Sans Pro"/>
              <a:ea typeface="Source Sans Pro"/>
              <a:cs typeface="Source Sans Pro"/>
              <a:sym typeface="Source Sans Pro"/>
            </a:endParaRPr>
          </a:p>
        </p:txBody>
      </p:sp>
      <p:sp>
        <p:nvSpPr>
          <p:cNvPr id="256" name="Google Shape;256;p22"/>
          <p:cNvSpPr txBox="1"/>
          <p:nvPr/>
        </p:nvSpPr>
        <p:spPr>
          <a:xfrm>
            <a:off x="4594125" y="2731452"/>
            <a:ext cx="2026500" cy="158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Source Sans Pro"/>
                <a:ea typeface="Source Sans Pro"/>
                <a:cs typeface="Source Sans Pro"/>
                <a:sym typeface="Source Sans Pro"/>
              </a:rPr>
              <a:t>Review your talent marketplace brand </a:t>
            </a:r>
            <a:r>
              <a:rPr lang="en" sz="1300">
                <a:latin typeface="Source Sans Pro"/>
                <a:ea typeface="Source Sans Pro"/>
                <a:cs typeface="Source Sans Pro"/>
                <a:sym typeface="Source Sans Pro"/>
              </a:rPr>
              <a:t> and identify areas for improvement across materials </a:t>
            </a:r>
            <a:r>
              <a:rPr lang="en" sz="1300" i="1">
                <a:latin typeface="Source Sans Pro"/>
                <a:ea typeface="Source Sans Pro"/>
                <a:cs typeface="Source Sans Pro"/>
                <a:sym typeface="Source Sans Pro"/>
              </a:rPr>
              <a:t>(ie. how are benefits being articulated?)</a:t>
            </a:r>
            <a:endParaRPr sz="1300" i="1">
              <a:latin typeface="Source Sans Pro"/>
              <a:ea typeface="Source Sans Pro"/>
              <a:cs typeface="Source Sans Pro"/>
              <a:sym typeface="Source Sans Pro"/>
            </a:endParaRPr>
          </a:p>
        </p:txBody>
      </p:sp>
      <p:sp>
        <p:nvSpPr>
          <p:cNvPr id="257" name="Google Shape;257;p22"/>
          <p:cNvSpPr txBox="1"/>
          <p:nvPr/>
        </p:nvSpPr>
        <p:spPr>
          <a:xfrm>
            <a:off x="6700800" y="2731450"/>
            <a:ext cx="20685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latin typeface="Source Sans Pro"/>
                <a:ea typeface="Source Sans Pro"/>
                <a:cs typeface="Source Sans Pro"/>
                <a:sym typeface="Source Sans Pro"/>
              </a:rPr>
              <a:t>Look at your marketing and HR calendar</a:t>
            </a:r>
            <a:r>
              <a:rPr lang="en" sz="1300">
                <a:latin typeface="Source Sans Pro"/>
                <a:ea typeface="Source Sans Pro"/>
                <a:cs typeface="Source Sans Pro"/>
                <a:sym typeface="Source Sans Pro"/>
              </a:rPr>
              <a:t> to see where you can embed Talent Marketplace to gain exposure </a:t>
            </a:r>
            <a:r>
              <a:rPr lang="en" sz="1300" i="1">
                <a:latin typeface="Source Sans Pro"/>
                <a:ea typeface="Source Sans Pro"/>
                <a:cs typeface="Source Sans Pro"/>
                <a:sym typeface="Source Sans Pro"/>
              </a:rPr>
              <a:t>(ie. Town Halls) </a:t>
            </a:r>
            <a:endParaRPr sz="1300" i="1">
              <a:latin typeface="Source Sans Pro"/>
              <a:ea typeface="Source Sans Pro"/>
              <a:cs typeface="Source Sans Pro"/>
              <a:sym typeface="Source Sans Pro"/>
            </a:endParaRPr>
          </a:p>
        </p:txBody>
      </p:sp>
      <p:sp>
        <p:nvSpPr>
          <p:cNvPr id="258" name="Google Shape;258;p22"/>
          <p:cNvSpPr/>
          <p:nvPr/>
        </p:nvSpPr>
        <p:spPr>
          <a:xfrm>
            <a:off x="358350" y="4454701"/>
            <a:ext cx="8286900" cy="512400"/>
          </a:xfrm>
          <a:prstGeom prst="rect">
            <a:avLst/>
          </a:prstGeom>
          <a:solidFill>
            <a:srgbClr val="F8FFF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i="1">
                <a:latin typeface="Source Sans Pro"/>
                <a:ea typeface="Source Sans Pro"/>
                <a:cs typeface="Source Sans Pro"/>
                <a:sym typeface="Source Sans Pro"/>
              </a:rPr>
              <a:t>A Gloat customer success representative will follow up with you to see how these activities went, don’t hesitate to reach out with any questions!</a:t>
            </a:r>
            <a:endParaRPr sz="1500" i="1">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title" idx="4294967295"/>
          </p:nvPr>
        </p:nvSpPr>
        <p:spPr>
          <a:xfrm>
            <a:off x="1099200" y="2211600"/>
            <a:ext cx="6945600" cy="720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250"/>
              <a:t>Panelist Questions</a:t>
            </a:r>
            <a:endParaRPr sz="325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title" idx="4294967295"/>
          </p:nvPr>
        </p:nvSpPr>
        <p:spPr>
          <a:xfrm>
            <a:off x="2196900" y="2204550"/>
            <a:ext cx="4750200" cy="7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59"/>
              <a:t>What’s Next?</a:t>
            </a:r>
            <a:endParaRPr sz="3259"/>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2"/>
        <p:cNvGrpSpPr/>
        <p:nvPr/>
      </p:nvGrpSpPr>
      <p:grpSpPr>
        <a:xfrm>
          <a:off x="0" y="0"/>
          <a:ext cx="0" cy="0"/>
          <a:chOff x="0" y="0"/>
          <a:chExt cx="0" cy="0"/>
        </a:xfrm>
      </p:grpSpPr>
      <p:sp>
        <p:nvSpPr>
          <p:cNvPr id="273" name="Google Shape;273;p25"/>
          <p:cNvSpPr/>
          <p:nvPr/>
        </p:nvSpPr>
        <p:spPr>
          <a:xfrm>
            <a:off x="1620218" y="2573482"/>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74" name="Google Shape;274;p25"/>
          <p:cNvSpPr/>
          <p:nvPr/>
        </p:nvSpPr>
        <p:spPr>
          <a:xfrm>
            <a:off x="276161" y="1836225"/>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75" name="Google Shape;275;p25"/>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Customer Community Frame</a:t>
            </a:r>
            <a:endParaRPr sz="2400">
              <a:latin typeface="Poppins"/>
              <a:ea typeface="Poppins"/>
              <a:cs typeface="Poppins"/>
              <a:sym typeface="Poppins"/>
            </a:endParaRPr>
          </a:p>
        </p:txBody>
      </p:sp>
      <p:sp>
        <p:nvSpPr>
          <p:cNvPr id="276" name="Google Shape;276;p25"/>
          <p:cNvSpPr/>
          <p:nvPr/>
        </p:nvSpPr>
        <p:spPr>
          <a:xfrm>
            <a:off x="4458750" y="1180927"/>
            <a:ext cx="226500" cy="3879300"/>
          </a:xfrm>
          <a:prstGeom prst="rect">
            <a:avLst/>
          </a:pr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5"/>
          <p:cNvSpPr txBox="1"/>
          <p:nvPr/>
        </p:nvSpPr>
        <p:spPr>
          <a:xfrm>
            <a:off x="538000" y="1152705"/>
            <a:ext cx="3321000" cy="64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Poppins"/>
                <a:ea typeface="Poppins"/>
                <a:cs typeface="Poppins"/>
                <a:sym typeface="Poppins"/>
              </a:rPr>
              <a:t>Implementation Customers </a:t>
            </a:r>
            <a:br>
              <a:rPr lang="en" sz="1600" b="1">
                <a:latin typeface="Poppins"/>
                <a:ea typeface="Poppins"/>
                <a:cs typeface="Poppins"/>
                <a:sym typeface="Poppins"/>
              </a:rPr>
            </a:br>
            <a:r>
              <a:rPr lang="en" sz="1600" i="1">
                <a:latin typeface="Poppins"/>
                <a:ea typeface="Poppins"/>
                <a:cs typeface="Poppins"/>
                <a:sym typeface="Poppins"/>
              </a:rPr>
              <a:t>0–12 Months</a:t>
            </a:r>
            <a:endParaRPr sz="1600" i="1">
              <a:latin typeface="Poppins"/>
              <a:ea typeface="Poppins"/>
              <a:cs typeface="Poppins"/>
              <a:sym typeface="Poppins"/>
            </a:endParaRPr>
          </a:p>
        </p:txBody>
      </p:sp>
      <p:sp>
        <p:nvSpPr>
          <p:cNvPr id="278" name="Google Shape;278;p25"/>
          <p:cNvSpPr txBox="1"/>
          <p:nvPr/>
        </p:nvSpPr>
        <p:spPr>
          <a:xfrm>
            <a:off x="5343700" y="1152705"/>
            <a:ext cx="3321000" cy="64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Poppins"/>
                <a:ea typeface="Poppins"/>
                <a:cs typeface="Poppins"/>
                <a:sym typeface="Poppins"/>
              </a:rPr>
              <a:t>In Life Customers</a:t>
            </a:r>
            <a:br>
              <a:rPr lang="en" sz="1600" b="1">
                <a:latin typeface="Poppins"/>
                <a:ea typeface="Poppins"/>
                <a:cs typeface="Poppins"/>
                <a:sym typeface="Poppins"/>
              </a:rPr>
            </a:br>
            <a:r>
              <a:rPr lang="en" sz="1600" i="1">
                <a:latin typeface="Poppins"/>
                <a:ea typeface="Poppins"/>
                <a:cs typeface="Poppins"/>
                <a:sym typeface="Poppins"/>
              </a:rPr>
              <a:t>13–36+ Months</a:t>
            </a:r>
            <a:endParaRPr sz="1600" i="1">
              <a:latin typeface="Poppins"/>
              <a:ea typeface="Poppins"/>
              <a:cs typeface="Poppins"/>
              <a:sym typeface="Poppins"/>
            </a:endParaRPr>
          </a:p>
        </p:txBody>
      </p:sp>
      <p:sp>
        <p:nvSpPr>
          <p:cNvPr id="279" name="Google Shape;279;p25"/>
          <p:cNvSpPr txBox="1"/>
          <p:nvPr/>
        </p:nvSpPr>
        <p:spPr>
          <a:xfrm>
            <a:off x="538272" y="1887906"/>
            <a:ext cx="20097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The keys to a successful soft launch</a:t>
            </a:r>
            <a:endParaRPr sz="1300" i="1">
              <a:latin typeface="Poppins"/>
              <a:ea typeface="Poppins"/>
              <a:cs typeface="Poppins"/>
              <a:sym typeface="Poppins"/>
            </a:endParaRPr>
          </a:p>
        </p:txBody>
      </p:sp>
      <p:sp>
        <p:nvSpPr>
          <p:cNvPr id="280" name="Google Shape;280;p25"/>
          <p:cNvSpPr txBox="1"/>
          <p:nvPr/>
        </p:nvSpPr>
        <p:spPr>
          <a:xfrm>
            <a:off x="1723955" y="2691288"/>
            <a:ext cx="23544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Driving a successful Global expansion </a:t>
            </a:r>
            <a:endParaRPr sz="1300" i="1">
              <a:latin typeface="Poppins"/>
              <a:ea typeface="Poppins"/>
              <a:cs typeface="Poppins"/>
              <a:sym typeface="Poppins"/>
            </a:endParaRPr>
          </a:p>
        </p:txBody>
      </p:sp>
      <p:sp>
        <p:nvSpPr>
          <p:cNvPr id="281" name="Google Shape;281;p25"/>
          <p:cNvSpPr txBox="1"/>
          <p:nvPr/>
        </p:nvSpPr>
        <p:spPr>
          <a:xfrm>
            <a:off x="-441850" y="787050"/>
            <a:ext cx="397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2" name="Google Shape;282;p25"/>
          <p:cNvSpPr/>
          <p:nvPr/>
        </p:nvSpPr>
        <p:spPr>
          <a:xfrm>
            <a:off x="46625" y="3419974"/>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83" name="Google Shape;283;p25"/>
          <p:cNvSpPr txBox="1"/>
          <p:nvPr/>
        </p:nvSpPr>
        <p:spPr>
          <a:xfrm>
            <a:off x="150362" y="3522920"/>
            <a:ext cx="23544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The key to sustaining adoption post launch</a:t>
            </a:r>
            <a:endParaRPr sz="1300" i="1">
              <a:latin typeface="Poppins"/>
              <a:ea typeface="Poppins"/>
              <a:cs typeface="Poppins"/>
              <a:sym typeface="Poppins"/>
            </a:endParaRPr>
          </a:p>
        </p:txBody>
      </p:sp>
      <p:sp>
        <p:nvSpPr>
          <p:cNvPr id="284" name="Google Shape;284;p25"/>
          <p:cNvSpPr/>
          <p:nvPr/>
        </p:nvSpPr>
        <p:spPr>
          <a:xfrm>
            <a:off x="1793342" y="4101422"/>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85" name="Google Shape;285;p25"/>
          <p:cNvSpPr txBox="1"/>
          <p:nvPr/>
        </p:nvSpPr>
        <p:spPr>
          <a:xfrm>
            <a:off x="1939217" y="4244322"/>
            <a:ext cx="23544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Setting your success metrics</a:t>
            </a:r>
            <a:endParaRPr sz="1300" i="1">
              <a:latin typeface="Poppins"/>
              <a:ea typeface="Poppins"/>
              <a:cs typeface="Poppins"/>
              <a:sym typeface="Poppins"/>
            </a:endParaRPr>
          </a:p>
        </p:txBody>
      </p:sp>
      <p:sp>
        <p:nvSpPr>
          <p:cNvPr id="286" name="Google Shape;286;p25"/>
          <p:cNvSpPr/>
          <p:nvPr/>
        </p:nvSpPr>
        <p:spPr>
          <a:xfrm>
            <a:off x="6349518" y="2587528"/>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87" name="Google Shape;287;p25"/>
          <p:cNvSpPr/>
          <p:nvPr/>
        </p:nvSpPr>
        <p:spPr>
          <a:xfrm>
            <a:off x="5005461" y="1836225"/>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88" name="Google Shape;288;p25"/>
          <p:cNvSpPr txBox="1"/>
          <p:nvPr/>
        </p:nvSpPr>
        <p:spPr>
          <a:xfrm>
            <a:off x="5205421" y="1901946"/>
            <a:ext cx="21978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Sustaining momentum and driving long term value</a:t>
            </a:r>
            <a:endParaRPr sz="1300" i="1">
              <a:latin typeface="Poppins"/>
              <a:ea typeface="Poppins"/>
              <a:cs typeface="Poppins"/>
              <a:sym typeface="Poppins"/>
            </a:endParaRPr>
          </a:p>
        </p:txBody>
      </p:sp>
      <p:sp>
        <p:nvSpPr>
          <p:cNvPr id="289" name="Google Shape;289;p25"/>
          <p:cNvSpPr txBox="1"/>
          <p:nvPr/>
        </p:nvSpPr>
        <p:spPr>
          <a:xfrm>
            <a:off x="6508386" y="2753442"/>
            <a:ext cx="23544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Building effective success stories</a:t>
            </a:r>
            <a:endParaRPr sz="1300" i="1">
              <a:latin typeface="Poppins"/>
              <a:ea typeface="Poppins"/>
              <a:cs typeface="Poppins"/>
              <a:sym typeface="Poppins"/>
            </a:endParaRPr>
          </a:p>
        </p:txBody>
      </p:sp>
      <p:sp>
        <p:nvSpPr>
          <p:cNvPr id="290" name="Google Shape;290;p25"/>
          <p:cNvSpPr/>
          <p:nvPr/>
        </p:nvSpPr>
        <p:spPr>
          <a:xfrm>
            <a:off x="4775925" y="3441043"/>
            <a:ext cx="2588976" cy="840672"/>
          </a:xfrm>
          <a:prstGeom prst="cloud">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91" name="Google Shape;291;p25"/>
          <p:cNvSpPr txBox="1"/>
          <p:nvPr/>
        </p:nvSpPr>
        <p:spPr>
          <a:xfrm>
            <a:off x="4879662" y="3543989"/>
            <a:ext cx="2354400" cy="5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Strategies for managing talent hoarding</a:t>
            </a:r>
            <a:endParaRPr sz="1300" i="1">
              <a:latin typeface="Poppins"/>
              <a:ea typeface="Poppins"/>
              <a:cs typeface="Poppins"/>
              <a:sym typeface="Poppins"/>
            </a:endParaRPr>
          </a:p>
        </p:txBody>
      </p:sp>
      <p:sp>
        <p:nvSpPr>
          <p:cNvPr id="292" name="Google Shape;292;p25"/>
          <p:cNvSpPr/>
          <p:nvPr/>
        </p:nvSpPr>
        <p:spPr>
          <a:xfrm>
            <a:off x="6446442" y="4177622"/>
            <a:ext cx="2588976" cy="840672"/>
          </a:xfrm>
          <a:prstGeom prst="cloud">
            <a:avLst/>
          </a:prstGeom>
          <a:solidFill>
            <a:srgbClr val="FFFFFF"/>
          </a:solid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293" name="Google Shape;293;p25"/>
          <p:cNvSpPr txBox="1"/>
          <p:nvPr/>
        </p:nvSpPr>
        <p:spPr>
          <a:xfrm>
            <a:off x="6634463" y="4251348"/>
            <a:ext cx="2354400" cy="64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i="1">
                <a:latin typeface="Poppins"/>
                <a:ea typeface="Poppins"/>
                <a:cs typeface="Poppins"/>
                <a:sym typeface="Poppins"/>
              </a:rPr>
              <a:t>Implementing behavioral models to drive </a:t>
            </a:r>
            <a:br>
              <a:rPr lang="en" sz="1300" i="1">
                <a:latin typeface="Poppins"/>
                <a:ea typeface="Poppins"/>
                <a:cs typeface="Poppins"/>
                <a:sym typeface="Poppins"/>
              </a:rPr>
            </a:br>
            <a:r>
              <a:rPr lang="en" sz="1300" i="1">
                <a:latin typeface="Poppins"/>
                <a:ea typeface="Poppins"/>
                <a:cs typeface="Poppins"/>
                <a:sym typeface="Poppins"/>
              </a:rPr>
              <a:t>success</a:t>
            </a:r>
            <a:endParaRPr sz="1300" i="1">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7"/>
        <p:cNvGrpSpPr/>
        <p:nvPr/>
      </p:nvGrpSpPr>
      <p:grpSpPr>
        <a:xfrm>
          <a:off x="0" y="0"/>
          <a:ext cx="0" cy="0"/>
          <a:chOff x="0" y="0"/>
          <a:chExt cx="0" cy="0"/>
        </a:xfrm>
      </p:grpSpPr>
      <p:sp>
        <p:nvSpPr>
          <p:cNvPr id="298" name="Google Shape;298;p26"/>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Coming Soon — Gloat’s Community Site!</a:t>
            </a:r>
            <a:endParaRPr sz="2400">
              <a:latin typeface="Poppins"/>
              <a:ea typeface="Poppins"/>
              <a:cs typeface="Poppins"/>
              <a:sym typeface="Poppins"/>
            </a:endParaRPr>
          </a:p>
        </p:txBody>
      </p:sp>
      <p:pic>
        <p:nvPicPr>
          <p:cNvPr id="299" name="Google Shape;299;p26"/>
          <p:cNvPicPr preferRelativeResize="0"/>
          <p:nvPr/>
        </p:nvPicPr>
        <p:blipFill rotWithShape="1">
          <a:blip r:embed="rId3">
            <a:alphaModFix/>
          </a:blip>
          <a:srcRect b="2959"/>
          <a:stretch/>
        </p:blipFill>
        <p:spPr>
          <a:xfrm>
            <a:off x="1102975" y="599700"/>
            <a:ext cx="6785649" cy="408032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03"/>
        <p:cNvGrpSpPr/>
        <p:nvPr/>
      </p:nvGrpSpPr>
      <p:grpSpPr>
        <a:xfrm>
          <a:off x="0" y="0"/>
          <a:ext cx="0" cy="0"/>
          <a:chOff x="0" y="0"/>
          <a:chExt cx="0" cy="0"/>
        </a:xfrm>
      </p:grpSpPr>
      <p:sp>
        <p:nvSpPr>
          <p:cNvPr id="304" name="Google Shape;304;p27"/>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We want your thoughts! </a:t>
            </a:r>
            <a:endParaRPr sz="2400">
              <a:latin typeface="Poppins"/>
              <a:ea typeface="Poppins"/>
              <a:cs typeface="Poppins"/>
              <a:sym typeface="Poppins"/>
            </a:endParaRPr>
          </a:p>
        </p:txBody>
      </p:sp>
      <p:sp>
        <p:nvSpPr>
          <p:cNvPr id="305" name="Google Shape;305;p27"/>
          <p:cNvSpPr txBox="1"/>
          <p:nvPr/>
        </p:nvSpPr>
        <p:spPr>
          <a:xfrm>
            <a:off x="386125" y="917475"/>
            <a:ext cx="8857800" cy="5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latin typeface="Poppins"/>
                <a:ea typeface="Poppins"/>
                <a:cs typeface="Poppins"/>
                <a:sym typeface="Poppins"/>
              </a:rPr>
              <a:t>Please fill out the community survey to help us better understand what you would like to see from Gloat – We will send the survey as a follow up after the session!</a:t>
            </a:r>
            <a:endParaRPr i="1">
              <a:latin typeface="Poppins"/>
              <a:ea typeface="Poppins"/>
              <a:cs typeface="Poppins"/>
              <a:sym typeface="Poppins"/>
            </a:endParaRPr>
          </a:p>
        </p:txBody>
      </p:sp>
      <p:grpSp>
        <p:nvGrpSpPr>
          <p:cNvPr id="306" name="Google Shape;306;p27"/>
          <p:cNvGrpSpPr/>
          <p:nvPr/>
        </p:nvGrpSpPr>
        <p:grpSpPr>
          <a:xfrm>
            <a:off x="460389" y="1513725"/>
            <a:ext cx="8223222" cy="3016576"/>
            <a:chOff x="394952" y="1513725"/>
            <a:chExt cx="8223222" cy="3016576"/>
          </a:xfrm>
        </p:grpSpPr>
        <p:pic>
          <p:nvPicPr>
            <p:cNvPr id="307" name="Google Shape;307;p27"/>
            <p:cNvPicPr preferRelativeResize="0"/>
            <p:nvPr/>
          </p:nvPicPr>
          <p:blipFill>
            <a:blip r:embed="rId3">
              <a:alphaModFix/>
            </a:blip>
            <a:stretch>
              <a:fillRect/>
            </a:stretch>
          </p:blipFill>
          <p:spPr>
            <a:xfrm>
              <a:off x="2446042" y="1513725"/>
              <a:ext cx="2026268" cy="3011351"/>
            </a:xfrm>
            <a:prstGeom prst="rect">
              <a:avLst/>
            </a:prstGeom>
            <a:noFill/>
            <a:ln w="9525" cap="flat" cmpd="sng">
              <a:solidFill>
                <a:srgbClr val="000000"/>
              </a:solidFill>
              <a:prstDash val="solid"/>
              <a:round/>
              <a:headEnd type="none" w="sm" len="sm"/>
              <a:tailEnd type="none" w="sm" len="sm"/>
            </a:ln>
          </p:spPr>
        </p:pic>
        <p:pic>
          <p:nvPicPr>
            <p:cNvPr id="308" name="Google Shape;308;p27"/>
            <p:cNvPicPr preferRelativeResize="0"/>
            <p:nvPr/>
          </p:nvPicPr>
          <p:blipFill>
            <a:blip r:embed="rId4">
              <a:alphaModFix/>
            </a:blip>
            <a:stretch>
              <a:fillRect/>
            </a:stretch>
          </p:blipFill>
          <p:spPr>
            <a:xfrm>
              <a:off x="4539733" y="1513725"/>
              <a:ext cx="2026268" cy="3016576"/>
            </a:xfrm>
            <a:prstGeom prst="rect">
              <a:avLst/>
            </a:prstGeom>
            <a:noFill/>
            <a:ln w="9525" cap="flat" cmpd="sng">
              <a:solidFill>
                <a:srgbClr val="000000"/>
              </a:solidFill>
              <a:prstDash val="solid"/>
              <a:round/>
              <a:headEnd type="none" w="sm" len="sm"/>
              <a:tailEnd type="none" w="sm" len="sm"/>
            </a:ln>
          </p:spPr>
        </p:pic>
        <p:pic>
          <p:nvPicPr>
            <p:cNvPr id="309" name="Google Shape;309;p27"/>
            <p:cNvPicPr preferRelativeResize="0"/>
            <p:nvPr/>
          </p:nvPicPr>
          <p:blipFill>
            <a:blip r:embed="rId5">
              <a:alphaModFix/>
            </a:blip>
            <a:stretch>
              <a:fillRect/>
            </a:stretch>
          </p:blipFill>
          <p:spPr>
            <a:xfrm>
              <a:off x="394952" y="1513725"/>
              <a:ext cx="1984749" cy="3011350"/>
            </a:xfrm>
            <a:prstGeom prst="rect">
              <a:avLst/>
            </a:prstGeom>
            <a:noFill/>
            <a:ln w="9525" cap="flat" cmpd="sng">
              <a:solidFill>
                <a:srgbClr val="000000"/>
              </a:solidFill>
              <a:prstDash val="solid"/>
              <a:round/>
              <a:headEnd type="none" w="sm" len="sm"/>
              <a:tailEnd type="none" w="sm" len="sm"/>
            </a:ln>
          </p:spPr>
        </p:pic>
        <p:pic>
          <p:nvPicPr>
            <p:cNvPr id="310" name="Google Shape;310;p27"/>
            <p:cNvPicPr preferRelativeResize="0"/>
            <p:nvPr/>
          </p:nvPicPr>
          <p:blipFill>
            <a:blip r:embed="rId6">
              <a:alphaModFix/>
            </a:blip>
            <a:stretch>
              <a:fillRect/>
            </a:stretch>
          </p:blipFill>
          <p:spPr>
            <a:xfrm>
              <a:off x="6633425" y="1513725"/>
              <a:ext cx="1984749" cy="3016576"/>
            </a:xfrm>
            <a:prstGeom prst="rect">
              <a:avLst/>
            </a:prstGeom>
            <a:noFill/>
            <a:ln w="9525" cap="flat" cmpd="sng">
              <a:solidFill>
                <a:srgbClr val="000000"/>
              </a:solidFill>
              <a:prstDash val="solid"/>
              <a:round/>
              <a:headEnd type="none" w="sm" len="sm"/>
              <a:tailEnd type="none" w="sm" len="sm"/>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a:spLocks noGrp="1"/>
          </p:cNvSpPr>
          <p:nvPr>
            <p:ph type="title" idx="4294967295"/>
          </p:nvPr>
        </p:nvSpPr>
        <p:spPr>
          <a:xfrm>
            <a:off x="674850" y="2024450"/>
            <a:ext cx="7794300" cy="64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50">
                <a:solidFill>
                  <a:schemeClr val="lt1"/>
                </a:solidFill>
              </a:rPr>
              <a:t>Appendix</a:t>
            </a:r>
            <a:br>
              <a:rPr lang="en" sz="3000">
                <a:solidFill>
                  <a:schemeClr val="lt1"/>
                </a:solidFill>
              </a:rPr>
            </a:br>
            <a:endParaRPr sz="3000">
              <a:solidFill>
                <a:schemeClr val="lt1"/>
              </a:solidFill>
            </a:endParaRPr>
          </a:p>
          <a:p>
            <a:pPr marL="0" lvl="0" indent="0" algn="ctr" rtl="0">
              <a:spcBef>
                <a:spcPts val="0"/>
              </a:spcBef>
              <a:spcAft>
                <a:spcPts val="0"/>
              </a:spcAft>
              <a:buNone/>
            </a:pPr>
            <a:r>
              <a:rPr lang="en" sz="3000" b="0" i="1">
                <a:solidFill>
                  <a:schemeClr val="lt1"/>
                </a:solidFill>
              </a:rPr>
              <a:t>Customer Specific Responses</a:t>
            </a:r>
            <a:endParaRPr sz="2600" b="0" i="1">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4"/>
        <p:cNvGrpSpPr/>
        <p:nvPr/>
      </p:nvGrpSpPr>
      <p:grpSpPr>
        <a:xfrm>
          <a:off x="0" y="0"/>
          <a:ext cx="0" cy="0"/>
          <a:chOff x="0" y="0"/>
          <a:chExt cx="0" cy="0"/>
        </a:xfrm>
      </p:grpSpPr>
      <p:sp>
        <p:nvSpPr>
          <p:cNvPr id="45" name="Google Shape;45;p11"/>
          <p:cNvSpPr/>
          <p:nvPr/>
        </p:nvSpPr>
        <p:spPr>
          <a:xfrm>
            <a:off x="421050" y="235900"/>
            <a:ext cx="8286900" cy="80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Agenda</a:t>
            </a:r>
            <a:endParaRPr sz="2400">
              <a:latin typeface="Poppins"/>
              <a:ea typeface="Poppins"/>
              <a:cs typeface="Poppins"/>
              <a:sym typeface="Poppins"/>
            </a:endParaRPr>
          </a:p>
        </p:txBody>
      </p:sp>
      <p:graphicFrame>
        <p:nvGraphicFramePr>
          <p:cNvPr id="46" name="Google Shape;46;p11"/>
          <p:cNvGraphicFramePr/>
          <p:nvPr/>
        </p:nvGraphicFramePr>
        <p:xfrm>
          <a:off x="1267850" y="1285575"/>
          <a:ext cx="3000000" cy="3000000"/>
        </p:xfrm>
        <a:graphic>
          <a:graphicData uri="http://schemas.openxmlformats.org/drawingml/2006/table">
            <a:tbl>
              <a:tblPr firstRow="1" bandRow="1">
                <a:noFill/>
                <a:tableStyleId>{1B217B8E-DBCF-4B1A-90F3-3D1A084AE344}</a:tableStyleId>
              </a:tblPr>
              <a:tblGrid>
                <a:gridCol w="773250">
                  <a:extLst>
                    <a:ext uri="{9D8B030D-6E8A-4147-A177-3AD203B41FA5}">
                      <a16:colId xmlns:a16="http://schemas.microsoft.com/office/drawing/2014/main" val="20000"/>
                    </a:ext>
                  </a:extLst>
                </a:gridCol>
                <a:gridCol w="4615500">
                  <a:extLst>
                    <a:ext uri="{9D8B030D-6E8A-4147-A177-3AD203B41FA5}">
                      <a16:colId xmlns:a16="http://schemas.microsoft.com/office/drawing/2014/main" val="20001"/>
                    </a:ext>
                  </a:extLst>
                </a:gridCol>
                <a:gridCol w="1457875">
                  <a:extLst>
                    <a:ext uri="{9D8B030D-6E8A-4147-A177-3AD203B41FA5}">
                      <a16:colId xmlns:a16="http://schemas.microsoft.com/office/drawing/2014/main" val="20002"/>
                    </a:ext>
                  </a:extLst>
                </a:gridCol>
              </a:tblGrid>
              <a:tr h="284375">
                <a:tc>
                  <a:txBody>
                    <a:bodyPr/>
                    <a:lstStyle/>
                    <a:p>
                      <a:pPr marL="0" marR="0" lvl="0" indent="0" algn="ctr" rtl="0">
                        <a:lnSpc>
                          <a:spcPct val="100000"/>
                        </a:lnSpc>
                        <a:spcBef>
                          <a:spcPts val="0"/>
                        </a:spcBef>
                        <a:spcAft>
                          <a:spcPts val="0"/>
                        </a:spcAft>
                        <a:buNone/>
                      </a:pPr>
                      <a:r>
                        <a:rPr lang="en" b="1">
                          <a:solidFill>
                            <a:srgbClr val="FFFFFF"/>
                          </a:solidFill>
                          <a:latin typeface="Poppins"/>
                          <a:ea typeface="Poppins"/>
                          <a:cs typeface="Poppins"/>
                          <a:sym typeface="Poppins"/>
                        </a:rPr>
                        <a:t>#</a:t>
                      </a:r>
                      <a:endParaRPr b="1">
                        <a:solidFill>
                          <a:srgbClr val="FFFFFF"/>
                        </a:solidFill>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283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b="1">
                          <a:solidFill>
                            <a:srgbClr val="FFFFFF"/>
                          </a:solidFill>
                          <a:latin typeface="Poppins"/>
                          <a:ea typeface="Poppins"/>
                          <a:cs typeface="Poppins"/>
                          <a:sym typeface="Poppins"/>
                        </a:rPr>
                        <a:t>Topic(s)</a:t>
                      </a:r>
                      <a:endParaRPr b="1" u="none" strike="noStrike" cap="none">
                        <a:solidFill>
                          <a:srgbClr val="FFFFFF"/>
                        </a:solidFill>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52839"/>
                    </a:solidFill>
                  </a:tcPr>
                </a:tc>
                <a:tc>
                  <a:txBody>
                    <a:bodyPr/>
                    <a:lstStyle/>
                    <a:p>
                      <a:pPr marL="0" marR="0" lvl="0" indent="0" algn="ctr" rtl="0">
                        <a:lnSpc>
                          <a:spcPct val="100000"/>
                        </a:lnSpc>
                        <a:spcBef>
                          <a:spcPts val="0"/>
                        </a:spcBef>
                        <a:spcAft>
                          <a:spcPts val="0"/>
                        </a:spcAft>
                        <a:buNone/>
                      </a:pPr>
                      <a:r>
                        <a:rPr lang="en" b="1">
                          <a:solidFill>
                            <a:srgbClr val="FFFFFF"/>
                          </a:solidFill>
                          <a:latin typeface="Poppins"/>
                          <a:ea typeface="Poppins"/>
                          <a:cs typeface="Poppins"/>
                          <a:sym typeface="Poppins"/>
                        </a:rPr>
                        <a:t>Timing</a:t>
                      </a:r>
                      <a:endParaRPr b="1">
                        <a:solidFill>
                          <a:srgbClr val="FFFFFF"/>
                        </a:solidFill>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2A287"/>
                    </a:solidFill>
                  </a:tcPr>
                </a:tc>
                <a:extLst>
                  <a:ext uri="{0D108BD9-81ED-4DB2-BD59-A6C34878D82A}">
                    <a16:rowId xmlns:a16="http://schemas.microsoft.com/office/drawing/2014/main" val="10000"/>
                  </a:ext>
                </a:extLst>
              </a:tr>
              <a:tr h="663575">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3 – 7</a:t>
                      </a:r>
                      <a:endParaRPr>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a:latin typeface="Poppins"/>
                          <a:ea typeface="Poppins"/>
                          <a:cs typeface="Poppins"/>
                          <a:sym typeface="Poppins"/>
                        </a:rPr>
                        <a:t>Adoption &amp; Success Study Overview </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10 min</a:t>
                      </a:r>
                      <a:endParaRPr>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5975">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8 – 12</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
                          <a:latin typeface="Poppins"/>
                          <a:ea typeface="Poppins"/>
                          <a:cs typeface="Poppins"/>
                          <a:sym typeface="Poppins"/>
                        </a:rPr>
                        <a:t>Interview Findings &amp; Common Themes</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15 min</a:t>
                      </a:r>
                      <a:endParaRPr>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75975">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13</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Panelist Questions</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25 min</a:t>
                      </a:r>
                      <a:endParaRPr>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75975">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15 – 18</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What’s Next?</a:t>
                      </a:r>
                      <a:endParaRPr u="none" strike="noStrike" cap="none">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a:latin typeface="Poppins"/>
                          <a:ea typeface="Poppins"/>
                          <a:cs typeface="Poppins"/>
                          <a:sym typeface="Poppins"/>
                        </a:rPr>
                        <a:t>5 min</a:t>
                      </a:r>
                      <a:endParaRPr>
                        <a:latin typeface="Poppins"/>
                        <a:ea typeface="Poppins"/>
                        <a:cs typeface="Poppins"/>
                        <a:sym typeface="Poppins"/>
                      </a:endParaRPr>
                    </a:p>
                  </a:txBody>
                  <a:tcPr marL="91450" marR="9145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9"/>
        <p:cNvGrpSpPr/>
        <p:nvPr/>
      </p:nvGrpSpPr>
      <p:grpSpPr>
        <a:xfrm>
          <a:off x="0" y="0"/>
          <a:ext cx="0" cy="0"/>
          <a:chOff x="0" y="0"/>
          <a:chExt cx="0" cy="0"/>
        </a:xfrm>
      </p:grpSpPr>
      <p:sp>
        <p:nvSpPr>
          <p:cNvPr id="320" name="Google Shape;320;p29"/>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Q&amp;A – [Remove Before Session] </a:t>
            </a:r>
            <a:endParaRPr sz="2400">
              <a:latin typeface="Poppins"/>
              <a:ea typeface="Poppins"/>
              <a:cs typeface="Poppins"/>
              <a:sym typeface="Poppins"/>
            </a:endParaRPr>
          </a:p>
        </p:txBody>
      </p:sp>
      <p:sp>
        <p:nvSpPr>
          <p:cNvPr id="321" name="Google Shape;321;p29"/>
          <p:cNvSpPr txBox="1"/>
          <p:nvPr/>
        </p:nvSpPr>
        <p:spPr>
          <a:xfrm>
            <a:off x="467100" y="18699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What resources remained on the project after launch?</a:t>
            </a:r>
            <a:endParaRPr sz="1200">
              <a:latin typeface="Poppins"/>
              <a:ea typeface="Poppins"/>
              <a:cs typeface="Poppins"/>
              <a:sym typeface="Poppins"/>
            </a:endParaRPr>
          </a:p>
        </p:txBody>
      </p:sp>
      <p:sp>
        <p:nvSpPr>
          <p:cNvPr id="322" name="Google Shape;322;p29"/>
          <p:cNvSpPr txBox="1"/>
          <p:nvPr/>
        </p:nvSpPr>
        <p:spPr>
          <a:xfrm>
            <a:off x="213575" y="2462975"/>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What key lessons did you learn about sustaining adoption that you believe others could benefit from?</a:t>
            </a:r>
            <a:endParaRPr sz="1200">
              <a:latin typeface="Poppins"/>
              <a:ea typeface="Poppins"/>
              <a:cs typeface="Poppins"/>
              <a:sym typeface="Poppins"/>
            </a:endParaRPr>
          </a:p>
        </p:txBody>
      </p:sp>
      <p:sp>
        <p:nvSpPr>
          <p:cNvPr id="323" name="Google Shape;323;p29"/>
          <p:cNvSpPr txBox="1"/>
          <p:nvPr/>
        </p:nvSpPr>
        <p:spPr>
          <a:xfrm>
            <a:off x="238125" y="1131000"/>
            <a:ext cx="4302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What strategies were employed to maintain user engagement and adoption following the initial launch?</a:t>
            </a:r>
            <a:endParaRPr sz="1200">
              <a:latin typeface="Poppins"/>
              <a:ea typeface="Poppins"/>
              <a:cs typeface="Poppins"/>
              <a:sym typeface="Poppins"/>
            </a:endParaRPr>
          </a:p>
        </p:txBody>
      </p:sp>
      <p:sp>
        <p:nvSpPr>
          <p:cNvPr id="324" name="Google Shape;324;p29"/>
          <p:cNvSpPr txBox="1"/>
          <p:nvPr/>
        </p:nvSpPr>
        <p:spPr>
          <a:xfrm>
            <a:off x="6083625" y="2528900"/>
            <a:ext cx="3000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How did you ensure continued interest and usage among users after the launch phase?</a:t>
            </a:r>
            <a:endParaRPr sz="1200">
              <a:latin typeface="Poppins"/>
              <a:ea typeface="Poppins"/>
              <a:cs typeface="Poppins"/>
              <a:sym typeface="Poppins"/>
            </a:endParaRPr>
          </a:p>
        </p:txBody>
      </p:sp>
      <p:sp>
        <p:nvSpPr>
          <p:cNvPr id="325" name="Google Shape;325;p29"/>
          <p:cNvSpPr txBox="1"/>
          <p:nvPr/>
        </p:nvSpPr>
        <p:spPr>
          <a:xfrm>
            <a:off x="5871800" y="3969150"/>
            <a:ext cx="3000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Were there any specific tactics used to address potential drop-offs in adoption post-launch? If so, what were they?</a:t>
            </a:r>
            <a:endParaRPr sz="1200">
              <a:latin typeface="Poppins"/>
              <a:ea typeface="Poppins"/>
              <a:cs typeface="Poppins"/>
              <a:sym typeface="Poppins"/>
            </a:endParaRPr>
          </a:p>
        </p:txBody>
      </p:sp>
      <p:sp>
        <p:nvSpPr>
          <p:cNvPr id="326" name="Google Shape;326;p29"/>
          <p:cNvSpPr txBox="1"/>
          <p:nvPr/>
        </p:nvSpPr>
        <p:spPr>
          <a:xfrm>
            <a:off x="3847725" y="3376650"/>
            <a:ext cx="4387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Can you share examples of initiatives or campaigns that were implemented to sustain adoption over time?</a:t>
            </a:r>
            <a:endParaRPr sz="1200">
              <a:latin typeface="Poppins"/>
              <a:ea typeface="Poppins"/>
              <a:cs typeface="Poppins"/>
              <a:sym typeface="Poppins"/>
            </a:endParaRPr>
          </a:p>
        </p:txBody>
      </p:sp>
      <p:sp>
        <p:nvSpPr>
          <p:cNvPr id="327" name="Google Shape;327;p29"/>
          <p:cNvSpPr txBox="1"/>
          <p:nvPr/>
        </p:nvSpPr>
        <p:spPr>
          <a:xfrm>
            <a:off x="5914325" y="1681700"/>
            <a:ext cx="3404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Did you encounter any challenges in maintaining adoption levels after the launch, and how were they overcome?</a:t>
            </a:r>
            <a:endParaRPr sz="1200">
              <a:latin typeface="Poppins"/>
              <a:ea typeface="Poppins"/>
              <a:cs typeface="Poppins"/>
              <a:sym typeface="Poppins"/>
            </a:endParaRPr>
          </a:p>
        </p:txBody>
      </p:sp>
      <p:sp>
        <p:nvSpPr>
          <p:cNvPr id="328" name="Google Shape;328;p29"/>
          <p:cNvSpPr txBox="1"/>
          <p:nvPr/>
        </p:nvSpPr>
        <p:spPr>
          <a:xfrm>
            <a:off x="4888275" y="980350"/>
            <a:ext cx="3662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What metrics or indicators were monitored to gauge ongoing adoption, and how did you respond based on the data?</a:t>
            </a:r>
            <a:endParaRPr sz="1200">
              <a:latin typeface="Poppins"/>
              <a:ea typeface="Poppins"/>
              <a:cs typeface="Poppins"/>
              <a:sym typeface="Poppins"/>
            </a:endParaRPr>
          </a:p>
        </p:txBody>
      </p:sp>
      <p:sp>
        <p:nvSpPr>
          <p:cNvPr id="329" name="Google Shape;329;p29"/>
          <p:cNvSpPr txBox="1"/>
          <p:nvPr/>
        </p:nvSpPr>
        <p:spPr>
          <a:xfrm>
            <a:off x="3594575" y="1853375"/>
            <a:ext cx="2224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How did you keep communication channels open with users to address their needs and concerns after the initial launch?</a:t>
            </a:r>
            <a:endParaRPr sz="1200">
              <a:latin typeface="Poppins"/>
              <a:ea typeface="Poppins"/>
              <a:cs typeface="Poppins"/>
              <a:sym typeface="Poppins"/>
            </a:endParaRPr>
          </a:p>
        </p:txBody>
      </p:sp>
      <p:sp>
        <p:nvSpPr>
          <p:cNvPr id="330" name="Google Shape;330;p29"/>
          <p:cNvSpPr txBox="1"/>
          <p:nvPr/>
        </p:nvSpPr>
        <p:spPr>
          <a:xfrm>
            <a:off x="1032825" y="4170700"/>
            <a:ext cx="4011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Were there any unexpected factors or insights that played a significant role in sustaining adoption that you could share?</a:t>
            </a:r>
            <a:endParaRPr sz="1200">
              <a:latin typeface="Poppins"/>
              <a:ea typeface="Poppins"/>
              <a:cs typeface="Poppins"/>
              <a:sym typeface="Poppins"/>
            </a:endParaRPr>
          </a:p>
        </p:txBody>
      </p:sp>
      <p:sp>
        <p:nvSpPr>
          <p:cNvPr id="331" name="Google Shape;331;p29"/>
          <p:cNvSpPr txBox="1"/>
          <p:nvPr/>
        </p:nvSpPr>
        <p:spPr>
          <a:xfrm>
            <a:off x="109425" y="3386375"/>
            <a:ext cx="3662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oppins"/>
                <a:ea typeface="Poppins"/>
                <a:cs typeface="Poppins"/>
                <a:sym typeface="Poppins"/>
              </a:rPr>
              <a:t>How did you leverage feedback and insights from early adopters to inform your strategies for maintaining broader adoption?</a:t>
            </a:r>
            <a:endParaRPr sz="12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35"/>
        <p:cNvGrpSpPr/>
        <p:nvPr/>
      </p:nvGrpSpPr>
      <p:grpSpPr>
        <a:xfrm>
          <a:off x="0" y="0"/>
          <a:ext cx="0" cy="0"/>
          <a:chOff x="0" y="0"/>
          <a:chExt cx="0" cy="0"/>
        </a:xfrm>
      </p:grpSpPr>
      <p:sp>
        <p:nvSpPr>
          <p:cNvPr id="336" name="Google Shape;336;p30"/>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Case For Change</a:t>
            </a:r>
            <a:endParaRPr sz="2400">
              <a:latin typeface="Poppins"/>
              <a:ea typeface="Poppins"/>
              <a:cs typeface="Poppins"/>
              <a:sym typeface="Poppins"/>
            </a:endParaRPr>
          </a:p>
        </p:txBody>
      </p:sp>
      <p:sp>
        <p:nvSpPr>
          <p:cNvPr id="337" name="Google Shape;337;p30"/>
          <p:cNvSpPr txBox="1"/>
          <p:nvPr/>
        </p:nvSpPr>
        <p:spPr>
          <a:xfrm>
            <a:off x="186100" y="666600"/>
            <a:ext cx="2859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Feedback from annual surveys</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Need and desire for more career development opportunities</a:t>
            </a:r>
            <a:endParaRPr sz="1200">
              <a:latin typeface="Poppins"/>
              <a:ea typeface="Poppins"/>
              <a:cs typeface="Poppins"/>
              <a:sym typeface="Poppins"/>
            </a:endParaRPr>
          </a:p>
          <a:p>
            <a:pPr marL="914400" lvl="1" indent="-304800" algn="l" rtl="0">
              <a:spcBef>
                <a:spcPts val="0"/>
              </a:spcBef>
              <a:spcAft>
                <a:spcPts val="0"/>
              </a:spcAft>
              <a:buSzPts val="1200"/>
              <a:buFont typeface="Poppins"/>
              <a:buChar char="○"/>
            </a:pPr>
            <a:r>
              <a:rPr lang="en" sz="1200">
                <a:latin typeface="Poppins"/>
                <a:ea typeface="Poppins"/>
                <a:cs typeface="Poppins"/>
                <a:sym typeface="Poppins"/>
              </a:rPr>
              <a:t>Talent Marketplace as a catalyst for career development</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a:latin typeface="Poppins"/>
                <a:ea typeface="Poppins"/>
                <a:cs typeface="Poppins"/>
                <a:sym typeface="Poppins"/>
              </a:rPr>
              <a:t>On Feedback – Annual Surveys EEs requested</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More experience</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Mobility options</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Skill development</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a:latin typeface="Poppins"/>
                <a:ea typeface="Poppins"/>
                <a:cs typeface="Poppins"/>
                <a:sym typeface="Poppins"/>
              </a:rPr>
              <a:t>Mission – Shifting Focus Towards Skills</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Alignment on skills, including employee desired and business needs</a:t>
            </a:r>
            <a:endParaRPr sz="1200">
              <a:latin typeface="Poppins"/>
              <a:ea typeface="Poppins"/>
              <a:cs typeface="Poppins"/>
              <a:sym typeface="Poppins"/>
            </a:endParaRPr>
          </a:p>
        </p:txBody>
      </p:sp>
      <p:sp>
        <p:nvSpPr>
          <p:cNvPr id="338" name="Google Shape;338;p30"/>
          <p:cNvSpPr txBox="1"/>
          <p:nvPr/>
        </p:nvSpPr>
        <p:spPr>
          <a:xfrm>
            <a:off x="3124132" y="953250"/>
            <a:ext cx="2859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Initiated Talent Marketplace (TM) due to CEO and customer collaboration during pandemic, addressing rapid partnership needs and skill gaps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Talent Marketplace addresses project needs and increases skill proficiency</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Push for internal mobility to cut external recruiting cost, and facilitates transition to skills-based organization using Gloat data.</a:t>
            </a:r>
            <a:endParaRPr sz="1200">
              <a:latin typeface="Poppins"/>
              <a:ea typeface="Poppins"/>
              <a:cs typeface="Poppins"/>
              <a:sym typeface="Poppins"/>
            </a:endParaRPr>
          </a:p>
        </p:txBody>
      </p:sp>
      <p:sp>
        <p:nvSpPr>
          <p:cNvPr id="339" name="Google Shape;339;p30"/>
          <p:cNvSpPr txBox="1"/>
          <p:nvPr/>
        </p:nvSpPr>
        <p:spPr>
          <a:xfrm>
            <a:off x="6136605" y="909450"/>
            <a:ext cx="2859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Exit surveys from employees that they didn't have a chance to develop in the company. Employee development is a huge focal point and talent marketplace as a catalyst to this was critical</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Leavers reported not being able to find internal opps or feel like they were supported in terms of development</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External trends around quiet quitting</a:t>
            </a:r>
            <a:endParaRPr sz="1200">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43"/>
        <p:cNvGrpSpPr/>
        <p:nvPr/>
      </p:nvGrpSpPr>
      <p:grpSpPr>
        <a:xfrm>
          <a:off x="0" y="0"/>
          <a:ext cx="0" cy="0"/>
          <a:chOff x="0" y="0"/>
          <a:chExt cx="0" cy="0"/>
        </a:xfrm>
      </p:grpSpPr>
      <p:sp>
        <p:nvSpPr>
          <p:cNvPr id="344" name="Google Shape;344;p31"/>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Leadership Buy–In</a:t>
            </a:r>
            <a:endParaRPr sz="2400">
              <a:latin typeface="Poppins"/>
              <a:ea typeface="Poppins"/>
              <a:cs typeface="Poppins"/>
              <a:sym typeface="Poppins"/>
            </a:endParaRPr>
          </a:p>
        </p:txBody>
      </p:sp>
      <p:sp>
        <p:nvSpPr>
          <p:cNvPr id="345" name="Google Shape;345;p31"/>
          <p:cNvSpPr txBox="1"/>
          <p:nvPr/>
        </p:nvSpPr>
        <p:spPr>
          <a:xfrm>
            <a:off x="192725" y="909450"/>
            <a:ext cx="2859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Engagement and updates through regular executive, business sponsor, and regional meetings, facilitating project progress and success sharing</a:t>
            </a:r>
            <a:br>
              <a:rPr lang="en" sz="1200">
                <a:latin typeface="Poppins"/>
                <a:ea typeface="Poppins"/>
                <a:cs typeface="Poppins"/>
                <a:sym typeface="Poppins"/>
              </a:rPr>
            </a:br>
            <a:endParaRPr sz="1200">
              <a:latin typeface="Poppins"/>
              <a:ea typeface="Poppins"/>
              <a:cs typeface="Poppins"/>
              <a:sym typeface="Poppins"/>
            </a:endParaRPr>
          </a:p>
          <a:p>
            <a:pPr marL="914400" lvl="1" indent="-304800" algn="l" rtl="0">
              <a:spcBef>
                <a:spcPts val="0"/>
              </a:spcBef>
              <a:spcAft>
                <a:spcPts val="0"/>
              </a:spcAft>
              <a:buSzPts val="1200"/>
              <a:buFont typeface="Poppins"/>
              <a:buChar char="○"/>
            </a:pPr>
            <a:r>
              <a:rPr lang="en" sz="1200">
                <a:latin typeface="Poppins"/>
                <a:ea typeface="Poppins"/>
                <a:cs typeface="Poppins"/>
                <a:sym typeface="Poppins"/>
              </a:rPr>
              <a:t>SteerCo</a:t>
            </a:r>
            <a:endParaRPr sz="1200">
              <a:latin typeface="Poppins"/>
              <a:ea typeface="Poppins"/>
              <a:cs typeface="Poppins"/>
              <a:sym typeface="Poppins"/>
            </a:endParaRPr>
          </a:p>
          <a:p>
            <a:pPr marL="914400" lvl="1" indent="-304800" algn="l" rtl="0">
              <a:spcBef>
                <a:spcPts val="0"/>
              </a:spcBef>
              <a:spcAft>
                <a:spcPts val="0"/>
              </a:spcAft>
              <a:buSzPts val="1200"/>
              <a:buFont typeface="Poppins"/>
              <a:buChar char="○"/>
            </a:pPr>
            <a:r>
              <a:rPr lang="en" sz="1200">
                <a:latin typeface="Poppins"/>
                <a:ea typeface="Poppins"/>
                <a:cs typeface="Poppins"/>
                <a:sym typeface="Poppins"/>
              </a:rPr>
              <a:t>Sr Executive Level POCs </a:t>
            </a:r>
            <a:endParaRPr sz="1200">
              <a:latin typeface="Poppins"/>
              <a:ea typeface="Poppins"/>
              <a:cs typeface="Poppins"/>
              <a:sym typeface="Poppins"/>
            </a:endParaRPr>
          </a:p>
          <a:p>
            <a:pPr marL="914400" lvl="1" indent="-304800" algn="l" rtl="0">
              <a:spcBef>
                <a:spcPts val="0"/>
              </a:spcBef>
              <a:spcAft>
                <a:spcPts val="0"/>
              </a:spcAft>
              <a:buSzPts val="1200"/>
              <a:buFont typeface="Poppins"/>
              <a:buChar char="○"/>
            </a:pPr>
            <a:r>
              <a:rPr lang="en" sz="1200">
                <a:latin typeface="Poppins"/>
                <a:ea typeface="Poppins"/>
                <a:cs typeface="Poppins"/>
                <a:sym typeface="Poppins"/>
              </a:rPr>
              <a:t>LOB Leaders</a:t>
            </a:r>
            <a:br>
              <a:rPr lang="en" sz="1200">
                <a:latin typeface="Poppins"/>
                <a:ea typeface="Poppins"/>
                <a:cs typeface="Poppins"/>
                <a:sym typeface="Poppins"/>
              </a:rPr>
            </a:br>
            <a:endParaRPr sz="1200">
              <a:latin typeface="Poppins"/>
              <a:ea typeface="Poppins"/>
              <a:cs typeface="Poppins"/>
              <a:sym typeface="Poppins"/>
            </a:endParaRPr>
          </a:p>
          <a:p>
            <a:pPr marL="1371600" lvl="2" indent="-304800" algn="l" rtl="0">
              <a:spcBef>
                <a:spcPts val="0"/>
              </a:spcBef>
              <a:spcAft>
                <a:spcPts val="0"/>
              </a:spcAft>
              <a:buSzPts val="1200"/>
              <a:buFont typeface="Poppins"/>
              <a:buChar char="■"/>
            </a:pPr>
            <a:r>
              <a:rPr lang="en" sz="1200">
                <a:latin typeface="Poppins"/>
                <a:ea typeface="Poppins"/>
                <a:cs typeface="Poppins"/>
                <a:sym typeface="Poppins"/>
              </a:rPr>
              <a:t>Sessions occur on a monthly and bi-monthly basis depending on group</a:t>
            </a:r>
            <a:endParaRPr sz="1200">
              <a:latin typeface="Poppins"/>
              <a:ea typeface="Poppins"/>
              <a:cs typeface="Poppins"/>
              <a:sym typeface="Poppins"/>
            </a:endParaRPr>
          </a:p>
        </p:txBody>
      </p:sp>
      <p:sp>
        <p:nvSpPr>
          <p:cNvPr id="346" name="Google Shape;346;p31"/>
          <p:cNvSpPr txBox="1"/>
          <p:nvPr/>
        </p:nvSpPr>
        <p:spPr>
          <a:xfrm>
            <a:off x="3124132" y="953250"/>
            <a:ext cx="2859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The Steerco is really important, and the data they present is quite significant. It gives us insights into how the projects are going and what outcomes we're achieving</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Stories are critical to driving success. One of the biggest things MC is starting to lean into – opportunity now to lean into executives / most sr leaders to build relationships and drive platform success </a:t>
            </a:r>
            <a:endParaRPr sz="1200">
              <a:latin typeface="Poppins"/>
              <a:ea typeface="Poppins"/>
              <a:cs typeface="Poppins"/>
              <a:sym typeface="Poppins"/>
            </a:endParaRPr>
          </a:p>
        </p:txBody>
      </p:sp>
      <p:sp>
        <p:nvSpPr>
          <p:cNvPr id="347" name="Google Shape;347;p31"/>
          <p:cNvSpPr txBox="1"/>
          <p:nvPr/>
        </p:nvSpPr>
        <p:spPr>
          <a:xfrm>
            <a:off x="6136605" y="909450"/>
            <a:ext cx="2859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Leaders consider this a career development tool and is the sole place to apply to open positions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C-suite (CEO and CHRO) level calls out the platform w/ the intention of benefiting the employees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Regional leads push this and SVPs are very supportive </a:t>
            </a:r>
            <a:r>
              <a:rPr lang="en" sz="1200" i="1">
                <a:latin typeface="Poppins"/>
                <a:ea typeface="Poppins"/>
                <a:cs typeface="Poppins"/>
                <a:sym typeface="Poppins"/>
              </a:rPr>
              <a:t>(even contribute to outside articles) </a:t>
            </a:r>
            <a:endParaRPr sz="1200" i="1">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51"/>
        <p:cNvGrpSpPr/>
        <p:nvPr/>
      </p:nvGrpSpPr>
      <p:grpSpPr>
        <a:xfrm>
          <a:off x="0" y="0"/>
          <a:ext cx="0" cy="0"/>
          <a:chOff x="0" y="0"/>
          <a:chExt cx="0" cy="0"/>
        </a:xfrm>
      </p:grpSpPr>
      <p:sp>
        <p:nvSpPr>
          <p:cNvPr id="352" name="Google Shape;352;p32"/>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Change Network</a:t>
            </a:r>
            <a:endParaRPr sz="2400">
              <a:latin typeface="Poppins"/>
              <a:ea typeface="Poppins"/>
              <a:cs typeface="Poppins"/>
              <a:sym typeface="Poppins"/>
            </a:endParaRPr>
          </a:p>
        </p:txBody>
      </p:sp>
      <p:sp>
        <p:nvSpPr>
          <p:cNvPr id="353" name="Google Shape;353;p32"/>
          <p:cNvSpPr txBox="1"/>
          <p:nvPr/>
        </p:nvSpPr>
        <p:spPr>
          <a:xfrm>
            <a:off x="192725" y="909450"/>
            <a:ext cx="2859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Monthly Change Network meetings encompass representatives from all LOBs and countries, overseen by the core team. Encouraging heightened engagement, including sharing success stories, best practices, and challenges.</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Steerco members are also drawn from the Change Network, ensuring consistent channels and offering beneficial exposure to its members.</a:t>
            </a:r>
            <a:endParaRPr sz="1200">
              <a:latin typeface="Poppins"/>
              <a:ea typeface="Poppins"/>
              <a:cs typeface="Poppins"/>
              <a:sym typeface="Poppins"/>
            </a:endParaRPr>
          </a:p>
        </p:txBody>
      </p:sp>
      <p:sp>
        <p:nvSpPr>
          <p:cNvPr id="354" name="Google Shape;354;p32"/>
          <p:cNvSpPr txBox="1"/>
          <p:nvPr/>
        </p:nvSpPr>
        <p:spPr>
          <a:xfrm>
            <a:off x="3124132" y="953250"/>
            <a:ext cx="2859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Started with a change champion network (200 people). Needed people to help drive success across the masses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Introducing a super user program focused on scaling the Gloat. Managers are enlisting individuals for super user roles, with collaborative curriculum development and credentialing in progress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Need to have change champions </a:t>
            </a:r>
            <a:r>
              <a:rPr lang="en" sz="1200" b="1" u="sng">
                <a:latin typeface="Poppins"/>
                <a:ea typeface="Poppins"/>
                <a:cs typeface="Poppins"/>
                <a:sym typeface="Poppins"/>
              </a:rPr>
              <a:t>AND</a:t>
            </a:r>
            <a:r>
              <a:rPr lang="en" sz="1200" b="1">
                <a:latin typeface="Poppins"/>
                <a:ea typeface="Poppins"/>
                <a:cs typeface="Poppins"/>
                <a:sym typeface="Poppins"/>
              </a:rPr>
              <a:t> </a:t>
            </a:r>
            <a:r>
              <a:rPr lang="en" sz="1200">
                <a:latin typeface="Poppins"/>
                <a:ea typeface="Poppins"/>
                <a:cs typeface="Poppins"/>
                <a:sym typeface="Poppins"/>
              </a:rPr>
              <a:t>super users they know the platform and how to articulate the use cases/success stories</a:t>
            </a:r>
            <a:endParaRPr sz="1200">
              <a:latin typeface="Poppins"/>
              <a:ea typeface="Poppins"/>
              <a:cs typeface="Poppins"/>
              <a:sym typeface="Poppins"/>
            </a:endParaRPr>
          </a:p>
        </p:txBody>
      </p:sp>
      <p:sp>
        <p:nvSpPr>
          <p:cNvPr id="355" name="Google Shape;355;p32"/>
          <p:cNvSpPr txBox="1"/>
          <p:nvPr/>
        </p:nvSpPr>
        <p:spPr>
          <a:xfrm>
            <a:off x="6136605" y="909450"/>
            <a:ext cx="28596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Global community made up of regional champions and a named person from each business unit</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Set clear goals for the network: registrations/OB%, HPC%, project to end user ratio, etc.</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Community is asked to run at least 3 training sessions per year: understanding skills, reflections on whats been accomplished and then best practices inside talent marketplace</a:t>
            </a:r>
            <a:endParaRPr sz="1200">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59"/>
        <p:cNvGrpSpPr/>
        <p:nvPr/>
      </p:nvGrpSpPr>
      <p:grpSpPr>
        <a:xfrm>
          <a:off x="0" y="0"/>
          <a:ext cx="0" cy="0"/>
          <a:chOff x="0" y="0"/>
          <a:chExt cx="0" cy="0"/>
        </a:xfrm>
      </p:grpSpPr>
      <p:sp>
        <p:nvSpPr>
          <p:cNvPr id="360" name="Google Shape;360;p33"/>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Key Performance Indicators</a:t>
            </a:r>
            <a:endParaRPr sz="2400">
              <a:latin typeface="Poppins"/>
              <a:ea typeface="Poppins"/>
              <a:cs typeface="Poppins"/>
              <a:sym typeface="Poppins"/>
            </a:endParaRPr>
          </a:p>
        </p:txBody>
      </p:sp>
      <p:sp>
        <p:nvSpPr>
          <p:cNvPr id="361" name="Google Shape;361;p33"/>
          <p:cNvSpPr txBox="1"/>
          <p:nvPr/>
        </p:nvSpPr>
        <p:spPr>
          <a:xfrm>
            <a:off x="192725" y="909450"/>
            <a:ext cx="28596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Power BI dashboard that has been created in house that is populated twice a week. All leaders and project team members and HR all has access to the tool. Able to get granular on certain areas of the business.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Main focus on overall KPI targets.... there is some LOB, Regional targets but not associated with performance goals</a:t>
            </a:r>
            <a:endParaRPr sz="1200">
              <a:latin typeface="Poppins"/>
              <a:ea typeface="Poppins"/>
              <a:cs typeface="Poppins"/>
              <a:sym typeface="Poppins"/>
            </a:endParaRPr>
          </a:p>
        </p:txBody>
      </p:sp>
      <p:sp>
        <p:nvSpPr>
          <p:cNvPr id="362" name="Google Shape;362;p33"/>
          <p:cNvSpPr txBox="1"/>
          <p:nvPr/>
        </p:nvSpPr>
        <p:spPr>
          <a:xfrm>
            <a:off x="3124132" y="953250"/>
            <a:ext cx="28596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Coaching around data that needs to occur. Answer the ‘why’ behind what is being reported to key stakeholders to articulate value</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Looking at usage of platform and connecting that to items such as promotions and employee engagement surveys</a:t>
            </a:r>
            <a:endParaRPr sz="1200">
              <a:latin typeface="Poppins"/>
              <a:ea typeface="Poppins"/>
              <a:cs typeface="Poppins"/>
              <a:sym typeface="Poppins"/>
            </a:endParaRPr>
          </a:p>
          <a:p>
            <a:pPr marL="0" lvl="0" indent="0" algn="l" rtl="0">
              <a:spcBef>
                <a:spcPts val="0"/>
              </a:spcBef>
              <a:spcAft>
                <a:spcPts val="0"/>
              </a:spcAft>
              <a:buNone/>
            </a:pP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b="1">
                <a:latin typeface="Poppins"/>
                <a:ea typeface="Poppins"/>
                <a:cs typeface="Poppins"/>
                <a:sym typeface="Poppins"/>
              </a:rPr>
              <a:t>33% of people who had a mentor or were on a project got a promotion </a:t>
            </a:r>
            <a:endParaRPr sz="1200" b="1">
              <a:latin typeface="Poppins"/>
              <a:ea typeface="Poppins"/>
              <a:cs typeface="Poppins"/>
              <a:sym typeface="Poppins"/>
            </a:endParaRPr>
          </a:p>
        </p:txBody>
      </p:sp>
      <p:sp>
        <p:nvSpPr>
          <p:cNvPr id="363" name="Google Shape;363;p33"/>
          <p:cNvSpPr txBox="1"/>
          <p:nvPr/>
        </p:nvSpPr>
        <p:spPr>
          <a:xfrm>
            <a:off x="6136605" y="909450"/>
            <a:ext cx="2859600" cy="40635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Monthly metrics across Adoption, Actions, and Exploration categories (regs, adoption, HPC, my dev, assignments, applications, career planning, succession plans) reported to community network and HR leadership</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Internal dashboard that the champions use and look at main KPIs + funnel for positions / projects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Sustainability metrics in annual report, amount of impact on employees with development actions</a:t>
            </a:r>
            <a:endParaRPr sz="1200">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67"/>
        <p:cNvGrpSpPr/>
        <p:nvPr/>
      </p:nvGrpSpPr>
      <p:grpSpPr>
        <a:xfrm>
          <a:off x="0" y="0"/>
          <a:ext cx="0" cy="0"/>
          <a:chOff x="0" y="0"/>
          <a:chExt cx="0" cy="0"/>
        </a:xfrm>
      </p:grpSpPr>
      <p:sp>
        <p:nvSpPr>
          <p:cNvPr id="368" name="Google Shape;368;p34"/>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Policies &amp; Ways Of Working</a:t>
            </a:r>
            <a:endParaRPr sz="2400">
              <a:latin typeface="Poppins"/>
              <a:ea typeface="Poppins"/>
              <a:cs typeface="Poppins"/>
              <a:sym typeface="Poppins"/>
            </a:endParaRPr>
          </a:p>
        </p:txBody>
      </p:sp>
      <p:sp>
        <p:nvSpPr>
          <p:cNvPr id="369" name="Google Shape;369;p34"/>
          <p:cNvSpPr txBox="1"/>
          <p:nvPr/>
        </p:nvSpPr>
        <p:spPr>
          <a:xfrm>
            <a:off x="192725" y="909450"/>
            <a:ext cx="2859600" cy="387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Freeing up time to give them the opportunity to participate in short term projects. Similarly, very niche skilled roles also push back on being able to rotate through other areas of th ebusiness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Implemented a manager approval process – wanted to make sure the manager was aware of projects their employee wanted to particiapte in. Not necessiarly to block them but to support / help them balance their work load....</a:t>
            </a:r>
            <a:endParaRPr sz="1200">
              <a:latin typeface="Poppins"/>
              <a:ea typeface="Poppins"/>
              <a:cs typeface="Poppins"/>
              <a:sym typeface="Poppins"/>
            </a:endParaRPr>
          </a:p>
        </p:txBody>
      </p:sp>
      <p:sp>
        <p:nvSpPr>
          <p:cNvPr id="370" name="Google Shape;370;p34"/>
          <p:cNvSpPr txBox="1"/>
          <p:nvPr/>
        </p:nvSpPr>
        <p:spPr>
          <a:xfrm>
            <a:off x="3124132" y="953250"/>
            <a:ext cx="28596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Internal application guidelines, getting input on all the policies. As more stakeholder weighed in, realization came that a shift needed to occur in the policy / languages</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Leadership and global TA led the effort that everyone who needed to lead were present. Leadership, EE relations, legal, etc.</a:t>
            </a:r>
            <a:endParaRPr sz="1200">
              <a:latin typeface="Poppins"/>
              <a:ea typeface="Poppins"/>
              <a:cs typeface="Poppins"/>
              <a:sym typeface="Poppins"/>
            </a:endParaRPr>
          </a:p>
        </p:txBody>
      </p:sp>
      <p:sp>
        <p:nvSpPr>
          <p:cNvPr id="371" name="Google Shape;371;p34"/>
          <p:cNvSpPr txBox="1"/>
          <p:nvPr/>
        </p:nvSpPr>
        <p:spPr>
          <a:xfrm>
            <a:off x="6136605" y="909450"/>
            <a:ext cx="2859600" cy="35094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5 main cultural shifts that occured when OTM occurred: see the OTM cultural shift slide: Open to all, transparent, unbiased, borderless, allowed time to grow</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Change management side of things is massive here. Mythbusters, guidelines, WIIFM, are all very important to building confidence around the foundation of Talent Marketplace</a:t>
            </a:r>
            <a:br>
              <a:rPr lang="en" sz="1200">
                <a:latin typeface="Poppins"/>
                <a:ea typeface="Poppins"/>
                <a:cs typeface="Poppins"/>
                <a:sym typeface="Poppins"/>
              </a:rPr>
            </a:br>
            <a:endParaRPr sz="1200">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75"/>
        <p:cNvGrpSpPr/>
        <p:nvPr/>
      </p:nvGrpSpPr>
      <p:grpSpPr>
        <a:xfrm>
          <a:off x="0" y="0"/>
          <a:ext cx="0" cy="0"/>
          <a:chOff x="0" y="0"/>
          <a:chExt cx="0" cy="0"/>
        </a:xfrm>
      </p:grpSpPr>
      <p:sp>
        <p:nvSpPr>
          <p:cNvPr id="376" name="Google Shape;376;p35"/>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Sourcing Projects</a:t>
            </a:r>
            <a:endParaRPr sz="2400">
              <a:latin typeface="Poppins"/>
              <a:ea typeface="Poppins"/>
              <a:cs typeface="Poppins"/>
              <a:sym typeface="Poppins"/>
            </a:endParaRPr>
          </a:p>
        </p:txBody>
      </p:sp>
      <p:sp>
        <p:nvSpPr>
          <p:cNvPr id="377" name="Google Shape;377;p35"/>
          <p:cNvSpPr txBox="1"/>
          <p:nvPr/>
        </p:nvSpPr>
        <p:spPr>
          <a:xfrm>
            <a:off x="192725" y="909450"/>
            <a:ext cx="2859600" cy="4248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Don't have a specific source for projects. The idea of a project was very new to MetLife.... The initial effort was to get people outside the formal idea of a full time job. More and more projects that are higher quality are being added to the platform. </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Project brainstorming, collaborative sessions and learning workshops to get people more and more used to the tool and what the capabilities were.... </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Right now working through a workshop they want to run to help with the brainstorming bit, including work breakdowns.</a:t>
            </a:r>
            <a:endParaRPr sz="1200">
              <a:latin typeface="Poppins"/>
              <a:ea typeface="Poppins"/>
              <a:cs typeface="Poppins"/>
              <a:sym typeface="Poppins"/>
            </a:endParaRPr>
          </a:p>
        </p:txBody>
      </p:sp>
      <p:sp>
        <p:nvSpPr>
          <p:cNvPr id="378" name="Google Shape;378;p35"/>
          <p:cNvSpPr txBox="1"/>
          <p:nvPr/>
        </p:nvSpPr>
        <p:spPr>
          <a:xfrm>
            <a:off x="3124132" y="953250"/>
            <a:ext cx="2859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Not only saving the company money but delivering better solutions and providing career development for the employees that are present </a:t>
            </a:r>
            <a:endParaRPr sz="1200">
              <a:latin typeface="Poppins"/>
              <a:ea typeface="Poppins"/>
              <a:cs typeface="Poppins"/>
              <a:sym typeface="Poppins"/>
            </a:endParaRPr>
          </a:p>
        </p:txBody>
      </p:sp>
      <p:sp>
        <p:nvSpPr>
          <p:cNvPr id="379" name="Google Shape;379;p35"/>
          <p:cNvSpPr txBox="1"/>
          <p:nvPr/>
        </p:nvSpPr>
        <p:spPr>
          <a:xfrm>
            <a:off x="6136605" y="909450"/>
            <a:ext cx="2859600" cy="27705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Consistently promoting projects with support from various SE members, highlighting its effectiveness. It requires active project management rather than being low effort. Encouraging PMs to assign a dedicated PM role to alleviate project management burdens</a:t>
            </a: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Capturing testimonials is big from a promotion standpoint</a:t>
            </a:r>
            <a:endParaRPr sz="1200">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Shape 383"/>
        <p:cNvGrpSpPr/>
        <p:nvPr/>
      </p:nvGrpSpPr>
      <p:grpSpPr>
        <a:xfrm>
          <a:off x="0" y="0"/>
          <a:ext cx="0" cy="0"/>
          <a:chOff x="0" y="0"/>
          <a:chExt cx="0" cy="0"/>
        </a:xfrm>
      </p:grpSpPr>
      <p:sp>
        <p:nvSpPr>
          <p:cNvPr id="384" name="Google Shape;384;p36"/>
          <p:cNvSpPr/>
          <p:nvPr/>
        </p:nvSpPr>
        <p:spPr>
          <a:xfrm>
            <a:off x="428550" y="121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Rollout Strategy</a:t>
            </a:r>
            <a:endParaRPr sz="2400">
              <a:latin typeface="Poppins"/>
              <a:ea typeface="Poppins"/>
              <a:cs typeface="Poppins"/>
              <a:sym typeface="Poppins"/>
            </a:endParaRPr>
          </a:p>
        </p:txBody>
      </p:sp>
      <p:sp>
        <p:nvSpPr>
          <p:cNvPr id="385" name="Google Shape;385;p36"/>
          <p:cNvSpPr txBox="1"/>
          <p:nvPr/>
        </p:nvSpPr>
        <p:spPr>
          <a:xfrm>
            <a:off x="268925" y="909450"/>
            <a:ext cx="3171900" cy="42483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MetLife</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Having constant communication with the change network / community. Regardless of language, start sharing details as soon as possible. </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Learning bites, badging (4000 badges awarded in Q2). Continued engagement with every distribution</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Incorporating messaging into other communications outside of mypath -- making the product 'BAU' as opposed to something bespoke. </a:t>
            </a:r>
            <a:br>
              <a:rPr lang="en" sz="1200">
                <a:latin typeface="Poppins"/>
                <a:ea typeface="Poppins"/>
                <a:cs typeface="Poppins"/>
                <a:sym typeface="Poppins"/>
              </a:rPr>
            </a:b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Very strong branding that is recognized in each office, digital signage, etc.</a:t>
            </a:r>
            <a:endParaRPr sz="1200">
              <a:latin typeface="Poppins"/>
              <a:ea typeface="Poppins"/>
              <a:cs typeface="Poppins"/>
              <a:sym typeface="Poppins"/>
            </a:endParaRPr>
          </a:p>
        </p:txBody>
      </p:sp>
      <p:sp>
        <p:nvSpPr>
          <p:cNvPr id="386" name="Google Shape;386;p36"/>
          <p:cNvSpPr txBox="1"/>
          <p:nvPr/>
        </p:nvSpPr>
        <p:spPr>
          <a:xfrm>
            <a:off x="3520592" y="953250"/>
            <a:ext cx="31719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Mastercard</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When they first went out with general availability, tying projects to objectives and goals. Finding learning, mentoring, etc.</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With career paths, tied in career development conversations. Became part of a natural cycle... Leveraging job architecture, moving from competencies to skills. M&amp;A folks had no access to JA and P&amp;C / HR people - helped understand who would help pilot this</a:t>
            </a:r>
            <a:endParaRPr sz="1200">
              <a:latin typeface="Poppins"/>
              <a:ea typeface="Poppins"/>
              <a:cs typeface="Poppins"/>
              <a:sym typeface="Poppins"/>
            </a:endParaRPr>
          </a:p>
        </p:txBody>
      </p:sp>
      <p:sp>
        <p:nvSpPr>
          <p:cNvPr id="387" name="Google Shape;387;p36"/>
          <p:cNvSpPr txBox="1"/>
          <p:nvPr/>
        </p:nvSpPr>
        <p:spPr>
          <a:xfrm>
            <a:off x="6505475" y="909450"/>
            <a:ext cx="2210100" cy="7389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Poppins"/>
                <a:ea typeface="Poppins"/>
                <a:cs typeface="Poppins"/>
                <a:sym typeface="Poppins"/>
              </a:rPr>
              <a:t>Schneider Electric </a:t>
            </a:r>
            <a:endParaRPr sz="1200" b="1">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457200" lvl="0" indent="-304800" algn="l" rtl="0">
              <a:spcBef>
                <a:spcPts val="0"/>
              </a:spcBef>
              <a:spcAft>
                <a:spcPts val="0"/>
              </a:spcAft>
              <a:buSzPts val="1200"/>
              <a:buFont typeface="Poppins"/>
              <a:buChar char="●"/>
            </a:pPr>
            <a:r>
              <a:rPr lang="en" sz="1200">
                <a:latin typeface="Poppins"/>
                <a:ea typeface="Poppins"/>
                <a:cs typeface="Poppins"/>
                <a:sym typeface="Poppins"/>
              </a:rPr>
              <a:t>No responses</a:t>
            </a:r>
            <a:endParaRPr sz="1200">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title" idx="4294967295"/>
          </p:nvPr>
        </p:nvSpPr>
        <p:spPr>
          <a:xfrm>
            <a:off x="2196900" y="2023475"/>
            <a:ext cx="4750200" cy="7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59"/>
              <a:t>Adoption &amp; Success Study</a:t>
            </a:r>
            <a:endParaRPr sz="3259"/>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
        <p:cNvGrpSpPr/>
        <p:nvPr/>
      </p:nvGrpSpPr>
      <p:grpSpPr>
        <a:xfrm>
          <a:off x="0" y="0"/>
          <a:ext cx="0" cy="0"/>
          <a:chOff x="0" y="0"/>
          <a:chExt cx="0" cy="0"/>
        </a:xfrm>
      </p:grpSpPr>
      <p:pic>
        <p:nvPicPr>
          <p:cNvPr id="56" name="Google Shape;56;p13" descr="U.S. Cellular – Logos Download"/>
          <p:cNvPicPr preferRelativeResize="0"/>
          <p:nvPr/>
        </p:nvPicPr>
        <p:blipFill>
          <a:blip r:embed="rId3">
            <a:alphaModFix/>
          </a:blip>
          <a:stretch>
            <a:fillRect/>
          </a:stretch>
        </p:blipFill>
        <p:spPr>
          <a:xfrm>
            <a:off x="166375" y="1039652"/>
            <a:ext cx="1268724" cy="318650"/>
          </a:xfrm>
          <a:prstGeom prst="rect">
            <a:avLst/>
          </a:prstGeom>
          <a:noFill/>
          <a:ln>
            <a:noFill/>
          </a:ln>
        </p:spPr>
      </p:pic>
      <p:pic>
        <p:nvPicPr>
          <p:cNvPr id="57" name="Google Shape;57;p13" descr="File:Logo Takeda.svg - Wikimedia Commons"/>
          <p:cNvPicPr preferRelativeResize="0"/>
          <p:nvPr/>
        </p:nvPicPr>
        <p:blipFill>
          <a:blip r:embed="rId4">
            <a:alphaModFix/>
          </a:blip>
          <a:stretch>
            <a:fillRect/>
          </a:stretch>
        </p:blipFill>
        <p:spPr>
          <a:xfrm>
            <a:off x="6582760" y="4275579"/>
            <a:ext cx="788251" cy="252745"/>
          </a:xfrm>
          <a:prstGeom prst="rect">
            <a:avLst/>
          </a:prstGeom>
          <a:noFill/>
          <a:ln>
            <a:noFill/>
          </a:ln>
        </p:spPr>
      </p:pic>
      <p:pic>
        <p:nvPicPr>
          <p:cNvPr id="58" name="Google Shape;58;p13" descr="File:Realtor.com logo.png - Wikimedia Commons"/>
          <p:cNvPicPr preferRelativeResize="0"/>
          <p:nvPr/>
        </p:nvPicPr>
        <p:blipFill>
          <a:blip r:embed="rId5">
            <a:alphaModFix/>
          </a:blip>
          <a:stretch>
            <a:fillRect/>
          </a:stretch>
        </p:blipFill>
        <p:spPr>
          <a:xfrm>
            <a:off x="3051223" y="4385956"/>
            <a:ext cx="1057894" cy="201635"/>
          </a:xfrm>
          <a:prstGeom prst="rect">
            <a:avLst/>
          </a:prstGeom>
          <a:noFill/>
          <a:ln>
            <a:noFill/>
          </a:ln>
        </p:spPr>
      </p:pic>
      <p:pic>
        <p:nvPicPr>
          <p:cNvPr id="59" name="Google Shape;59;p13"/>
          <p:cNvPicPr preferRelativeResize="0"/>
          <p:nvPr/>
        </p:nvPicPr>
        <p:blipFill rotWithShape="1">
          <a:blip r:embed="rId6">
            <a:alphaModFix/>
          </a:blip>
          <a:srcRect t="30632" b="30632"/>
          <a:stretch/>
        </p:blipFill>
        <p:spPr>
          <a:xfrm>
            <a:off x="7756677" y="1521443"/>
            <a:ext cx="1268726" cy="369557"/>
          </a:xfrm>
          <a:prstGeom prst="rect">
            <a:avLst/>
          </a:prstGeom>
          <a:noFill/>
          <a:ln>
            <a:noFill/>
          </a:ln>
        </p:spPr>
      </p:pic>
      <p:pic>
        <p:nvPicPr>
          <p:cNvPr id="60" name="Google Shape;60;p13"/>
          <p:cNvPicPr preferRelativeResize="0"/>
          <p:nvPr/>
        </p:nvPicPr>
        <p:blipFill>
          <a:blip r:embed="rId7">
            <a:alphaModFix/>
          </a:blip>
          <a:stretch>
            <a:fillRect/>
          </a:stretch>
        </p:blipFill>
        <p:spPr>
          <a:xfrm>
            <a:off x="695322" y="3878453"/>
            <a:ext cx="716124" cy="267147"/>
          </a:xfrm>
          <a:prstGeom prst="rect">
            <a:avLst/>
          </a:prstGeom>
          <a:noFill/>
          <a:ln>
            <a:noFill/>
          </a:ln>
        </p:spPr>
      </p:pic>
      <p:pic>
        <p:nvPicPr>
          <p:cNvPr id="61" name="Google Shape;61;p13"/>
          <p:cNvPicPr preferRelativeResize="0"/>
          <p:nvPr/>
        </p:nvPicPr>
        <p:blipFill>
          <a:blip r:embed="rId8">
            <a:alphaModFix/>
          </a:blip>
          <a:stretch>
            <a:fillRect/>
          </a:stretch>
        </p:blipFill>
        <p:spPr>
          <a:xfrm>
            <a:off x="2392950" y="4688403"/>
            <a:ext cx="788250" cy="447792"/>
          </a:xfrm>
          <a:prstGeom prst="rect">
            <a:avLst/>
          </a:prstGeom>
          <a:noFill/>
          <a:ln>
            <a:noFill/>
          </a:ln>
        </p:spPr>
      </p:pic>
      <p:pic>
        <p:nvPicPr>
          <p:cNvPr id="62" name="Google Shape;62;p13"/>
          <p:cNvPicPr preferRelativeResize="0"/>
          <p:nvPr/>
        </p:nvPicPr>
        <p:blipFill>
          <a:blip r:embed="rId9">
            <a:alphaModFix/>
          </a:blip>
          <a:stretch>
            <a:fillRect/>
          </a:stretch>
        </p:blipFill>
        <p:spPr>
          <a:xfrm>
            <a:off x="7690176" y="4294557"/>
            <a:ext cx="1240177" cy="214771"/>
          </a:xfrm>
          <a:prstGeom prst="rect">
            <a:avLst/>
          </a:prstGeom>
          <a:noFill/>
          <a:ln>
            <a:noFill/>
          </a:ln>
        </p:spPr>
      </p:pic>
      <p:pic>
        <p:nvPicPr>
          <p:cNvPr id="63" name="Google Shape;63;p13"/>
          <p:cNvPicPr preferRelativeResize="0"/>
          <p:nvPr/>
        </p:nvPicPr>
        <p:blipFill>
          <a:blip r:embed="rId10">
            <a:alphaModFix/>
          </a:blip>
          <a:stretch>
            <a:fillRect/>
          </a:stretch>
        </p:blipFill>
        <p:spPr>
          <a:xfrm>
            <a:off x="7973475" y="2954798"/>
            <a:ext cx="902001" cy="265699"/>
          </a:xfrm>
          <a:prstGeom prst="rect">
            <a:avLst/>
          </a:prstGeom>
          <a:noFill/>
          <a:ln>
            <a:noFill/>
          </a:ln>
        </p:spPr>
      </p:pic>
      <p:pic>
        <p:nvPicPr>
          <p:cNvPr id="64" name="Google Shape;64;p13"/>
          <p:cNvPicPr preferRelativeResize="0"/>
          <p:nvPr/>
        </p:nvPicPr>
        <p:blipFill rotWithShape="1">
          <a:blip r:embed="rId11">
            <a:alphaModFix/>
          </a:blip>
          <a:srcRect l="4009" t="31004" r="4019" b="31004"/>
          <a:stretch/>
        </p:blipFill>
        <p:spPr>
          <a:xfrm>
            <a:off x="5495399" y="4601671"/>
            <a:ext cx="1240177" cy="345031"/>
          </a:xfrm>
          <a:prstGeom prst="rect">
            <a:avLst/>
          </a:prstGeom>
          <a:noFill/>
          <a:ln>
            <a:noFill/>
          </a:ln>
        </p:spPr>
      </p:pic>
      <p:pic>
        <p:nvPicPr>
          <p:cNvPr id="65" name="Google Shape;65;p13"/>
          <p:cNvPicPr preferRelativeResize="0"/>
          <p:nvPr/>
        </p:nvPicPr>
        <p:blipFill>
          <a:blip r:embed="rId12">
            <a:alphaModFix/>
          </a:blip>
          <a:stretch>
            <a:fillRect/>
          </a:stretch>
        </p:blipFill>
        <p:spPr>
          <a:xfrm>
            <a:off x="7635300" y="2236574"/>
            <a:ext cx="1240166" cy="201650"/>
          </a:xfrm>
          <a:prstGeom prst="rect">
            <a:avLst/>
          </a:prstGeom>
          <a:noFill/>
          <a:ln>
            <a:noFill/>
          </a:ln>
        </p:spPr>
      </p:pic>
      <p:pic>
        <p:nvPicPr>
          <p:cNvPr id="66" name="Google Shape;66;p13" descr="Cookie Policy | Brainlabs"/>
          <p:cNvPicPr preferRelativeResize="0"/>
          <p:nvPr/>
        </p:nvPicPr>
        <p:blipFill>
          <a:blip r:embed="rId13">
            <a:alphaModFix/>
          </a:blip>
          <a:stretch>
            <a:fillRect/>
          </a:stretch>
        </p:blipFill>
        <p:spPr>
          <a:xfrm>
            <a:off x="1004975" y="1664653"/>
            <a:ext cx="602126" cy="602497"/>
          </a:xfrm>
          <a:prstGeom prst="rect">
            <a:avLst/>
          </a:prstGeom>
          <a:noFill/>
          <a:ln>
            <a:noFill/>
          </a:ln>
        </p:spPr>
      </p:pic>
      <p:pic>
        <p:nvPicPr>
          <p:cNvPr id="67" name="Google Shape;67;p13"/>
          <p:cNvPicPr preferRelativeResize="0"/>
          <p:nvPr/>
        </p:nvPicPr>
        <p:blipFill rotWithShape="1">
          <a:blip r:embed="rId14">
            <a:alphaModFix/>
          </a:blip>
          <a:srcRect t="59" b="69"/>
          <a:stretch/>
        </p:blipFill>
        <p:spPr>
          <a:xfrm>
            <a:off x="6372825" y="958777"/>
            <a:ext cx="600600" cy="444084"/>
          </a:xfrm>
          <a:prstGeom prst="rect">
            <a:avLst/>
          </a:prstGeom>
          <a:noFill/>
          <a:ln>
            <a:noFill/>
          </a:ln>
        </p:spPr>
      </p:pic>
      <p:pic>
        <p:nvPicPr>
          <p:cNvPr id="68" name="Google Shape;68;p13"/>
          <p:cNvPicPr preferRelativeResize="0"/>
          <p:nvPr/>
        </p:nvPicPr>
        <p:blipFill>
          <a:blip r:embed="rId15">
            <a:alphaModFix/>
          </a:blip>
          <a:stretch>
            <a:fillRect/>
          </a:stretch>
        </p:blipFill>
        <p:spPr>
          <a:xfrm>
            <a:off x="5345109" y="2051593"/>
            <a:ext cx="468801" cy="262768"/>
          </a:xfrm>
          <a:prstGeom prst="rect">
            <a:avLst/>
          </a:prstGeom>
          <a:noFill/>
          <a:ln>
            <a:noFill/>
          </a:ln>
        </p:spPr>
      </p:pic>
      <p:pic>
        <p:nvPicPr>
          <p:cNvPr id="69" name="Google Shape;69;p13"/>
          <p:cNvPicPr preferRelativeResize="0"/>
          <p:nvPr/>
        </p:nvPicPr>
        <p:blipFill>
          <a:blip r:embed="rId16">
            <a:alphaModFix/>
          </a:blip>
          <a:stretch>
            <a:fillRect/>
          </a:stretch>
        </p:blipFill>
        <p:spPr>
          <a:xfrm>
            <a:off x="2283191" y="4060027"/>
            <a:ext cx="738927" cy="189755"/>
          </a:xfrm>
          <a:prstGeom prst="rect">
            <a:avLst/>
          </a:prstGeom>
          <a:noFill/>
          <a:ln>
            <a:noFill/>
          </a:ln>
        </p:spPr>
      </p:pic>
      <p:pic>
        <p:nvPicPr>
          <p:cNvPr id="70" name="Google Shape;70;p13"/>
          <p:cNvPicPr preferRelativeResize="0"/>
          <p:nvPr/>
        </p:nvPicPr>
        <p:blipFill>
          <a:blip r:embed="rId17">
            <a:alphaModFix/>
          </a:blip>
          <a:stretch>
            <a:fillRect/>
          </a:stretch>
        </p:blipFill>
        <p:spPr>
          <a:xfrm>
            <a:off x="3199612" y="2528143"/>
            <a:ext cx="761122" cy="408456"/>
          </a:xfrm>
          <a:prstGeom prst="rect">
            <a:avLst/>
          </a:prstGeom>
          <a:noFill/>
          <a:ln>
            <a:noFill/>
          </a:ln>
        </p:spPr>
      </p:pic>
      <p:pic>
        <p:nvPicPr>
          <p:cNvPr id="71" name="Google Shape;71;p13"/>
          <p:cNvPicPr preferRelativeResize="0"/>
          <p:nvPr/>
        </p:nvPicPr>
        <p:blipFill>
          <a:blip r:embed="rId18">
            <a:alphaModFix/>
          </a:blip>
          <a:stretch>
            <a:fillRect/>
          </a:stretch>
        </p:blipFill>
        <p:spPr>
          <a:xfrm>
            <a:off x="3451974" y="1997231"/>
            <a:ext cx="1240176" cy="194093"/>
          </a:xfrm>
          <a:prstGeom prst="rect">
            <a:avLst/>
          </a:prstGeom>
          <a:noFill/>
          <a:ln>
            <a:noFill/>
          </a:ln>
        </p:spPr>
      </p:pic>
      <p:pic>
        <p:nvPicPr>
          <p:cNvPr id="72" name="Google Shape;72;p13"/>
          <p:cNvPicPr preferRelativeResize="0"/>
          <p:nvPr/>
        </p:nvPicPr>
        <p:blipFill rotWithShape="1">
          <a:blip r:embed="rId19">
            <a:alphaModFix/>
          </a:blip>
          <a:srcRect t="37472" b="37671"/>
          <a:stretch/>
        </p:blipFill>
        <p:spPr>
          <a:xfrm rot="-65">
            <a:off x="6372837" y="3092620"/>
            <a:ext cx="1157900" cy="274568"/>
          </a:xfrm>
          <a:prstGeom prst="rect">
            <a:avLst/>
          </a:prstGeom>
          <a:noFill/>
          <a:ln>
            <a:noFill/>
          </a:ln>
        </p:spPr>
      </p:pic>
      <p:pic>
        <p:nvPicPr>
          <p:cNvPr id="73" name="Google Shape;73;p13"/>
          <p:cNvPicPr preferRelativeResize="0"/>
          <p:nvPr/>
        </p:nvPicPr>
        <p:blipFill rotWithShape="1">
          <a:blip r:embed="rId20">
            <a:alphaModFix/>
          </a:blip>
          <a:srcRect l="10974" t="31249" r="11137" b="32590"/>
          <a:stretch/>
        </p:blipFill>
        <p:spPr>
          <a:xfrm rot="49">
            <a:off x="4530668" y="2520133"/>
            <a:ext cx="1067059" cy="315035"/>
          </a:xfrm>
          <a:prstGeom prst="rect">
            <a:avLst/>
          </a:prstGeom>
          <a:noFill/>
          <a:ln>
            <a:noFill/>
          </a:ln>
        </p:spPr>
      </p:pic>
      <p:pic>
        <p:nvPicPr>
          <p:cNvPr id="74" name="Google Shape;74;p13"/>
          <p:cNvPicPr preferRelativeResize="0"/>
          <p:nvPr/>
        </p:nvPicPr>
        <p:blipFill>
          <a:blip r:embed="rId21">
            <a:alphaModFix/>
          </a:blip>
          <a:stretch>
            <a:fillRect/>
          </a:stretch>
        </p:blipFill>
        <p:spPr>
          <a:xfrm rot="22">
            <a:off x="6431625" y="1798880"/>
            <a:ext cx="738900" cy="385339"/>
          </a:xfrm>
          <a:prstGeom prst="rect">
            <a:avLst/>
          </a:prstGeom>
          <a:noFill/>
          <a:ln>
            <a:noFill/>
          </a:ln>
        </p:spPr>
      </p:pic>
      <p:pic>
        <p:nvPicPr>
          <p:cNvPr id="75" name="Google Shape;75;p13"/>
          <p:cNvPicPr preferRelativeResize="0"/>
          <p:nvPr/>
        </p:nvPicPr>
        <p:blipFill rotWithShape="1">
          <a:blip r:embed="rId22">
            <a:alphaModFix/>
          </a:blip>
          <a:srcRect l="11868" t="18050" r="11059" b="19229"/>
          <a:stretch/>
        </p:blipFill>
        <p:spPr>
          <a:xfrm>
            <a:off x="7170025" y="1420475"/>
            <a:ext cx="517201" cy="401552"/>
          </a:xfrm>
          <a:prstGeom prst="rect">
            <a:avLst/>
          </a:prstGeom>
          <a:noFill/>
          <a:ln>
            <a:noFill/>
          </a:ln>
        </p:spPr>
      </p:pic>
      <p:pic>
        <p:nvPicPr>
          <p:cNvPr id="76" name="Google Shape;76;p13"/>
          <p:cNvPicPr preferRelativeResize="0"/>
          <p:nvPr/>
        </p:nvPicPr>
        <p:blipFill>
          <a:blip r:embed="rId23">
            <a:alphaModFix/>
          </a:blip>
          <a:stretch>
            <a:fillRect/>
          </a:stretch>
        </p:blipFill>
        <p:spPr>
          <a:xfrm rot="-22">
            <a:off x="2208025" y="1969565"/>
            <a:ext cx="956424" cy="357333"/>
          </a:xfrm>
          <a:prstGeom prst="rect">
            <a:avLst/>
          </a:prstGeom>
          <a:noFill/>
          <a:ln>
            <a:noFill/>
          </a:ln>
        </p:spPr>
      </p:pic>
      <p:pic>
        <p:nvPicPr>
          <p:cNvPr id="77" name="Google Shape;77;p13"/>
          <p:cNvPicPr preferRelativeResize="0"/>
          <p:nvPr/>
        </p:nvPicPr>
        <p:blipFill rotWithShape="1">
          <a:blip r:embed="rId24">
            <a:alphaModFix/>
          </a:blip>
          <a:srcRect t="5702" b="4780"/>
          <a:stretch/>
        </p:blipFill>
        <p:spPr>
          <a:xfrm rot="26">
            <a:off x="6814765" y="3838983"/>
            <a:ext cx="956436" cy="233759"/>
          </a:xfrm>
          <a:prstGeom prst="rect">
            <a:avLst/>
          </a:prstGeom>
          <a:noFill/>
          <a:ln>
            <a:noFill/>
          </a:ln>
        </p:spPr>
      </p:pic>
      <p:pic>
        <p:nvPicPr>
          <p:cNvPr id="78" name="Google Shape;78;p13"/>
          <p:cNvPicPr preferRelativeResize="0"/>
          <p:nvPr/>
        </p:nvPicPr>
        <p:blipFill>
          <a:blip r:embed="rId25">
            <a:alphaModFix/>
          </a:blip>
          <a:stretch>
            <a:fillRect/>
          </a:stretch>
        </p:blipFill>
        <p:spPr>
          <a:xfrm>
            <a:off x="5345100" y="3066225"/>
            <a:ext cx="901998" cy="315041"/>
          </a:xfrm>
          <a:prstGeom prst="rect">
            <a:avLst/>
          </a:prstGeom>
          <a:noFill/>
          <a:ln>
            <a:noFill/>
          </a:ln>
        </p:spPr>
      </p:pic>
      <p:pic>
        <p:nvPicPr>
          <p:cNvPr id="79" name="Google Shape;79;p13"/>
          <p:cNvPicPr preferRelativeResize="0"/>
          <p:nvPr/>
        </p:nvPicPr>
        <p:blipFill rotWithShape="1">
          <a:blip r:embed="rId26">
            <a:alphaModFix/>
          </a:blip>
          <a:srcRect t="33555" b="34914"/>
          <a:stretch/>
        </p:blipFill>
        <p:spPr>
          <a:xfrm>
            <a:off x="3595333" y="1402844"/>
            <a:ext cx="1232321" cy="370738"/>
          </a:xfrm>
          <a:prstGeom prst="rect">
            <a:avLst/>
          </a:prstGeom>
          <a:noFill/>
          <a:ln>
            <a:noFill/>
          </a:ln>
        </p:spPr>
      </p:pic>
      <p:pic>
        <p:nvPicPr>
          <p:cNvPr id="80" name="Google Shape;80;p13"/>
          <p:cNvPicPr preferRelativeResize="0"/>
          <p:nvPr/>
        </p:nvPicPr>
        <p:blipFill>
          <a:blip r:embed="rId27">
            <a:alphaModFix/>
          </a:blip>
          <a:stretch>
            <a:fillRect/>
          </a:stretch>
        </p:blipFill>
        <p:spPr>
          <a:xfrm>
            <a:off x="3960726" y="3139637"/>
            <a:ext cx="845541" cy="252750"/>
          </a:xfrm>
          <a:prstGeom prst="rect">
            <a:avLst/>
          </a:prstGeom>
          <a:noFill/>
          <a:ln>
            <a:noFill/>
          </a:ln>
        </p:spPr>
      </p:pic>
      <p:pic>
        <p:nvPicPr>
          <p:cNvPr id="81" name="Google Shape;81;p13"/>
          <p:cNvPicPr preferRelativeResize="0"/>
          <p:nvPr/>
        </p:nvPicPr>
        <p:blipFill>
          <a:blip r:embed="rId28">
            <a:alphaModFix/>
          </a:blip>
          <a:stretch>
            <a:fillRect/>
          </a:stretch>
        </p:blipFill>
        <p:spPr>
          <a:xfrm>
            <a:off x="2128649" y="2755039"/>
            <a:ext cx="845550" cy="296449"/>
          </a:xfrm>
          <a:prstGeom prst="rect">
            <a:avLst/>
          </a:prstGeom>
          <a:noFill/>
          <a:ln>
            <a:noFill/>
          </a:ln>
        </p:spPr>
      </p:pic>
      <p:pic>
        <p:nvPicPr>
          <p:cNvPr id="82" name="Google Shape;82;p13"/>
          <p:cNvPicPr preferRelativeResize="0"/>
          <p:nvPr/>
        </p:nvPicPr>
        <p:blipFill>
          <a:blip r:embed="rId29">
            <a:alphaModFix/>
          </a:blip>
          <a:stretch>
            <a:fillRect/>
          </a:stretch>
        </p:blipFill>
        <p:spPr>
          <a:xfrm>
            <a:off x="6062139" y="2252363"/>
            <a:ext cx="761118" cy="709507"/>
          </a:xfrm>
          <a:prstGeom prst="rect">
            <a:avLst/>
          </a:prstGeom>
          <a:noFill/>
          <a:ln>
            <a:noFill/>
          </a:ln>
        </p:spPr>
      </p:pic>
      <p:pic>
        <p:nvPicPr>
          <p:cNvPr id="83" name="Google Shape;83;p13"/>
          <p:cNvPicPr preferRelativeResize="0"/>
          <p:nvPr/>
        </p:nvPicPr>
        <p:blipFill>
          <a:blip r:embed="rId30">
            <a:alphaModFix/>
          </a:blip>
          <a:stretch>
            <a:fillRect/>
          </a:stretch>
        </p:blipFill>
        <p:spPr>
          <a:xfrm>
            <a:off x="5234463" y="1441239"/>
            <a:ext cx="790349" cy="424143"/>
          </a:xfrm>
          <a:prstGeom prst="rect">
            <a:avLst/>
          </a:prstGeom>
          <a:noFill/>
          <a:ln>
            <a:noFill/>
          </a:ln>
        </p:spPr>
      </p:pic>
      <p:pic>
        <p:nvPicPr>
          <p:cNvPr id="84" name="Google Shape;84;p13"/>
          <p:cNvPicPr preferRelativeResize="0"/>
          <p:nvPr/>
        </p:nvPicPr>
        <p:blipFill>
          <a:blip r:embed="rId31">
            <a:alphaModFix/>
          </a:blip>
          <a:stretch>
            <a:fillRect/>
          </a:stretch>
        </p:blipFill>
        <p:spPr>
          <a:xfrm>
            <a:off x="3836700" y="4119785"/>
            <a:ext cx="790351" cy="113127"/>
          </a:xfrm>
          <a:prstGeom prst="rect">
            <a:avLst/>
          </a:prstGeom>
          <a:noFill/>
          <a:ln>
            <a:noFill/>
          </a:ln>
        </p:spPr>
      </p:pic>
      <p:pic>
        <p:nvPicPr>
          <p:cNvPr id="85" name="Google Shape;85;p13"/>
          <p:cNvPicPr preferRelativeResize="0"/>
          <p:nvPr/>
        </p:nvPicPr>
        <p:blipFill>
          <a:blip r:embed="rId32">
            <a:alphaModFix/>
          </a:blip>
          <a:stretch>
            <a:fillRect/>
          </a:stretch>
        </p:blipFill>
        <p:spPr>
          <a:xfrm>
            <a:off x="7224162" y="2675440"/>
            <a:ext cx="708004" cy="222958"/>
          </a:xfrm>
          <a:prstGeom prst="rect">
            <a:avLst/>
          </a:prstGeom>
          <a:noFill/>
          <a:ln>
            <a:noFill/>
          </a:ln>
        </p:spPr>
      </p:pic>
      <p:pic>
        <p:nvPicPr>
          <p:cNvPr id="86" name="Google Shape;86;p13"/>
          <p:cNvPicPr preferRelativeResize="0"/>
          <p:nvPr/>
        </p:nvPicPr>
        <p:blipFill rotWithShape="1">
          <a:blip r:embed="rId33">
            <a:alphaModFix/>
          </a:blip>
          <a:srcRect l="-10120" t="11940" r="10119" b="-11940"/>
          <a:stretch/>
        </p:blipFill>
        <p:spPr>
          <a:xfrm>
            <a:off x="946816" y="2616542"/>
            <a:ext cx="956445" cy="912499"/>
          </a:xfrm>
          <a:prstGeom prst="rect">
            <a:avLst/>
          </a:prstGeom>
          <a:noFill/>
          <a:ln>
            <a:noFill/>
          </a:ln>
        </p:spPr>
      </p:pic>
      <p:pic>
        <p:nvPicPr>
          <p:cNvPr id="87" name="Google Shape;87;p13"/>
          <p:cNvPicPr preferRelativeResize="0"/>
          <p:nvPr/>
        </p:nvPicPr>
        <p:blipFill>
          <a:blip r:embed="rId34">
            <a:alphaModFix/>
          </a:blip>
          <a:stretch>
            <a:fillRect/>
          </a:stretch>
        </p:blipFill>
        <p:spPr>
          <a:xfrm>
            <a:off x="5315001" y="3925684"/>
            <a:ext cx="696351" cy="373717"/>
          </a:xfrm>
          <a:prstGeom prst="rect">
            <a:avLst/>
          </a:prstGeom>
          <a:noFill/>
          <a:ln>
            <a:noFill/>
          </a:ln>
        </p:spPr>
      </p:pic>
      <p:pic>
        <p:nvPicPr>
          <p:cNvPr id="88" name="Google Shape;88;p13"/>
          <p:cNvPicPr preferRelativeResize="0"/>
          <p:nvPr/>
        </p:nvPicPr>
        <p:blipFill>
          <a:blip r:embed="rId35">
            <a:alphaModFix/>
          </a:blip>
          <a:stretch>
            <a:fillRect/>
          </a:stretch>
        </p:blipFill>
        <p:spPr>
          <a:xfrm>
            <a:off x="7876626" y="3445147"/>
            <a:ext cx="845550" cy="449752"/>
          </a:xfrm>
          <a:prstGeom prst="rect">
            <a:avLst/>
          </a:prstGeom>
          <a:noFill/>
          <a:ln>
            <a:noFill/>
          </a:ln>
        </p:spPr>
      </p:pic>
      <p:pic>
        <p:nvPicPr>
          <p:cNvPr id="89" name="Google Shape;89;p13"/>
          <p:cNvPicPr preferRelativeResize="0"/>
          <p:nvPr/>
        </p:nvPicPr>
        <p:blipFill>
          <a:blip r:embed="rId36">
            <a:alphaModFix/>
          </a:blip>
          <a:stretch>
            <a:fillRect/>
          </a:stretch>
        </p:blipFill>
        <p:spPr>
          <a:xfrm>
            <a:off x="4351178" y="3595427"/>
            <a:ext cx="902001" cy="258420"/>
          </a:xfrm>
          <a:prstGeom prst="rect">
            <a:avLst/>
          </a:prstGeom>
          <a:noFill/>
          <a:ln>
            <a:noFill/>
          </a:ln>
        </p:spPr>
      </p:pic>
      <p:pic>
        <p:nvPicPr>
          <p:cNvPr id="90" name="Google Shape;90;p13"/>
          <p:cNvPicPr preferRelativeResize="0"/>
          <p:nvPr/>
        </p:nvPicPr>
        <p:blipFill>
          <a:blip r:embed="rId37">
            <a:alphaModFix/>
          </a:blip>
          <a:stretch>
            <a:fillRect/>
          </a:stretch>
        </p:blipFill>
        <p:spPr>
          <a:xfrm>
            <a:off x="4978206" y="1017699"/>
            <a:ext cx="517181" cy="237328"/>
          </a:xfrm>
          <a:prstGeom prst="rect">
            <a:avLst/>
          </a:prstGeom>
          <a:noFill/>
          <a:ln>
            <a:noFill/>
          </a:ln>
        </p:spPr>
      </p:pic>
      <p:pic>
        <p:nvPicPr>
          <p:cNvPr id="91" name="Google Shape;91;p13" descr="Telstra Logo png transparent"/>
          <p:cNvPicPr preferRelativeResize="0"/>
          <p:nvPr/>
        </p:nvPicPr>
        <p:blipFill>
          <a:blip r:embed="rId38">
            <a:alphaModFix/>
          </a:blip>
          <a:stretch>
            <a:fillRect/>
          </a:stretch>
        </p:blipFill>
        <p:spPr>
          <a:xfrm>
            <a:off x="301200" y="2473309"/>
            <a:ext cx="1057901" cy="331685"/>
          </a:xfrm>
          <a:prstGeom prst="rect">
            <a:avLst/>
          </a:prstGeom>
          <a:noFill/>
          <a:ln>
            <a:noFill/>
          </a:ln>
        </p:spPr>
      </p:pic>
      <p:pic>
        <p:nvPicPr>
          <p:cNvPr id="92" name="Google Shape;92;p13" descr="Booking.com Logo png transparent"/>
          <p:cNvPicPr preferRelativeResize="0"/>
          <p:nvPr/>
        </p:nvPicPr>
        <p:blipFill>
          <a:blip r:embed="rId39">
            <a:alphaModFix/>
          </a:blip>
          <a:stretch>
            <a:fillRect/>
          </a:stretch>
        </p:blipFill>
        <p:spPr>
          <a:xfrm>
            <a:off x="1516425" y="1382300"/>
            <a:ext cx="1268734" cy="215425"/>
          </a:xfrm>
          <a:prstGeom prst="rect">
            <a:avLst/>
          </a:prstGeom>
          <a:noFill/>
          <a:ln>
            <a:noFill/>
          </a:ln>
        </p:spPr>
      </p:pic>
      <p:pic>
        <p:nvPicPr>
          <p:cNvPr id="93" name="Google Shape;93;p13" descr="File:Terumo.svg"/>
          <p:cNvPicPr preferRelativeResize="0"/>
          <p:nvPr/>
        </p:nvPicPr>
        <p:blipFill>
          <a:blip r:embed="rId40">
            <a:alphaModFix/>
          </a:blip>
          <a:stretch>
            <a:fillRect/>
          </a:stretch>
        </p:blipFill>
        <p:spPr>
          <a:xfrm>
            <a:off x="2785150" y="1039975"/>
            <a:ext cx="1240175" cy="215429"/>
          </a:xfrm>
          <a:prstGeom prst="rect">
            <a:avLst/>
          </a:prstGeom>
          <a:noFill/>
          <a:ln>
            <a:noFill/>
          </a:ln>
        </p:spPr>
      </p:pic>
      <p:pic>
        <p:nvPicPr>
          <p:cNvPr id="94" name="Google Shape;94;p13" descr="TVS-Logo-PNG"/>
          <p:cNvPicPr preferRelativeResize="0"/>
          <p:nvPr/>
        </p:nvPicPr>
        <p:blipFill>
          <a:blip r:embed="rId41">
            <a:alphaModFix/>
          </a:blip>
          <a:stretch>
            <a:fillRect/>
          </a:stretch>
        </p:blipFill>
        <p:spPr>
          <a:xfrm>
            <a:off x="223251" y="3279283"/>
            <a:ext cx="1057901" cy="248607"/>
          </a:xfrm>
          <a:prstGeom prst="rect">
            <a:avLst/>
          </a:prstGeom>
          <a:noFill/>
          <a:ln>
            <a:noFill/>
          </a:ln>
        </p:spPr>
      </p:pic>
      <p:pic>
        <p:nvPicPr>
          <p:cNvPr id="95" name="Google Shape;95;p13" descr="Best Nationwide Logo Png - Nationwide Building Society (850x283), Png Download" title="Best Nationwide Logo Png - Nationwide Building Society (850x283), Png Download"/>
          <p:cNvPicPr preferRelativeResize="0"/>
          <p:nvPr/>
        </p:nvPicPr>
        <p:blipFill>
          <a:blip r:embed="rId42">
            <a:alphaModFix/>
          </a:blip>
          <a:stretch>
            <a:fillRect/>
          </a:stretch>
        </p:blipFill>
        <p:spPr>
          <a:xfrm>
            <a:off x="2091987" y="3356688"/>
            <a:ext cx="1057901" cy="301928"/>
          </a:xfrm>
          <a:prstGeom prst="rect">
            <a:avLst/>
          </a:prstGeom>
          <a:noFill/>
          <a:ln>
            <a:noFill/>
          </a:ln>
        </p:spPr>
      </p:pic>
      <p:sp>
        <p:nvSpPr>
          <p:cNvPr id="96" name="Google Shape;96;p13"/>
          <p:cNvSpPr/>
          <p:nvPr/>
        </p:nvSpPr>
        <p:spPr>
          <a:xfrm>
            <a:off x="428550" y="2738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Who’s In The Community?</a:t>
            </a:r>
            <a:endParaRPr sz="2400" b="1">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0"/>
        <p:cNvGrpSpPr/>
        <p:nvPr/>
      </p:nvGrpSpPr>
      <p:grpSpPr>
        <a:xfrm>
          <a:off x="0" y="0"/>
          <a:ext cx="0" cy="0"/>
          <a:chOff x="0" y="0"/>
          <a:chExt cx="0" cy="0"/>
        </a:xfrm>
      </p:grpSpPr>
      <p:sp>
        <p:nvSpPr>
          <p:cNvPr id="101" name="Google Shape;101;p14"/>
          <p:cNvSpPr/>
          <p:nvPr/>
        </p:nvSpPr>
        <p:spPr>
          <a:xfrm>
            <a:off x="657150" y="1819980"/>
            <a:ext cx="4770300" cy="2786100"/>
          </a:xfrm>
          <a:prstGeom prst="roundRect">
            <a:avLst>
              <a:gd name="adj" fmla="val 16667"/>
            </a:avLst>
          </a:prstGeom>
          <a:solidFill>
            <a:srgbClr val="F8FFF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Adoption Study Overview</a:t>
            </a:r>
            <a:endParaRPr sz="2400">
              <a:latin typeface="Poppins"/>
              <a:ea typeface="Poppins"/>
              <a:cs typeface="Poppins"/>
              <a:sym typeface="Poppins"/>
            </a:endParaRPr>
          </a:p>
        </p:txBody>
      </p:sp>
      <p:pic>
        <p:nvPicPr>
          <p:cNvPr id="103" name="Google Shape;103;p14"/>
          <p:cNvPicPr preferRelativeResize="0"/>
          <p:nvPr/>
        </p:nvPicPr>
        <p:blipFill rotWithShape="1">
          <a:blip r:embed="rId3">
            <a:alphaModFix/>
          </a:blip>
          <a:srcRect t="32433" b="22743"/>
          <a:stretch/>
        </p:blipFill>
        <p:spPr>
          <a:xfrm>
            <a:off x="5317275" y="2479917"/>
            <a:ext cx="2477126" cy="916740"/>
          </a:xfrm>
          <a:prstGeom prst="rect">
            <a:avLst/>
          </a:prstGeom>
          <a:noFill/>
          <a:ln>
            <a:noFill/>
          </a:ln>
        </p:spPr>
      </p:pic>
      <p:pic>
        <p:nvPicPr>
          <p:cNvPr id="104" name="Google Shape;104;p14"/>
          <p:cNvPicPr preferRelativeResize="0"/>
          <p:nvPr/>
        </p:nvPicPr>
        <p:blipFill>
          <a:blip r:embed="rId4">
            <a:alphaModFix/>
          </a:blip>
          <a:stretch>
            <a:fillRect/>
          </a:stretch>
        </p:blipFill>
        <p:spPr>
          <a:xfrm>
            <a:off x="7410152" y="3108543"/>
            <a:ext cx="1361203" cy="1050472"/>
          </a:xfrm>
          <a:prstGeom prst="rect">
            <a:avLst/>
          </a:prstGeom>
          <a:noFill/>
          <a:ln>
            <a:noFill/>
          </a:ln>
        </p:spPr>
      </p:pic>
      <p:pic>
        <p:nvPicPr>
          <p:cNvPr id="105" name="Google Shape;105;p14"/>
          <p:cNvPicPr preferRelativeResize="0"/>
          <p:nvPr/>
        </p:nvPicPr>
        <p:blipFill>
          <a:blip r:embed="rId5">
            <a:alphaModFix/>
          </a:blip>
          <a:stretch>
            <a:fillRect/>
          </a:stretch>
        </p:blipFill>
        <p:spPr>
          <a:xfrm>
            <a:off x="6935784" y="1913388"/>
            <a:ext cx="2005161" cy="601314"/>
          </a:xfrm>
          <a:prstGeom prst="rect">
            <a:avLst/>
          </a:prstGeom>
          <a:noFill/>
          <a:ln>
            <a:noFill/>
          </a:ln>
        </p:spPr>
      </p:pic>
      <p:sp>
        <p:nvSpPr>
          <p:cNvPr id="106" name="Google Shape;106;p14"/>
          <p:cNvSpPr txBox="1"/>
          <p:nvPr/>
        </p:nvSpPr>
        <p:spPr>
          <a:xfrm>
            <a:off x="7629855" y="2456788"/>
            <a:ext cx="1089600" cy="20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i="1"/>
              <a:t>3+ Years</a:t>
            </a:r>
            <a:endParaRPr i="1"/>
          </a:p>
        </p:txBody>
      </p:sp>
      <p:sp>
        <p:nvSpPr>
          <p:cNvPr id="107" name="Google Shape;107;p14"/>
          <p:cNvSpPr txBox="1"/>
          <p:nvPr/>
        </p:nvSpPr>
        <p:spPr>
          <a:xfrm>
            <a:off x="6383275" y="3038800"/>
            <a:ext cx="1056600" cy="20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i="1"/>
              <a:t>2+ Years</a:t>
            </a:r>
            <a:endParaRPr i="1"/>
          </a:p>
        </p:txBody>
      </p:sp>
      <p:sp>
        <p:nvSpPr>
          <p:cNvPr id="108" name="Google Shape;108;p14"/>
          <p:cNvSpPr txBox="1"/>
          <p:nvPr/>
        </p:nvSpPr>
        <p:spPr>
          <a:xfrm>
            <a:off x="7494732" y="4192023"/>
            <a:ext cx="1056600" cy="201000"/>
          </a:xfrm>
          <a:prstGeom prst="rect">
            <a:avLst/>
          </a:prstGeom>
          <a:solidFill>
            <a:srgbClr val="FFFFFF"/>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i="1"/>
              <a:t>2+ Years</a:t>
            </a:r>
            <a:endParaRPr i="1"/>
          </a:p>
        </p:txBody>
      </p:sp>
      <p:sp>
        <p:nvSpPr>
          <p:cNvPr id="109" name="Google Shape;109;p14"/>
          <p:cNvSpPr txBox="1"/>
          <p:nvPr/>
        </p:nvSpPr>
        <p:spPr>
          <a:xfrm>
            <a:off x="800220" y="1847496"/>
            <a:ext cx="4648200" cy="2786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Poppins"/>
                <a:ea typeface="Poppins"/>
                <a:cs typeface="Poppins"/>
                <a:sym typeface="Poppins"/>
              </a:rPr>
              <a:t>Approach</a:t>
            </a:r>
            <a:br>
              <a:rPr lang="en" sz="1300" b="1">
                <a:latin typeface="Poppins"/>
                <a:ea typeface="Poppins"/>
                <a:cs typeface="Poppins"/>
                <a:sym typeface="Poppins"/>
              </a:rPr>
            </a:br>
            <a:endParaRPr sz="1300" b="1">
              <a:latin typeface="Poppins"/>
              <a:ea typeface="Poppins"/>
              <a:cs typeface="Poppins"/>
              <a:sym typeface="Poppins"/>
            </a:endParaRPr>
          </a:p>
          <a:p>
            <a:pPr marL="365760" lvl="0" indent="-219709" algn="l" rtl="0">
              <a:spcBef>
                <a:spcPts val="0"/>
              </a:spcBef>
              <a:spcAft>
                <a:spcPts val="0"/>
              </a:spcAft>
              <a:buSzPts val="1300"/>
              <a:buChar char="●"/>
            </a:pPr>
            <a:r>
              <a:rPr lang="en" sz="1300" b="1">
                <a:latin typeface="Poppins"/>
                <a:ea typeface="Poppins"/>
                <a:cs typeface="Poppins"/>
                <a:sym typeface="Poppins"/>
              </a:rPr>
              <a:t>Focus: </a:t>
            </a:r>
            <a:r>
              <a:rPr lang="en" sz="1300">
                <a:latin typeface="Poppins"/>
                <a:ea typeface="Poppins"/>
                <a:cs typeface="Poppins"/>
                <a:sym typeface="Poppins"/>
              </a:rPr>
              <a:t>Three 1 hour interviews took place with core team members for: Schneider Electric, MetLife and Mastercard</a:t>
            </a:r>
            <a:br>
              <a:rPr lang="en" sz="1300">
                <a:latin typeface="Poppins"/>
                <a:ea typeface="Poppins"/>
                <a:cs typeface="Poppins"/>
                <a:sym typeface="Poppins"/>
              </a:rPr>
            </a:br>
            <a:endParaRPr sz="1300">
              <a:latin typeface="Poppins"/>
              <a:ea typeface="Poppins"/>
              <a:cs typeface="Poppins"/>
              <a:sym typeface="Poppins"/>
            </a:endParaRPr>
          </a:p>
          <a:p>
            <a:pPr marL="365760" lvl="0" indent="-219709" algn="l" rtl="0">
              <a:spcBef>
                <a:spcPts val="0"/>
              </a:spcBef>
              <a:spcAft>
                <a:spcPts val="0"/>
              </a:spcAft>
              <a:buSzPts val="1300"/>
              <a:buFont typeface="Poppins"/>
              <a:buChar char="●"/>
            </a:pPr>
            <a:r>
              <a:rPr lang="en" sz="1300" b="1">
                <a:latin typeface="Poppins"/>
                <a:ea typeface="Poppins"/>
                <a:cs typeface="Poppins"/>
                <a:sym typeface="Poppins"/>
              </a:rPr>
              <a:t>Topics:</a:t>
            </a:r>
            <a:r>
              <a:rPr lang="en" sz="1300">
                <a:latin typeface="Poppins"/>
                <a:ea typeface="Poppins"/>
                <a:cs typeface="Poppins"/>
                <a:sym typeface="Poppins"/>
              </a:rPr>
              <a:t> Business case, driving leadership buy-in, success metrics, etc.</a:t>
            </a:r>
            <a:br>
              <a:rPr lang="en" sz="1300">
                <a:latin typeface="Poppins"/>
                <a:ea typeface="Poppins"/>
                <a:cs typeface="Poppins"/>
                <a:sym typeface="Poppins"/>
              </a:rPr>
            </a:br>
            <a:endParaRPr sz="1300">
              <a:latin typeface="Poppins"/>
              <a:ea typeface="Poppins"/>
              <a:cs typeface="Poppins"/>
              <a:sym typeface="Poppins"/>
            </a:endParaRPr>
          </a:p>
          <a:p>
            <a:pPr marL="365760" lvl="0" indent="-219709" algn="l" rtl="0">
              <a:spcBef>
                <a:spcPts val="0"/>
              </a:spcBef>
              <a:spcAft>
                <a:spcPts val="0"/>
              </a:spcAft>
              <a:buSzPts val="1300"/>
              <a:buFont typeface="Poppins"/>
              <a:buChar char="●"/>
            </a:pPr>
            <a:r>
              <a:rPr lang="en" sz="1300" b="1">
                <a:latin typeface="Poppins"/>
                <a:ea typeface="Poppins"/>
                <a:cs typeface="Poppins"/>
                <a:sym typeface="Poppins"/>
              </a:rPr>
              <a:t>Outcomes: </a:t>
            </a:r>
            <a:r>
              <a:rPr lang="en" sz="1300">
                <a:latin typeface="Poppins"/>
                <a:ea typeface="Poppins"/>
                <a:cs typeface="Poppins"/>
                <a:sym typeface="Poppins"/>
              </a:rPr>
              <a:t>We analyzed responses across all three accounts and created a report of our findings regarding ‘why’ these accounts have seen success with   the Talent Marketplace</a:t>
            </a:r>
            <a:endParaRPr sz="1300">
              <a:latin typeface="Poppins"/>
              <a:ea typeface="Poppins"/>
              <a:cs typeface="Poppins"/>
              <a:sym typeface="Poppins"/>
            </a:endParaRPr>
          </a:p>
        </p:txBody>
      </p:sp>
      <p:sp>
        <p:nvSpPr>
          <p:cNvPr id="110" name="Google Shape;110;p14"/>
          <p:cNvSpPr txBox="1"/>
          <p:nvPr/>
        </p:nvSpPr>
        <p:spPr>
          <a:xfrm>
            <a:off x="483775" y="984175"/>
            <a:ext cx="84915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latin typeface="Poppins"/>
                <a:ea typeface="Poppins"/>
                <a:cs typeface="Poppins"/>
                <a:sym typeface="Poppins"/>
              </a:rPr>
              <a:t>Why an adoption analysis…? </a:t>
            </a:r>
            <a:endParaRPr sz="1300" b="1">
              <a:latin typeface="Poppins"/>
              <a:ea typeface="Poppins"/>
              <a:cs typeface="Poppins"/>
              <a:sym typeface="Poppins"/>
            </a:endParaRPr>
          </a:p>
          <a:p>
            <a:pPr marL="0" lvl="0" indent="0" algn="l" rtl="0">
              <a:spcBef>
                <a:spcPts val="0"/>
              </a:spcBef>
              <a:spcAft>
                <a:spcPts val="0"/>
              </a:spcAft>
              <a:buNone/>
            </a:pPr>
            <a:r>
              <a:rPr lang="en" sz="1300" i="1">
                <a:latin typeface="Poppins"/>
                <a:ea typeface="Poppins"/>
                <a:cs typeface="Poppins"/>
                <a:sym typeface="Poppins"/>
              </a:rPr>
              <a:t>To better understand what drives success business success in the context of Gloat as a catalyst to career development, internal mobility, talent sharing, etc… </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4"/>
        <p:cNvGrpSpPr/>
        <p:nvPr/>
      </p:nvGrpSpPr>
      <p:grpSpPr>
        <a:xfrm>
          <a:off x="0" y="0"/>
          <a:ext cx="0" cy="0"/>
          <a:chOff x="0" y="0"/>
          <a:chExt cx="0" cy="0"/>
        </a:xfrm>
      </p:grpSpPr>
      <p:sp>
        <p:nvSpPr>
          <p:cNvPr id="115" name="Google Shape;115;p15"/>
          <p:cNvSpPr/>
          <p:nvPr/>
        </p:nvSpPr>
        <p:spPr>
          <a:xfrm>
            <a:off x="522675" y="2175614"/>
            <a:ext cx="2246400" cy="24066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a:ea typeface="Poppins"/>
              <a:cs typeface="Poppins"/>
              <a:sym typeface="Poppins"/>
            </a:endParaRPr>
          </a:p>
        </p:txBody>
      </p:sp>
      <p:sp>
        <p:nvSpPr>
          <p:cNvPr id="116" name="Google Shape;116;p15"/>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By The Numbers…</a:t>
            </a:r>
            <a:endParaRPr sz="2400">
              <a:latin typeface="Poppins"/>
              <a:ea typeface="Poppins"/>
              <a:cs typeface="Poppins"/>
              <a:sym typeface="Poppins"/>
            </a:endParaRPr>
          </a:p>
        </p:txBody>
      </p:sp>
      <p:pic>
        <p:nvPicPr>
          <p:cNvPr id="117" name="Google Shape;117;p15"/>
          <p:cNvPicPr preferRelativeResize="0"/>
          <p:nvPr/>
        </p:nvPicPr>
        <p:blipFill rotWithShape="1">
          <a:blip r:embed="rId3">
            <a:alphaModFix/>
          </a:blip>
          <a:srcRect t="30575" b="29336"/>
          <a:stretch/>
        </p:blipFill>
        <p:spPr>
          <a:xfrm>
            <a:off x="5706944" y="1117195"/>
            <a:ext cx="3021184" cy="861176"/>
          </a:xfrm>
          <a:prstGeom prst="rect">
            <a:avLst/>
          </a:prstGeom>
          <a:noFill/>
          <a:ln>
            <a:noFill/>
          </a:ln>
        </p:spPr>
      </p:pic>
      <p:sp>
        <p:nvSpPr>
          <p:cNvPr id="118" name="Google Shape;118;p15"/>
          <p:cNvSpPr/>
          <p:nvPr/>
        </p:nvSpPr>
        <p:spPr>
          <a:xfrm>
            <a:off x="3336000" y="2253100"/>
            <a:ext cx="2246400" cy="23463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a:ea typeface="Poppins"/>
              <a:cs typeface="Poppins"/>
              <a:sym typeface="Poppins"/>
            </a:endParaRPr>
          </a:p>
        </p:txBody>
      </p:sp>
      <p:sp>
        <p:nvSpPr>
          <p:cNvPr id="119" name="Google Shape;119;p15"/>
          <p:cNvSpPr/>
          <p:nvPr/>
        </p:nvSpPr>
        <p:spPr>
          <a:xfrm>
            <a:off x="6104850" y="2175625"/>
            <a:ext cx="2246400" cy="24066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Poppins"/>
              <a:ea typeface="Poppins"/>
              <a:cs typeface="Poppins"/>
              <a:sym typeface="Poppins"/>
            </a:endParaRPr>
          </a:p>
        </p:txBody>
      </p:sp>
      <p:sp>
        <p:nvSpPr>
          <p:cNvPr id="120" name="Google Shape;120;p15"/>
          <p:cNvSpPr txBox="1"/>
          <p:nvPr/>
        </p:nvSpPr>
        <p:spPr>
          <a:xfrm>
            <a:off x="3396913" y="2443451"/>
            <a:ext cx="2124600" cy="19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Poppins"/>
                <a:ea typeface="Poppins"/>
                <a:cs typeface="Poppins"/>
                <a:sym typeface="Poppins"/>
              </a:rPr>
              <a:t>Onboarded User %: </a:t>
            </a:r>
            <a:r>
              <a:rPr lang="en" sz="1200">
                <a:latin typeface="Poppins"/>
                <a:ea typeface="Poppins"/>
                <a:cs typeface="Poppins"/>
                <a:sym typeface="Poppins"/>
              </a:rPr>
              <a:t>79%</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Monthly Atv. Users:</a:t>
            </a:r>
            <a:r>
              <a:rPr lang="en" sz="1200">
                <a:latin typeface="Poppins"/>
                <a:ea typeface="Poppins"/>
                <a:cs typeface="Poppins"/>
                <a:sym typeface="Poppins"/>
              </a:rPr>
              <a:t> 36%</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Unlocked Hours:</a:t>
            </a:r>
            <a:r>
              <a:rPr lang="en" sz="1200">
                <a:latin typeface="Poppins"/>
                <a:ea typeface="Poppins"/>
                <a:cs typeface="Poppins"/>
                <a:sym typeface="Poppins"/>
              </a:rPr>
              <a:t> 430,459</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Role Assignments:</a:t>
            </a:r>
            <a:r>
              <a:rPr lang="en" sz="1200">
                <a:latin typeface="Poppins"/>
                <a:ea typeface="Poppins"/>
                <a:cs typeface="Poppins"/>
                <a:sym typeface="Poppins"/>
              </a:rPr>
              <a:t> 4,349</a:t>
            </a:r>
            <a:endParaRPr sz="1200">
              <a:latin typeface="Poppins"/>
              <a:ea typeface="Poppins"/>
              <a:cs typeface="Poppins"/>
              <a:sym typeface="Poppins"/>
            </a:endParaRPr>
          </a:p>
          <a:p>
            <a:pPr marL="0" lvl="0" indent="0" algn="l" rtl="0">
              <a:spcBef>
                <a:spcPts val="0"/>
              </a:spcBef>
              <a:spcAft>
                <a:spcPts val="0"/>
              </a:spcAft>
              <a:buNone/>
            </a:pPr>
            <a:endParaRPr sz="1200" b="1">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Mentee Assigns: </a:t>
            </a:r>
            <a:r>
              <a:rPr lang="en" sz="1200">
                <a:latin typeface="Poppins"/>
                <a:ea typeface="Poppins"/>
                <a:cs typeface="Poppins"/>
                <a:sym typeface="Poppins"/>
              </a:rPr>
              <a:t>3,815</a:t>
            </a:r>
            <a:endParaRPr sz="1200">
              <a:latin typeface="Poppins"/>
              <a:ea typeface="Poppins"/>
              <a:cs typeface="Poppins"/>
              <a:sym typeface="Poppins"/>
            </a:endParaRPr>
          </a:p>
        </p:txBody>
      </p:sp>
      <p:sp>
        <p:nvSpPr>
          <p:cNvPr id="121" name="Google Shape;121;p15"/>
          <p:cNvSpPr txBox="1"/>
          <p:nvPr/>
        </p:nvSpPr>
        <p:spPr>
          <a:xfrm>
            <a:off x="583564" y="2281150"/>
            <a:ext cx="2124600" cy="22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Poppins"/>
                <a:ea typeface="Poppins"/>
                <a:cs typeface="Poppins"/>
                <a:sym typeface="Poppins"/>
              </a:rPr>
              <a:t>Onboarded User %: </a:t>
            </a:r>
            <a:r>
              <a:rPr lang="en" sz="1200">
                <a:latin typeface="Poppins"/>
                <a:ea typeface="Poppins"/>
                <a:cs typeface="Poppins"/>
                <a:sym typeface="Poppins"/>
              </a:rPr>
              <a:t>73%</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Monthly Atv. Users:</a:t>
            </a:r>
            <a:r>
              <a:rPr lang="en" sz="1200">
                <a:latin typeface="Poppins"/>
                <a:ea typeface="Poppins"/>
                <a:cs typeface="Poppins"/>
                <a:sym typeface="Poppins"/>
              </a:rPr>
              <a:t> 32%</a:t>
            </a:r>
            <a:br>
              <a:rPr lang="en" sz="1200">
                <a:latin typeface="Poppins"/>
                <a:ea typeface="Poppins"/>
                <a:cs typeface="Poppins"/>
                <a:sym typeface="Poppins"/>
              </a:rPr>
            </a:b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Unlocked Hours:</a:t>
            </a:r>
            <a:r>
              <a:rPr lang="en" sz="1200">
                <a:latin typeface="Poppins"/>
                <a:ea typeface="Poppins"/>
                <a:cs typeface="Poppins"/>
                <a:sym typeface="Poppins"/>
              </a:rPr>
              <a:t> 599,585</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Role Assignments:</a:t>
            </a:r>
            <a:r>
              <a:rPr lang="en" sz="1200">
                <a:latin typeface="Poppins"/>
                <a:ea typeface="Poppins"/>
                <a:cs typeface="Poppins"/>
                <a:sym typeface="Poppins"/>
              </a:rPr>
              <a:t> 9,835</a:t>
            </a:r>
            <a:endParaRPr sz="1200">
              <a:latin typeface="Poppins"/>
              <a:ea typeface="Poppins"/>
              <a:cs typeface="Poppins"/>
              <a:sym typeface="Poppins"/>
            </a:endParaRPr>
          </a:p>
          <a:p>
            <a:pPr marL="0" lvl="0" indent="0" algn="l" rtl="0">
              <a:spcBef>
                <a:spcPts val="0"/>
              </a:spcBef>
              <a:spcAft>
                <a:spcPts val="0"/>
              </a:spcAft>
              <a:buNone/>
            </a:pPr>
            <a:endParaRPr sz="1200" b="1">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Mentee Assigns: </a:t>
            </a:r>
            <a:r>
              <a:rPr lang="en" sz="1200">
                <a:latin typeface="Poppins"/>
                <a:ea typeface="Poppins"/>
                <a:cs typeface="Poppins"/>
                <a:sym typeface="Poppins"/>
              </a:rPr>
              <a:t>9,395</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Position Assigns: </a:t>
            </a:r>
            <a:r>
              <a:rPr lang="en" sz="1200">
                <a:latin typeface="Poppins"/>
                <a:ea typeface="Poppins"/>
                <a:cs typeface="Poppins"/>
                <a:sym typeface="Poppins"/>
              </a:rPr>
              <a:t>2,221</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p:txBody>
      </p:sp>
      <p:sp>
        <p:nvSpPr>
          <p:cNvPr id="122" name="Google Shape;122;p15"/>
          <p:cNvSpPr txBox="1"/>
          <p:nvPr/>
        </p:nvSpPr>
        <p:spPr>
          <a:xfrm>
            <a:off x="6149321" y="2443454"/>
            <a:ext cx="2248800" cy="19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Poppins"/>
                <a:ea typeface="Poppins"/>
                <a:cs typeface="Poppins"/>
                <a:sym typeface="Poppins"/>
              </a:rPr>
              <a:t>Onboarded User %:  </a:t>
            </a:r>
            <a:r>
              <a:rPr lang="en" sz="1200">
                <a:latin typeface="Poppins"/>
                <a:ea typeface="Poppins"/>
                <a:cs typeface="Poppins"/>
                <a:sym typeface="Poppins"/>
              </a:rPr>
              <a:t>60%</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Monthly Atv. Users:</a:t>
            </a:r>
            <a:r>
              <a:rPr lang="en" sz="1200">
                <a:latin typeface="Poppins"/>
                <a:ea typeface="Poppins"/>
                <a:cs typeface="Poppins"/>
                <a:sym typeface="Poppins"/>
              </a:rPr>
              <a:t> 23%</a:t>
            </a:r>
            <a:br>
              <a:rPr lang="en" sz="1200">
                <a:latin typeface="Poppins"/>
                <a:ea typeface="Poppins"/>
                <a:cs typeface="Poppins"/>
                <a:sym typeface="Poppins"/>
              </a:rPr>
            </a:b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Unlocked Hours:</a:t>
            </a:r>
            <a:r>
              <a:rPr lang="en" sz="1200">
                <a:latin typeface="Poppins"/>
                <a:ea typeface="Poppins"/>
                <a:cs typeface="Poppins"/>
                <a:sym typeface="Poppins"/>
              </a:rPr>
              <a:t> 353,013</a:t>
            </a:r>
            <a:endParaRPr sz="1200">
              <a:latin typeface="Poppins"/>
              <a:ea typeface="Poppins"/>
              <a:cs typeface="Poppins"/>
              <a:sym typeface="Poppins"/>
            </a:endParaRPr>
          </a:p>
          <a:p>
            <a:pPr marL="0" lvl="0" indent="0" algn="l" rtl="0">
              <a:spcBef>
                <a:spcPts val="0"/>
              </a:spcBef>
              <a:spcAft>
                <a:spcPts val="0"/>
              </a:spcAft>
              <a:buNone/>
            </a:pPr>
            <a:endParaRPr sz="1200">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Role Assignments:</a:t>
            </a:r>
            <a:r>
              <a:rPr lang="en" sz="1200">
                <a:latin typeface="Poppins"/>
                <a:ea typeface="Poppins"/>
                <a:cs typeface="Poppins"/>
                <a:sym typeface="Poppins"/>
              </a:rPr>
              <a:t> 8,164</a:t>
            </a:r>
            <a:endParaRPr sz="1200">
              <a:latin typeface="Poppins"/>
              <a:ea typeface="Poppins"/>
              <a:cs typeface="Poppins"/>
              <a:sym typeface="Poppins"/>
            </a:endParaRPr>
          </a:p>
          <a:p>
            <a:pPr marL="0" lvl="0" indent="0" algn="l" rtl="0">
              <a:spcBef>
                <a:spcPts val="0"/>
              </a:spcBef>
              <a:spcAft>
                <a:spcPts val="0"/>
              </a:spcAft>
              <a:buNone/>
            </a:pPr>
            <a:endParaRPr sz="1200" b="1">
              <a:latin typeface="Poppins"/>
              <a:ea typeface="Poppins"/>
              <a:cs typeface="Poppins"/>
              <a:sym typeface="Poppins"/>
            </a:endParaRPr>
          </a:p>
          <a:p>
            <a:pPr marL="0" lvl="0" indent="0" algn="l" rtl="0">
              <a:spcBef>
                <a:spcPts val="0"/>
              </a:spcBef>
              <a:spcAft>
                <a:spcPts val="0"/>
              </a:spcAft>
              <a:buNone/>
            </a:pPr>
            <a:r>
              <a:rPr lang="en" sz="1200" b="1">
                <a:latin typeface="Poppins"/>
                <a:ea typeface="Poppins"/>
                <a:cs typeface="Poppins"/>
                <a:sym typeface="Poppins"/>
              </a:rPr>
              <a:t>Networking Assigns: </a:t>
            </a:r>
            <a:r>
              <a:rPr lang="en" sz="1200">
                <a:latin typeface="Poppins"/>
                <a:ea typeface="Poppins"/>
                <a:cs typeface="Poppins"/>
                <a:sym typeface="Poppins"/>
              </a:rPr>
              <a:t>3,626</a:t>
            </a:r>
            <a:endParaRPr sz="1200">
              <a:latin typeface="Poppins"/>
              <a:ea typeface="Poppins"/>
              <a:cs typeface="Poppins"/>
              <a:sym typeface="Poppins"/>
            </a:endParaRPr>
          </a:p>
        </p:txBody>
      </p:sp>
      <p:sp>
        <p:nvSpPr>
          <p:cNvPr id="123" name="Google Shape;123;p15"/>
          <p:cNvSpPr txBox="1"/>
          <p:nvPr/>
        </p:nvSpPr>
        <p:spPr>
          <a:xfrm>
            <a:off x="6927525" y="24439"/>
            <a:ext cx="2169900" cy="34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Poppins"/>
                <a:ea typeface="Poppins"/>
                <a:cs typeface="Poppins"/>
                <a:sym typeface="Poppins"/>
              </a:rPr>
              <a:t>All KPIs – August 2023</a:t>
            </a:r>
            <a:endParaRPr i="1">
              <a:latin typeface="Poppins"/>
              <a:ea typeface="Poppins"/>
              <a:cs typeface="Poppins"/>
              <a:sym typeface="Poppins"/>
            </a:endParaRPr>
          </a:p>
        </p:txBody>
      </p:sp>
      <p:pic>
        <p:nvPicPr>
          <p:cNvPr id="124" name="Google Shape;124;p15"/>
          <p:cNvPicPr preferRelativeResize="0"/>
          <p:nvPr/>
        </p:nvPicPr>
        <p:blipFill>
          <a:blip r:embed="rId4">
            <a:alphaModFix/>
          </a:blip>
          <a:stretch>
            <a:fillRect/>
          </a:stretch>
        </p:blipFill>
        <p:spPr>
          <a:xfrm>
            <a:off x="3865363" y="1088298"/>
            <a:ext cx="1187720" cy="922500"/>
          </a:xfrm>
          <a:prstGeom prst="rect">
            <a:avLst/>
          </a:prstGeom>
          <a:noFill/>
          <a:ln>
            <a:noFill/>
          </a:ln>
        </p:spPr>
      </p:pic>
      <p:pic>
        <p:nvPicPr>
          <p:cNvPr id="125" name="Google Shape;125;p15"/>
          <p:cNvPicPr preferRelativeResize="0"/>
          <p:nvPr/>
        </p:nvPicPr>
        <p:blipFill>
          <a:blip r:embed="rId5">
            <a:alphaModFix/>
          </a:blip>
          <a:stretch>
            <a:fillRect/>
          </a:stretch>
        </p:blipFill>
        <p:spPr>
          <a:xfrm>
            <a:off x="684835" y="1164763"/>
            <a:ext cx="1922089" cy="769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9"/>
        <p:cNvGrpSpPr/>
        <p:nvPr/>
      </p:nvGrpSpPr>
      <p:grpSpPr>
        <a:xfrm>
          <a:off x="0" y="0"/>
          <a:ext cx="0" cy="0"/>
          <a:chOff x="0" y="0"/>
          <a:chExt cx="0" cy="0"/>
        </a:xfrm>
      </p:grpSpPr>
      <p:sp>
        <p:nvSpPr>
          <p:cNvPr id="130" name="Google Shape;130;p16"/>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Poppins"/>
              <a:ea typeface="Poppins"/>
              <a:cs typeface="Poppins"/>
              <a:sym typeface="Poppins"/>
            </a:endParaRPr>
          </a:p>
        </p:txBody>
      </p:sp>
      <p:sp>
        <p:nvSpPr>
          <p:cNvPr id="131" name="Google Shape;131;p16"/>
          <p:cNvSpPr txBox="1"/>
          <p:nvPr/>
        </p:nvSpPr>
        <p:spPr>
          <a:xfrm>
            <a:off x="5470111" y="3154761"/>
            <a:ext cx="3027900" cy="3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Establish Your Foundation</a:t>
            </a:r>
            <a:br>
              <a:rPr lang="en" b="1">
                <a:latin typeface="Poppins"/>
                <a:ea typeface="Poppins"/>
                <a:cs typeface="Poppins"/>
                <a:sym typeface="Poppins"/>
              </a:rPr>
            </a:br>
            <a:r>
              <a:rPr lang="en" i="1">
                <a:latin typeface="Poppins"/>
                <a:ea typeface="Poppins"/>
                <a:cs typeface="Poppins"/>
                <a:sym typeface="Poppins"/>
              </a:rPr>
              <a:t>Preparing Your People</a:t>
            </a:r>
            <a:endParaRPr i="1">
              <a:latin typeface="Poppins"/>
              <a:ea typeface="Poppins"/>
              <a:cs typeface="Poppins"/>
              <a:sym typeface="Poppins"/>
            </a:endParaRPr>
          </a:p>
        </p:txBody>
      </p:sp>
      <p:sp>
        <p:nvSpPr>
          <p:cNvPr id="132" name="Google Shape;132;p16"/>
          <p:cNvSpPr txBox="1"/>
          <p:nvPr/>
        </p:nvSpPr>
        <p:spPr>
          <a:xfrm>
            <a:off x="4942298" y="2321025"/>
            <a:ext cx="3890100" cy="3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Define Business Success</a:t>
            </a:r>
            <a:br>
              <a:rPr lang="en" b="1">
                <a:latin typeface="Poppins"/>
                <a:ea typeface="Poppins"/>
                <a:cs typeface="Poppins"/>
                <a:sym typeface="Poppins"/>
              </a:rPr>
            </a:br>
            <a:r>
              <a:rPr lang="en" i="1">
                <a:latin typeface="Poppins"/>
                <a:ea typeface="Poppins"/>
                <a:cs typeface="Poppins"/>
                <a:sym typeface="Poppins"/>
              </a:rPr>
              <a:t>Building With The Future In Mind</a:t>
            </a:r>
            <a:br>
              <a:rPr lang="en" b="1">
                <a:latin typeface="Poppins"/>
                <a:ea typeface="Poppins"/>
                <a:cs typeface="Poppins"/>
                <a:sym typeface="Poppins"/>
              </a:rPr>
            </a:br>
            <a:br>
              <a:rPr lang="en" b="1">
                <a:latin typeface="Poppins"/>
                <a:ea typeface="Poppins"/>
                <a:cs typeface="Poppins"/>
                <a:sym typeface="Poppins"/>
              </a:rPr>
            </a:br>
            <a:endParaRPr b="1">
              <a:latin typeface="Poppins"/>
              <a:ea typeface="Poppins"/>
              <a:cs typeface="Poppins"/>
              <a:sym typeface="Poppins"/>
            </a:endParaRPr>
          </a:p>
        </p:txBody>
      </p:sp>
      <p:sp>
        <p:nvSpPr>
          <p:cNvPr id="133" name="Google Shape;133;p16"/>
          <p:cNvSpPr txBox="1"/>
          <p:nvPr/>
        </p:nvSpPr>
        <p:spPr>
          <a:xfrm>
            <a:off x="4357101" y="1446175"/>
            <a:ext cx="3854400" cy="36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Align &amp; Integrate</a:t>
            </a:r>
            <a:br>
              <a:rPr lang="en" b="1">
                <a:latin typeface="Poppins"/>
                <a:ea typeface="Poppins"/>
                <a:cs typeface="Poppins"/>
                <a:sym typeface="Poppins"/>
              </a:rPr>
            </a:br>
            <a:r>
              <a:rPr lang="en" i="1">
                <a:latin typeface="Poppins"/>
                <a:ea typeface="Poppins"/>
                <a:cs typeface="Poppins"/>
                <a:sym typeface="Poppins"/>
              </a:rPr>
              <a:t>Fitting Gloat Into Your Organization</a:t>
            </a:r>
            <a:br>
              <a:rPr lang="en" b="1">
                <a:latin typeface="Poppins"/>
                <a:ea typeface="Poppins"/>
                <a:cs typeface="Poppins"/>
                <a:sym typeface="Poppins"/>
              </a:rPr>
            </a:br>
            <a:endParaRPr b="1">
              <a:latin typeface="Poppins"/>
              <a:ea typeface="Poppins"/>
              <a:cs typeface="Poppins"/>
              <a:sym typeface="Poppins"/>
            </a:endParaRPr>
          </a:p>
        </p:txBody>
      </p:sp>
      <p:grpSp>
        <p:nvGrpSpPr>
          <p:cNvPr id="134" name="Google Shape;134;p16"/>
          <p:cNvGrpSpPr/>
          <p:nvPr/>
        </p:nvGrpSpPr>
        <p:grpSpPr>
          <a:xfrm>
            <a:off x="1290594" y="1174350"/>
            <a:ext cx="3514811" cy="3252003"/>
            <a:chOff x="2991269" y="1153325"/>
            <a:chExt cx="3514811" cy="3252003"/>
          </a:xfrm>
        </p:grpSpPr>
        <p:sp>
          <p:nvSpPr>
            <p:cNvPr id="135" name="Google Shape;135;p16"/>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txBody>
            <a:bodyPr/>
            <a:lstStyle/>
            <a:p>
              <a:endParaRPr lang="en-US"/>
            </a:p>
          </p:txBody>
        </p:sp>
        <p:sp>
          <p:nvSpPr>
            <p:cNvPr id="136" name="Google Shape;136;p16"/>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52839"/>
            </a:solidFill>
            <a:ln>
              <a:noFill/>
            </a:ln>
          </p:spPr>
          <p:txBody>
            <a:bodyPr/>
            <a:lstStyle/>
            <a:p>
              <a:endParaRPr lang="en-US"/>
            </a:p>
          </p:txBody>
        </p:sp>
        <p:sp>
          <p:nvSpPr>
            <p:cNvPr id="137" name="Google Shape;137;p16"/>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52839"/>
            </a:solidFill>
            <a:ln>
              <a:noFill/>
            </a:ln>
          </p:spPr>
          <p:txBody>
            <a:bodyPr/>
            <a:lstStyle/>
            <a:p>
              <a:endParaRPr lang="en-US"/>
            </a:p>
          </p:txBody>
        </p:sp>
        <p:sp>
          <p:nvSpPr>
            <p:cNvPr id="138" name="Google Shape;138;p16"/>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139" name="Google Shape;139;p16"/>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F5B82E"/>
            </a:solidFill>
            <a:ln>
              <a:noFill/>
            </a:ln>
          </p:spPr>
          <p:txBody>
            <a:bodyPr/>
            <a:lstStyle/>
            <a:p>
              <a:endParaRPr lang="en-US"/>
            </a:p>
          </p:txBody>
        </p:sp>
        <p:sp>
          <p:nvSpPr>
            <p:cNvPr id="140" name="Google Shape;140;p16"/>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F5B82E"/>
            </a:solidFill>
            <a:ln>
              <a:noFill/>
            </a:ln>
          </p:spPr>
          <p:txBody>
            <a:bodyPr/>
            <a:lstStyle/>
            <a:p>
              <a:endParaRPr lang="en-US"/>
            </a:p>
          </p:txBody>
        </p:sp>
        <p:sp>
          <p:nvSpPr>
            <p:cNvPr id="141" name="Google Shape;141;p16"/>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32A287"/>
            </a:solidFill>
            <a:ln>
              <a:noFill/>
            </a:ln>
          </p:spPr>
          <p:txBody>
            <a:bodyPr/>
            <a:lstStyle/>
            <a:p>
              <a:endParaRPr lang="en-US"/>
            </a:p>
          </p:txBody>
        </p:sp>
        <p:sp>
          <p:nvSpPr>
            <p:cNvPr id="142" name="Google Shape;142;p16"/>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32A287"/>
            </a:solidFill>
            <a:ln>
              <a:noFill/>
            </a:ln>
          </p:spPr>
          <p:txBody>
            <a:bodyPr/>
            <a:lstStyle/>
            <a:p>
              <a:endParaRPr lang="en-US"/>
            </a:p>
          </p:txBody>
        </p:sp>
      </p:grpSp>
      <p:cxnSp>
        <p:nvCxnSpPr>
          <p:cNvPr id="143" name="Google Shape;143;p16"/>
          <p:cNvCxnSpPr/>
          <p:nvPr/>
        </p:nvCxnSpPr>
        <p:spPr>
          <a:xfrm rot="10800000">
            <a:off x="3465825" y="1645375"/>
            <a:ext cx="954900" cy="5400"/>
          </a:xfrm>
          <a:prstGeom prst="straightConnector1">
            <a:avLst/>
          </a:prstGeom>
          <a:noFill/>
          <a:ln w="9525" cap="flat" cmpd="sng">
            <a:solidFill>
              <a:srgbClr val="000000"/>
            </a:solidFill>
            <a:prstDash val="solid"/>
            <a:round/>
            <a:headEnd type="none" w="med" len="med"/>
            <a:tailEnd type="none" w="med" len="med"/>
          </a:ln>
        </p:spPr>
      </p:cxnSp>
      <p:cxnSp>
        <p:nvCxnSpPr>
          <p:cNvPr id="144" name="Google Shape;144;p16"/>
          <p:cNvCxnSpPr/>
          <p:nvPr/>
        </p:nvCxnSpPr>
        <p:spPr>
          <a:xfrm rot="10800000">
            <a:off x="4035700" y="2522925"/>
            <a:ext cx="954900" cy="5400"/>
          </a:xfrm>
          <a:prstGeom prst="straightConnector1">
            <a:avLst/>
          </a:prstGeom>
          <a:noFill/>
          <a:ln w="9525" cap="flat" cmpd="sng">
            <a:solidFill>
              <a:srgbClr val="000000"/>
            </a:solidFill>
            <a:prstDash val="solid"/>
            <a:round/>
            <a:headEnd type="none" w="med" len="med"/>
            <a:tailEnd type="none" w="med" len="med"/>
          </a:ln>
        </p:spPr>
      </p:cxnSp>
      <p:cxnSp>
        <p:nvCxnSpPr>
          <p:cNvPr id="145" name="Google Shape;145;p16"/>
          <p:cNvCxnSpPr/>
          <p:nvPr/>
        </p:nvCxnSpPr>
        <p:spPr>
          <a:xfrm rot="10800000">
            <a:off x="4574450" y="3350025"/>
            <a:ext cx="954900" cy="5400"/>
          </a:xfrm>
          <a:prstGeom prst="straightConnector1">
            <a:avLst/>
          </a:prstGeom>
          <a:noFill/>
          <a:ln w="9525" cap="flat" cmpd="sng">
            <a:solidFill>
              <a:srgbClr val="000000"/>
            </a:solidFill>
            <a:prstDash val="solid"/>
            <a:round/>
            <a:headEnd type="none" w="med" len="med"/>
            <a:tailEnd type="none" w="med" len="med"/>
          </a:ln>
        </p:spPr>
      </p:cxnSp>
      <p:sp>
        <p:nvSpPr>
          <p:cNvPr id="146" name="Google Shape;146;p16"/>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Measuring Adoption Success</a:t>
            </a:r>
            <a:endParaRPr sz="24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0"/>
        <p:cNvGrpSpPr/>
        <p:nvPr/>
      </p:nvGrpSpPr>
      <p:grpSpPr>
        <a:xfrm>
          <a:off x="0" y="0"/>
          <a:ext cx="0" cy="0"/>
          <a:chOff x="0" y="0"/>
          <a:chExt cx="0" cy="0"/>
        </a:xfrm>
      </p:grpSpPr>
      <p:sp>
        <p:nvSpPr>
          <p:cNvPr id="151" name="Google Shape;151;p17"/>
          <p:cNvSpPr/>
          <p:nvPr/>
        </p:nvSpPr>
        <p:spPr>
          <a:xfrm>
            <a:off x="1519300" y="1179625"/>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52" name="Google Shape;152;p17"/>
          <p:cNvSpPr/>
          <p:nvPr/>
        </p:nvSpPr>
        <p:spPr>
          <a:xfrm>
            <a:off x="428550" y="502458"/>
            <a:ext cx="8286900" cy="51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Poppins"/>
                <a:ea typeface="Poppins"/>
                <a:cs typeface="Poppins"/>
                <a:sym typeface="Poppins"/>
              </a:rPr>
              <a:t>Categories Analyzed</a:t>
            </a:r>
            <a:endParaRPr sz="2400">
              <a:latin typeface="Poppins"/>
              <a:ea typeface="Poppins"/>
              <a:cs typeface="Poppins"/>
              <a:sym typeface="Poppins"/>
            </a:endParaRPr>
          </a:p>
        </p:txBody>
      </p:sp>
      <p:sp>
        <p:nvSpPr>
          <p:cNvPr id="153" name="Google Shape;153;p17"/>
          <p:cNvSpPr txBox="1"/>
          <p:nvPr/>
        </p:nvSpPr>
        <p:spPr>
          <a:xfrm>
            <a:off x="1519300" y="1245631"/>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Case For Change</a:t>
            </a:r>
            <a:endParaRPr sz="1200" b="1"/>
          </a:p>
        </p:txBody>
      </p:sp>
      <p:sp>
        <p:nvSpPr>
          <p:cNvPr id="154" name="Google Shape;154;p17"/>
          <p:cNvSpPr/>
          <p:nvPr/>
        </p:nvSpPr>
        <p:spPr>
          <a:xfrm>
            <a:off x="1519300" y="1634826"/>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55" name="Google Shape;155;p17"/>
          <p:cNvSpPr txBox="1"/>
          <p:nvPr/>
        </p:nvSpPr>
        <p:spPr>
          <a:xfrm>
            <a:off x="1519300" y="1700832"/>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Leadership Buy-In</a:t>
            </a:r>
            <a:endParaRPr sz="1200" b="1"/>
          </a:p>
        </p:txBody>
      </p:sp>
      <p:sp>
        <p:nvSpPr>
          <p:cNvPr id="156" name="Google Shape;156;p17"/>
          <p:cNvSpPr/>
          <p:nvPr/>
        </p:nvSpPr>
        <p:spPr>
          <a:xfrm>
            <a:off x="1519300" y="2090333"/>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57" name="Google Shape;157;p17"/>
          <p:cNvSpPr txBox="1"/>
          <p:nvPr/>
        </p:nvSpPr>
        <p:spPr>
          <a:xfrm>
            <a:off x="1519300" y="2156339"/>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Change Network</a:t>
            </a:r>
            <a:endParaRPr sz="1200" b="1"/>
          </a:p>
        </p:txBody>
      </p:sp>
      <p:sp>
        <p:nvSpPr>
          <p:cNvPr id="158" name="Google Shape;158;p17"/>
          <p:cNvSpPr/>
          <p:nvPr/>
        </p:nvSpPr>
        <p:spPr>
          <a:xfrm>
            <a:off x="1519300" y="2545868"/>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59" name="Google Shape;159;p17"/>
          <p:cNvSpPr txBox="1"/>
          <p:nvPr/>
        </p:nvSpPr>
        <p:spPr>
          <a:xfrm>
            <a:off x="1519300" y="2611874"/>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Key Performance </a:t>
            </a:r>
            <a:br>
              <a:rPr lang="en" sz="1200" b="1">
                <a:latin typeface="Poppins"/>
                <a:ea typeface="Poppins"/>
                <a:cs typeface="Poppins"/>
                <a:sym typeface="Poppins"/>
              </a:rPr>
            </a:br>
            <a:r>
              <a:rPr lang="en" sz="1200" b="1">
                <a:latin typeface="Poppins"/>
                <a:ea typeface="Poppins"/>
                <a:cs typeface="Poppins"/>
                <a:sym typeface="Poppins"/>
              </a:rPr>
              <a:t>Indicators</a:t>
            </a:r>
            <a:endParaRPr sz="1200" b="1"/>
          </a:p>
        </p:txBody>
      </p:sp>
      <p:sp>
        <p:nvSpPr>
          <p:cNvPr id="160" name="Google Shape;160;p17"/>
          <p:cNvSpPr/>
          <p:nvPr/>
        </p:nvSpPr>
        <p:spPr>
          <a:xfrm>
            <a:off x="1519300" y="3912442"/>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61" name="Google Shape;161;p17"/>
          <p:cNvSpPr txBox="1"/>
          <p:nvPr/>
        </p:nvSpPr>
        <p:spPr>
          <a:xfrm>
            <a:off x="1519300" y="3978448"/>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Sourcing Projects</a:t>
            </a:r>
            <a:endParaRPr sz="1200" b="1"/>
          </a:p>
        </p:txBody>
      </p:sp>
      <p:sp>
        <p:nvSpPr>
          <p:cNvPr id="162" name="Google Shape;162;p17"/>
          <p:cNvSpPr/>
          <p:nvPr/>
        </p:nvSpPr>
        <p:spPr>
          <a:xfrm>
            <a:off x="1519300" y="3001382"/>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63" name="Google Shape;163;p17"/>
          <p:cNvSpPr txBox="1"/>
          <p:nvPr/>
        </p:nvSpPr>
        <p:spPr>
          <a:xfrm>
            <a:off x="1519300" y="3067388"/>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Rollout Strategy</a:t>
            </a:r>
            <a:endParaRPr sz="1200" b="1"/>
          </a:p>
        </p:txBody>
      </p:sp>
      <p:sp>
        <p:nvSpPr>
          <p:cNvPr id="164" name="Google Shape;164;p17"/>
          <p:cNvSpPr/>
          <p:nvPr/>
        </p:nvSpPr>
        <p:spPr>
          <a:xfrm>
            <a:off x="1519300" y="3456907"/>
            <a:ext cx="1807200" cy="381900"/>
          </a:xfrm>
          <a:prstGeom prst="roundRect">
            <a:avLst>
              <a:gd name="adj" fmla="val 16667"/>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Poppins"/>
              <a:ea typeface="Poppins"/>
              <a:cs typeface="Poppins"/>
              <a:sym typeface="Poppins"/>
            </a:endParaRPr>
          </a:p>
        </p:txBody>
      </p:sp>
      <p:sp>
        <p:nvSpPr>
          <p:cNvPr id="165" name="Google Shape;165;p17"/>
          <p:cNvSpPr txBox="1"/>
          <p:nvPr/>
        </p:nvSpPr>
        <p:spPr>
          <a:xfrm>
            <a:off x="1519300" y="3522913"/>
            <a:ext cx="1807200" cy="2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Poppins"/>
                <a:ea typeface="Poppins"/>
                <a:cs typeface="Poppins"/>
                <a:sym typeface="Poppins"/>
              </a:rPr>
              <a:t>Existing Processes &amp; Policies</a:t>
            </a:r>
            <a:endParaRPr sz="1200" b="1"/>
          </a:p>
        </p:txBody>
      </p:sp>
      <p:sp>
        <p:nvSpPr>
          <p:cNvPr id="166" name="Google Shape;166;p17"/>
          <p:cNvSpPr/>
          <p:nvPr/>
        </p:nvSpPr>
        <p:spPr>
          <a:xfrm>
            <a:off x="1122975" y="1249600"/>
            <a:ext cx="293400" cy="279000"/>
          </a:xfrm>
          <a:prstGeom prst="ellipse">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22975" y="1700825"/>
            <a:ext cx="293400" cy="279000"/>
          </a:xfrm>
          <a:prstGeom prst="ellipse">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1122975" y="2152050"/>
            <a:ext cx="293400" cy="279000"/>
          </a:xfrm>
          <a:prstGeom prst="ellipse">
            <a:avLst/>
          </a:prstGeom>
          <a:solidFill>
            <a:srgbClr val="D528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1122975" y="2611875"/>
            <a:ext cx="293400" cy="279000"/>
          </a:xfrm>
          <a:prstGeom prst="ellipse">
            <a:avLst/>
          </a:prstGeom>
          <a:solidFill>
            <a:srgbClr val="F5B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1122975" y="3052700"/>
            <a:ext cx="293400" cy="279000"/>
          </a:xfrm>
          <a:prstGeom prst="ellipse">
            <a:avLst/>
          </a:prstGeom>
          <a:solidFill>
            <a:srgbClr val="32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1122975" y="3522925"/>
            <a:ext cx="293400" cy="279000"/>
          </a:xfrm>
          <a:prstGeom prst="ellipse">
            <a:avLst/>
          </a:prstGeom>
          <a:solidFill>
            <a:srgbClr val="32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122975" y="3978450"/>
            <a:ext cx="293400" cy="279000"/>
          </a:xfrm>
          <a:prstGeom prst="ellipse">
            <a:avLst/>
          </a:prstGeom>
          <a:solidFill>
            <a:srgbClr val="32A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txBox="1"/>
          <p:nvPr/>
        </p:nvSpPr>
        <p:spPr>
          <a:xfrm>
            <a:off x="1141570" y="1249605"/>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1</a:t>
            </a:r>
            <a:endParaRPr b="1">
              <a:solidFill>
                <a:srgbClr val="FFFFFF"/>
              </a:solidFill>
              <a:latin typeface="Poppins"/>
              <a:ea typeface="Poppins"/>
              <a:cs typeface="Poppins"/>
              <a:sym typeface="Poppins"/>
            </a:endParaRPr>
          </a:p>
        </p:txBody>
      </p:sp>
      <p:sp>
        <p:nvSpPr>
          <p:cNvPr id="174" name="Google Shape;174;p17"/>
          <p:cNvSpPr txBox="1"/>
          <p:nvPr/>
        </p:nvSpPr>
        <p:spPr>
          <a:xfrm>
            <a:off x="1129060" y="1697658"/>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2</a:t>
            </a:r>
            <a:endParaRPr b="1">
              <a:solidFill>
                <a:srgbClr val="FFFFFF"/>
              </a:solidFill>
              <a:latin typeface="Poppins"/>
              <a:ea typeface="Poppins"/>
              <a:cs typeface="Poppins"/>
              <a:sym typeface="Poppins"/>
            </a:endParaRPr>
          </a:p>
        </p:txBody>
      </p:sp>
      <p:sp>
        <p:nvSpPr>
          <p:cNvPr id="175" name="Google Shape;175;p17"/>
          <p:cNvSpPr txBox="1"/>
          <p:nvPr/>
        </p:nvSpPr>
        <p:spPr>
          <a:xfrm>
            <a:off x="1126555" y="2156355"/>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3</a:t>
            </a:r>
            <a:endParaRPr b="1">
              <a:solidFill>
                <a:srgbClr val="FFFFFF"/>
              </a:solidFill>
              <a:latin typeface="Poppins"/>
              <a:ea typeface="Poppins"/>
              <a:cs typeface="Poppins"/>
              <a:sym typeface="Poppins"/>
            </a:endParaRPr>
          </a:p>
        </p:txBody>
      </p:sp>
      <p:sp>
        <p:nvSpPr>
          <p:cNvPr id="176" name="Google Shape;176;p17"/>
          <p:cNvSpPr txBox="1"/>
          <p:nvPr/>
        </p:nvSpPr>
        <p:spPr>
          <a:xfrm>
            <a:off x="1119390" y="2604530"/>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4</a:t>
            </a:r>
            <a:endParaRPr b="1">
              <a:solidFill>
                <a:srgbClr val="FFFFFF"/>
              </a:solidFill>
              <a:latin typeface="Poppins"/>
              <a:ea typeface="Poppins"/>
              <a:cs typeface="Poppins"/>
              <a:sym typeface="Poppins"/>
            </a:endParaRPr>
          </a:p>
        </p:txBody>
      </p:sp>
      <p:sp>
        <p:nvSpPr>
          <p:cNvPr id="177" name="Google Shape;177;p17"/>
          <p:cNvSpPr txBox="1"/>
          <p:nvPr/>
        </p:nvSpPr>
        <p:spPr>
          <a:xfrm>
            <a:off x="1121890" y="3056575"/>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5</a:t>
            </a:r>
            <a:endParaRPr b="1">
              <a:solidFill>
                <a:srgbClr val="FFFFFF"/>
              </a:solidFill>
              <a:latin typeface="Poppins"/>
              <a:ea typeface="Poppins"/>
              <a:cs typeface="Poppins"/>
              <a:sym typeface="Poppins"/>
            </a:endParaRPr>
          </a:p>
        </p:txBody>
      </p:sp>
      <p:sp>
        <p:nvSpPr>
          <p:cNvPr id="178" name="Google Shape;178;p17"/>
          <p:cNvSpPr txBox="1"/>
          <p:nvPr/>
        </p:nvSpPr>
        <p:spPr>
          <a:xfrm>
            <a:off x="1121900" y="3518945"/>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6</a:t>
            </a:r>
            <a:endParaRPr b="1">
              <a:solidFill>
                <a:srgbClr val="FFFFFF"/>
              </a:solidFill>
              <a:latin typeface="Poppins"/>
              <a:ea typeface="Poppins"/>
              <a:cs typeface="Poppins"/>
              <a:sym typeface="Poppins"/>
            </a:endParaRPr>
          </a:p>
        </p:txBody>
      </p:sp>
      <p:sp>
        <p:nvSpPr>
          <p:cNvPr id="179" name="Google Shape;179;p17"/>
          <p:cNvSpPr txBox="1"/>
          <p:nvPr/>
        </p:nvSpPr>
        <p:spPr>
          <a:xfrm>
            <a:off x="1133705" y="3978450"/>
            <a:ext cx="243300" cy="27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FFFFFF"/>
                </a:solidFill>
                <a:latin typeface="Poppins"/>
                <a:ea typeface="Poppins"/>
                <a:cs typeface="Poppins"/>
                <a:sym typeface="Poppins"/>
              </a:rPr>
              <a:t>7</a:t>
            </a:r>
            <a:endParaRPr b="1">
              <a:solidFill>
                <a:srgbClr val="FFFFFF"/>
              </a:solidFill>
              <a:latin typeface="Poppins"/>
              <a:ea typeface="Poppins"/>
              <a:cs typeface="Poppins"/>
              <a:sym typeface="Poppins"/>
            </a:endParaRPr>
          </a:p>
        </p:txBody>
      </p:sp>
      <p:cxnSp>
        <p:nvCxnSpPr>
          <p:cNvPr id="180" name="Google Shape;180;p17"/>
          <p:cNvCxnSpPr/>
          <p:nvPr/>
        </p:nvCxnSpPr>
        <p:spPr>
          <a:xfrm rot="10800000" flipH="1">
            <a:off x="3402700" y="1359788"/>
            <a:ext cx="1481400" cy="6300"/>
          </a:xfrm>
          <a:prstGeom prst="straightConnector1">
            <a:avLst/>
          </a:prstGeom>
          <a:noFill/>
          <a:ln w="9525" cap="flat" cmpd="sng">
            <a:solidFill>
              <a:srgbClr val="000000"/>
            </a:solidFill>
            <a:prstDash val="solid"/>
            <a:round/>
            <a:headEnd type="none" w="med" len="med"/>
            <a:tailEnd type="triangle" w="med" len="med"/>
          </a:ln>
        </p:spPr>
      </p:cxnSp>
      <p:cxnSp>
        <p:nvCxnSpPr>
          <p:cNvPr id="181" name="Google Shape;181;p17"/>
          <p:cNvCxnSpPr/>
          <p:nvPr/>
        </p:nvCxnSpPr>
        <p:spPr>
          <a:xfrm rot="10800000" flipH="1">
            <a:off x="3326500" y="1822776"/>
            <a:ext cx="1481400" cy="6300"/>
          </a:xfrm>
          <a:prstGeom prst="straightConnector1">
            <a:avLst/>
          </a:prstGeom>
          <a:noFill/>
          <a:ln w="9525" cap="flat" cmpd="sng">
            <a:solidFill>
              <a:srgbClr val="000000"/>
            </a:solidFill>
            <a:prstDash val="solid"/>
            <a:round/>
            <a:headEnd type="none" w="med" len="med"/>
            <a:tailEnd type="triangle" w="med" len="med"/>
          </a:ln>
        </p:spPr>
      </p:cxnSp>
      <p:cxnSp>
        <p:nvCxnSpPr>
          <p:cNvPr id="182" name="Google Shape;182;p17"/>
          <p:cNvCxnSpPr/>
          <p:nvPr/>
        </p:nvCxnSpPr>
        <p:spPr>
          <a:xfrm rot="10800000" flipH="1">
            <a:off x="3326500" y="2278001"/>
            <a:ext cx="1481400" cy="6300"/>
          </a:xfrm>
          <a:prstGeom prst="straightConnector1">
            <a:avLst/>
          </a:prstGeom>
          <a:noFill/>
          <a:ln w="9525" cap="flat" cmpd="sng">
            <a:solidFill>
              <a:srgbClr val="000000"/>
            </a:solidFill>
            <a:prstDash val="solid"/>
            <a:round/>
            <a:headEnd type="none" w="med" len="med"/>
            <a:tailEnd type="triangle" w="med" len="med"/>
          </a:ln>
        </p:spPr>
      </p:cxnSp>
      <p:cxnSp>
        <p:nvCxnSpPr>
          <p:cNvPr id="183" name="Google Shape;183;p17"/>
          <p:cNvCxnSpPr/>
          <p:nvPr/>
        </p:nvCxnSpPr>
        <p:spPr>
          <a:xfrm rot="10800000" flipH="1">
            <a:off x="3326500" y="2733226"/>
            <a:ext cx="1481400" cy="6300"/>
          </a:xfrm>
          <a:prstGeom prst="straightConnector1">
            <a:avLst/>
          </a:prstGeom>
          <a:noFill/>
          <a:ln w="9525" cap="flat" cmpd="sng">
            <a:solidFill>
              <a:srgbClr val="000000"/>
            </a:solidFill>
            <a:prstDash val="solid"/>
            <a:round/>
            <a:headEnd type="none" w="med" len="med"/>
            <a:tailEnd type="triangle" w="med" len="med"/>
          </a:ln>
        </p:spPr>
      </p:cxnSp>
      <p:cxnSp>
        <p:nvCxnSpPr>
          <p:cNvPr id="184" name="Google Shape;184;p17"/>
          <p:cNvCxnSpPr/>
          <p:nvPr/>
        </p:nvCxnSpPr>
        <p:spPr>
          <a:xfrm rot="10800000" flipH="1">
            <a:off x="3326500" y="3189188"/>
            <a:ext cx="1481400" cy="6300"/>
          </a:xfrm>
          <a:prstGeom prst="straightConnector1">
            <a:avLst/>
          </a:prstGeom>
          <a:noFill/>
          <a:ln w="9525" cap="flat" cmpd="sng">
            <a:solidFill>
              <a:srgbClr val="000000"/>
            </a:solidFill>
            <a:prstDash val="solid"/>
            <a:round/>
            <a:headEnd type="none" w="med" len="med"/>
            <a:tailEnd type="triangle" w="med" len="med"/>
          </a:ln>
        </p:spPr>
      </p:cxnSp>
      <p:cxnSp>
        <p:nvCxnSpPr>
          <p:cNvPr id="185" name="Google Shape;185;p17"/>
          <p:cNvCxnSpPr/>
          <p:nvPr/>
        </p:nvCxnSpPr>
        <p:spPr>
          <a:xfrm rot="10800000" flipH="1">
            <a:off x="3326500" y="3644713"/>
            <a:ext cx="1481400" cy="6300"/>
          </a:xfrm>
          <a:prstGeom prst="straightConnector1">
            <a:avLst/>
          </a:prstGeom>
          <a:noFill/>
          <a:ln w="9525" cap="flat" cmpd="sng">
            <a:solidFill>
              <a:srgbClr val="000000"/>
            </a:solidFill>
            <a:prstDash val="solid"/>
            <a:round/>
            <a:headEnd type="none" w="med" len="med"/>
            <a:tailEnd type="triangle" w="med" len="med"/>
          </a:ln>
        </p:spPr>
      </p:cxnSp>
      <p:cxnSp>
        <p:nvCxnSpPr>
          <p:cNvPr id="186" name="Google Shape;186;p17"/>
          <p:cNvCxnSpPr/>
          <p:nvPr/>
        </p:nvCxnSpPr>
        <p:spPr>
          <a:xfrm rot="10800000" flipH="1">
            <a:off x="3326500" y="4100251"/>
            <a:ext cx="1481400" cy="6300"/>
          </a:xfrm>
          <a:prstGeom prst="straightConnector1">
            <a:avLst/>
          </a:prstGeom>
          <a:noFill/>
          <a:ln w="9525" cap="flat" cmpd="sng">
            <a:solidFill>
              <a:srgbClr val="000000"/>
            </a:solidFill>
            <a:prstDash val="solid"/>
            <a:round/>
            <a:headEnd type="none" w="med" len="med"/>
            <a:tailEnd type="triangle" w="med" len="med"/>
          </a:ln>
        </p:spPr>
      </p:cxnSp>
      <p:sp>
        <p:nvSpPr>
          <p:cNvPr id="187" name="Google Shape;187;p17"/>
          <p:cNvSpPr/>
          <p:nvPr/>
        </p:nvSpPr>
        <p:spPr>
          <a:xfrm>
            <a:off x="4951525" y="117200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What business challenge are we solving?</a:t>
            </a:r>
            <a:endParaRPr sz="1100">
              <a:latin typeface="Poppins"/>
              <a:ea typeface="Poppins"/>
              <a:cs typeface="Poppins"/>
              <a:sym typeface="Poppins"/>
            </a:endParaRPr>
          </a:p>
        </p:txBody>
      </p:sp>
      <p:sp>
        <p:nvSpPr>
          <p:cNvPr id="188" name="Google Shape;188;p17"/>
          <p:cNvSpPr/>
          <p:nvPr/>
        </p:nvSpPr>
        <p:spPr>
          <a:xfrm>
            <a:off x="4951525" y="163485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Who/What level of leadership is bought in from a leadership perspective?</a:t>
            </a:r>
            <a:endParaRPr sz="1100">
              <a:latin typeface="Poppins"/>
              <a:ea typeface="Poppins"/>
              <a:cs typeface="Poppins"/>
              <a:sym typeface="Poppins"/>
            </a:endParaRPr>
          </a:p>
        </p:txBody>
      </p:sp>
      <p:sp>
        <p:nvSpPr>
          <p:cNvPr id="189" name="Google Shape;189;p17"/>
          <p:cNvSpPr/>
          <p:nvPr/>
        </p:nvSpPr>
        <p:spPr>
          <a:xfrm>
            <a:off x="4951525" y="209770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How involved is the change network involved in driving business success? </a:t>
            </a:r>
            <a:endParaRPr sz="1100">
              <a:latin typeface="Poppins"/>
              <a:ea typeface="Poppins"/>
              <a:cs typeface="Poppins"/>
              <a:sym typeface="Poppins"/>
            </a:endParaRPr>
          </a:p>
        </p:txBody>
      </p:sp>
      <p:sp>
        <p:nvSpPr>
          <p:cNvPr id="190" name="Google Shape;190;p17"/>
          <p:cNvSpPr/>
          <p:nvPr/>
        </p:nvSpPr>
        <p:spPr>
          <a:xfrm>
            <a:off x="4951525" y="256055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How do we define short and long term success through KPIs?</a:t>
            </a:r>
            <a:endParaRPr sz="1100">
              <a:latin typeface="Poppins"/>
              <a:ea typeface="Poppins"/>
              <a:cs typeface="Poppins"/>
              <a:sym typeface="Poppins"/>
            </a:endParaRPr>
          </a:p>
        </p:txBody>
      </p:sp>
      <p:sp>
        <p:nvSpPr>
          <p:cNvPr id="191" name="Google Shape;191;p17"/>
          <p:cNvSpPr/>
          <p:nvPr/>
        </p:nvSpPr>
        <p:spPr>
          <a:xfrm>
            <a:off x="4951525" y="302340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What is the key to keeping people engaged after the initial rollout?</a:t>
            </a:r>
            <a:endParaRPr sz="1100">
              <a:latin typeface="Poppins"/>
              <a:ea typeface="Poppins"/>
              <a:cs typeface="Poppins"/>
              <a:sym typeface="Poppins"/>
            </a:endParaRPr>
          </a:p>
        </p:txBody>
      </p:sp>
      <p:sp>
        <p:nvSpPr>
          <p:cNvPr id="192" name="Google Shape;192;p17"/>
          <p:cNvSpPr/>
          <p:nvPr/>
        </p:nvSpPr>
        <p:spPr>
          <a:xfrm>
            <a:off x="4951525" y="348625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What people, process or policy changes occurred to drive Talent Marketplace success? </a:t>
            </a:r>
            <a:r>
              <a:rPr lang="en" sz="1100" i="1">
                <a:latin typeface="Poppins"/>
                <a:ea typeface="Poppins"/>
                <a:cs typeface="Poppins"/>
                <a:sym typeface="Poppins"/>
              </a:rPr>
              <a:t>(if any)</a:t>
            </a:r>
            <a:endParaRPr sz="1100" i="1">
              <a:latin typeface="Poppins"/>
              <a:ea typeface="Poppins"/>
              <a:cs typeface="Poppins"/>
              <a:sym typeface="Poppins"/>
            </a:endParaRPr>
          </a:p>
        </p:txBody>
      </p:sp>
      <p:sp>
        <p:nvSpPr>
          <p:cNvPr id="193" name="Google Shape;193;p17"/>
          <p:cNvSpPr/>
          <p:nvPr/>
        </p:nvSpPr>
        <p:spPr>
          <a:xfrm>
            <a:off x="4951525" y="3949100"/>
            <a:ext cx="3894600" cy="381900"/>
          </a:xfrm>
          <a:prstGeom prst="roundRect">
            <a:avLst>
              <a:gd name="adj" fmla="val 16667"/>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latin typeface="Poppins"/>
                <a:ea typeface="Poppins"/>
                <a:cs typeface="Poppins"/>
                <a:sym typeface="Poppins"/>
              </a:rPr>
              <a:t>How were projects uncovered across the business?</a:t>
            </a:r>
            <a:endParaRPr sz="1100">
              <a:latin typeface="Poppins"/>
              <a:ea typeface="Poppins"/>
              <a:cs typeface="Poppins"/>
              <a:sym typeface="Poppins"/>
            </a:endParaRPr>
          </a:p>
        </p:txBody>
      </p:sp>
      <p:sp>
        <p:nvSpPr>
          <p:cNvPr id="194" name="Google Shape;194;p17"/>
          <p:cNvSpPr/>
          <p:nvPr/>
        </p:nvSpPr>
        <p:spPr>
          <a:xfrm>
            <a:off x="876100" y="1223375"/>
            <a:ext cx="243300" cy="1233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876100" y="3030775"/>
            <a:ext cx="243300" cy="1233900"/>
          </a:xfrm>
          <a:prstGeom prst="leftBrace">
            <a:avLst>
              <a:gd name="adj1" fmla="val 50000"/>
              <a:gd name="adj2" fmla="val 50000"/>
            </a:avLst>
          </a:prstGeom>
          <a:noFill/>
          <a:ln w="9525" cap="flat" cmpd="sng">
            <a:solidFill>
              <a:srgbClr val="32A2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876100" y="2575250"/>
            <a:ext cx="243300" cy="381900"/>
          </a:xfrm>
          <a:prstGeom prst="leftBrace">
            <a:avLst>
              <a:gd name="adj1" fmla="val 50000"/>
              <a:gd name="adj2" fmla="val 50000"/>
            </a:avLst>
          </a:prstGeom>
          <a:noFill/>
          <a:ln w="9525" cap="flat" cmpd="sng">
            <a:solidFill>
              <a:srgbClr val="F5B8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txBox="1"/>
          <p:nvPr/>
        </p:nvSpPr>
        <p:spPr>
          <a:xfrm>
            <a:off x="266" y="1549572"/>
            <a:ext cx="1038600" cy="80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Poppins"/>
                <a:ea typeface="Poppins"/>
                <a:cs typeface="Poppins"/>
                <a:sym typeface="Poppins"/>
              </a:rPr>
              <a:t>Establish Your Foundation</a:t>
            </a:r>
            <a:endParaRPr sz="1100">
              <a:latin typeface="Poppins"/>
              <a:ea typeface="Poppins"/>
              <a:cs typeface="Poppins"/>
              <a:sym typeface="Poppins"/>
            </a:endParaRPr>
          </a:p>
        </p:txBody>
      </p:sp>
      <p:sp>
        <p:nvSpPr>
          <p:cNvPr id="198" name="Google Shape;198;p17"/>
          <p:cNvSpPr txBox="1"/>
          <p:nvPr/>
        </p:nvSpPr>
        <p:spPr>
          <a:xfrm>
            <a:off x="-27355" y="2511212"/>
            <a:ext cx="1038600" cy="5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Poppins"/>
                <a:ea typeface="Poppins"/>
                <a:cs typeface="Poppins"/>
                <a:sym typeface="Poppins"/>
              </a:rPr>
              <a:t>Define </a:t>
            </a:r>
            <a:br>
              <a:rPr lang="en" sz="1100">
                <a:latin typeface="Poppins"/>
                <a:ea typeface="Poppins"/>
                <a:cs typeface="Poppins"/>
                <a:sym typeface="Poppins"/>
              </a:rPr>
            </a:br>
            <a:r>
              <a:rPr lang="en" sz="1100">
                <a:latin typeface="Poppins"/>
                <a:ea typeface="Poppins"/>
                <a:cs typeface="Poppins"/>
                <a:sym typeface="Poppins"/>
              </a:rPr>
              <a:t>Success</a:t>
            </a:r>
            <a:endParaRPr sz="1100">
              <a:latin typeface="Poppins"/>
              <a:ea typeface="Poppins"/>
              <a:cs typeface="Poppins"/>
              <a:sym typeface="Poppins"/>
            </a:endParaRPr>
          </a:p>
        </p:txBody>
      </p:sp>
      <p:sp>
        <p:nvSpPr>
          <p:cNvPr id="199" name="Google Shape;199;p17"/>
          <p:cNvSpPr txBox="1"/>
          <p:nvPr/>
        </p:nvSpPr>
        <p:spPr>
          <a:xfrm>
            <a:off x="-18545" y="3421012"/>
            <a:ext cx="1038600" cy="5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100">
              <a:latin typeface="Poppins"/>
              <a:ea typeface="Poppins"/>
              <a:cs typeface="Poppins"/>
              <a:sym typeface="Poppins"/>
            </a:endParaRPr>
          </a:p>
        </p:txBody>
      </p:sp>
      <p:sp>
        <p:nvSpPr>
          <p:cNvPr id="200" name="Google Shape;200;p17"/>
          <p:cNvSpPr txBox="1"/>
          <p:nvPr/>
        </p:nvSpPr>
        <p:spPr>
          <a:xfrm>
            <a:off x="-32865" y="3406237"/>
            <a:ext cx="1038600" cy="51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Poppins"/>
                <a:ea typeface="Poppins"/>
                <a:cs typeface="Poppins"/>
                <a:sym typeface="Poppins"/>
              </a:rPr>
              <a:t>Align &amp; Integrate</a:t>
            </a:r>
            <a:endParaRPr sz="11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8"/>
          <p:cNvSpPr txBox="1">
            <a:spLocks noGrp="1"/>
          </p:cNvSpPr>
          <p:nvPr>
            <p:ph type="title" idx="4294967295"/>
          </p:nvPr>
        </p:nvSpPr>
        <p:spPr>
          <a:xfrm>
            <a:off x="2236625" y="2204550"/>
            <a:ext cx="4750200" cy="73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259"/>
              <a:t>Customer Themes</a:t>
            </a:r>
            <a:endParaRPr sz="3259"/>
          </a:p>
        </p:txBody>
      </p:sp>
    </p:spTree>
  </p:cSld>
  <p:clrMapOvr>
    <a:masterClrMapping/>
  </p:clrMapOvr>
</p:sld>
</file>

<file path=ppt/theme/theme1.xml><?xml version="1.0" encoding="utf-8"?>
<a:theme xmlns:a="http://schemas.openxmlformats.org/drawingml/2006/main" name="Gloat">
  <a:themeElements>
    <a:clrScheme name="Simple Light">
      <a:dk1>
        <a:srgbClr val="22333B"/>
      </a:dk1>
      <a:lt1>
        <a:srgbClr val="FFFFFF"/>
      </a:lt1>
      <a:dk2>
        <a:srgbClr val="D52839"/>
      </a:dk2>
      <a:lt2>
        <a:srgbClr val="F8FFF4"/>
      </a:lt2>
      <a:accent1>
        <a:srgbClr val="32A287"/>
      </a:accent1>
      <a:accent2>
        <a:srgbClr val="F5B82E"/>
      </a:accent2>
      <a:accent3>
        <a:srgbClr val="D52839"/>
      </a:accent3>
      <a:accent4>
        <a:srgbClr val="22333B"/>
      </a:accent4>
      <a:accent5>
        <a:srgbClr val="F8FFF4"/>
      </a:accent5>
      <a:accent6>
        <a:srgbClr val="D52839"/>
      </a:accent6>
      <a:hlink>
        <a:srgbClr val="D528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oat">
  <a:themeElements>
    <a:clrScheme name="Simple Light">
      <a:dk1>
        <a:srgbClr val="22333B"/>
      </a:dk1>
      <a:lt1>
        <a:srgbClr val="FFFFFF"/>
      </a:lt1>
      <a:dk2>
        <a:srgbClr val="D52839"/>
      </a:dk2>
      <a:lt2>
        <a:srgbClr val="F8FFF4"/>
      </a:lt2>
      <a:accent1>
        <a:srgbClr val="32A287"/>
      </a:accent1>
      <a:accent2>
        <a:srgbClr val="F5B82E"/>
      </a:accent2>
      <a:accent3>
        <a:srgbClr val="D52839"/>
      </a:accent3>
      <a:accent4>
        <a:srgbClr val="22333B"/>
      </a:accent4>
      <a:accent5>
        <a:srgbClr val="F8FFF4"/>
      </a:accent5>
      <a:accent6>
        <a:srgbClr val="D52839"/>
      </a:accent6>
      <a:hlink>
        <a:srgbClr val="D528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loat">
  <a:themeElements>
    <a:clrScheme name="Simple Light">
      <a:dk1>
        <a:srgbClr val="22333B"/>
      </a:dk1>
      <a:lt1>
        <a:srgbClr val="FFFFFF"/>
      </a:lt1>
      <a:dk2>
        <a:srgbClr val="D52839"/>
      </a:dk2>
      <a:lt2>
        <a:srgbClr val="F8FFF4"/>
      </a:lt2>
      <a:accent1>
        <a:srgbClr val="32A287"/>
      </a:accent1>
      <a:accent2>
        <a:srgbClr val="F5B82E"/>
      </a:accent2>
      <a:accent3>
        <a:srgbClr val="D52839"/>
      </a:accent3>
      <a:accent4>
        <a:srgbClr val="22333B"/>
      </a:accent4>
      <a:accent5>
        <a:srgbClr val="F8FFF4"/>
      </a:accent5>
      <a:accent6>
        <a:srgbClr val="D52839"/>
      </a:accent6>
      <a:hlink>
        <a:srgbClr val="D528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loat">
  <a:themeElements>
    <a:clrScheme name="Simple Light">
      <a:dk1>
        <a:srgbClr val="22333B"/>
      </a:dk1>
      <a:lt1>
        <a:srgbClr val="FFFFFF"/>
      </a:lt1>
      <a:dk2>
        <a:srgbClr val="D52839"/>
      </a:dk2>
      <a:lt2>
        <a:srgbClr val="F8FFF4"/>
      </a:lt2>
      <a:accent1>
        <a:srgbClr val="32A287"/>
      </a:accent1>
      <a:accent2>
        <a:srgbClr val="F5B82E"/>
      </a:accent2>
      <a:accent3>
        <a:srgbClr val="D52839"/>
      </a:accent3>
      <a:accent4>
        <a:srgbClr val="22333B"/>
      </a:accent4>
      <a:accent5>
        <a:srgbClr val="F8FFF4"/>
      </a:accent5>
      <a:accent6>
        <a:srgbClr val="D52839"/>
      </a:accent6>
      <a:hlink>
        <a:srgbClr val="D5283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2669</Words>
  <Application>Microsoft Macintosh PowerPoint</Application>
  <PresentationFormat>On-screen Show (16:9)</PresentationFormat>
  <Paragraphs>293</Paragraphs>
  <Slides>27</Slides>
  <Notes>27</Notes>
  <HiddenSlides>7</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Poppins SemiBold</vt:lpstr>
      <vt:lpstr>Source Sans Pro</vt:lpstr>
      <vt:lpstr>Proxima Nova</vt:lpstr>
      <vt:lpstr>Poppins</vt:lpstr>
      <vt:lpstr>Arial</vt:lpstr>
      <vt:lpstr>Gloat</vt:lpstr>
      <vt:lpstr>Gloat</vt:lpstr>
      <vt:lpstr>Gloat</vt:lpstr>
      <vt:lpstr>Gloat</vt:lpstr>
      <vt:lpstr>Adoption Community Session  August 16th, 2023</vt:lpstr>
      <vt:lpstr>PowerPoint Presentation</vt:lpstr>
      <vt:lpstr>Adoption &amp; Success Study</vt:lpstr>
      <vt:lpstr>PowerPoint Presentation</vt:lpstr>
      <vt:lpstr>PowerPoint Presentation</vt:lpstr>
      <vt:lpstr>PowerPoint Presentation</vt:lpstr>
      <vt:lpstr>PowerPoint Presentation</vt:lpstr>
      <vt:lpstr>PowerPoint Presentation</vt:lpstr>
      <vt:lpstr>Customer Themes</vt:lpstr>
      <vt:lpstr>PowerPoint Presentation</vt:lpstr>
      <vt:lpstr>PowerPoint Presentation</vt:lpstr>
      <vt:lpstr>PowerPoint Presentation</vt:lpstr>
      <vt:lpstr>PowerPoint Presentation</vt:lpstr>
      <vt:lpstr>Panelist Questions</vt:lpstr>
      <vt:lpstr>What’s Next?</vt:lpstr>
      <vt:lpstr>PowerPoint Presentation</vt:lpstr>
      <vt:lpstr>PowerPoint Presentation</vt:lpstr>
      <vt:lpstr>PowerPoint Presentation</vt:lpstr>
      <vt:lpstr>Appendix  Customer Specific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Community Session  August 16th, 2023</dc:title>
  <cp:lastModifiedBy>Seth Gammons</cp:lastModifiedBy>
  <cp:revision>1</cp:revision>
  <dcterms:modified xsi:type="dcterms:W3CDTF">2023-11-01T18:38:40Z</dcterms:modified>
</cp:coreProperties>
</file>