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797675" cy="9928225"/>
  <p:embeddedFontLst>
    <p:embeddedFont>
      <p:font typeface="Arial Black" panose="020B060402020202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2">
          <p15:clr>
            <a:srgbClr val="A4A3A4"/>
          </p15:clr>
        </p15:guide>
        <p15:guide id="2" orient="horz" pos="2028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pos="5472">
          <p15:clr>
            <a:srgbClr val="A4A3A4"/>
          </p15:clr>
        </p15:guide>
        <p15:guide id="5" pos="2937">
          <p15:clr>
            <a:srgbClr val="A4A3A4"/>
          </p15:clr>
        </p15:guide>
        <p15:guide id="6" pos="288">
          <p15:clr>
            <a:srgbClr val="A4A3A4"/>
          </p15:clr>
        </p15:guide>
        <p15:guide id="7" pos="2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YqVPvnthNLfwFcGOJ7ZYFdE2+Z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nor Yud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B41A12-5BCD-4D04-A190-6229C38B1BC9}">
  <a:tblStyle styleId="{61B41A12-5BCD-4D04-A190-6229C38B1BC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1B1758-1108-447E-AE90-246D589A123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17A3F53-F4CE-468F-AE32-49E7F087ED4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A"/>
          </a:solidFill>
        </a:fill>
      </a:tcStyle>
    </a:wholeTbl>
    <a:band1H>
      <a:tcTxStyle/>
      <a:tcStyle>
        <a:tcBdr/>
        <a:fill>
          <a:solidFill>
            <a:srgbClr val="CACC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C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612"/>
        <p:guide orient="horz" pos="2028"/>
        <p:guide orient="horz" pos="864"/>
        <p:guide pos="5472"/>
        <p:guide pos="2937"/>
        <p:guide pos="288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9-14T15:19:13.848" idx="1">
    <p:pos x="3945" y="2364"/>
    <p:text>The MOBI Chatbot is used to send messages to users via Teams. They are using a vendor called MoveWorks https://www.moveworks.com/ which is also used for various other  functions (automated ticketing system, suggesting knowledge articles, connection with support agents) and now Gloat.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d3XKhUc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4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summary, Match gives associates the power to actively drive their development with an AI powered resource consisting of two platforms: Talent-Match (powered by Gloat) and Match-Learn (powered by EdCast):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Talent-Match (powered by Gloat)</a:t>
            </a: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facilitates talent mobility, on-the-job learning, and career planning.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Match-Learn powered by EdCast</a:t>
            </a: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allows for developing skills </a:t>
            </a:r>
            <a:r>
              <a:rPr lang="en-US" sz="1800" i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personalized learning recommendations and a social learning experience </a:t>
            </a:r>
            <a:endParaRPr sz="1800" i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platforms have been thoroughly tested in 2021 and will be launched enterprise-wide under the “Match” umbrella in April 2022.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introducing Match so that everyone at Novartis has boundless opportunity to discover, apply and grow their strengths and thus create a meaningful impact that furthers business objectives. So that: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everyone can easily see what career opportunities are available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Everyone is aware of what skills will be needed in the future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Everyone can easily find relevant learning opportunities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Everyone is visible to those who are looking for specific skills to staff projects or roles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Everyone can tap into the knowledge of others by posting projects </a:t>
            </a:r>
            <a:r>
              <a:rPr lang="en-US" sz="1800" i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or joining communities of practice</a:t>
            </a: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Now, let’s take a look at Talent Match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6" name="Google Shape;236;p4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5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6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7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8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8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1181" y="4472279"/>
            <a:ext cx="3554339" cy="664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12"/>
          <p:cNvGrpSpPr/>
          <p:nvPr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33" name="Google Shape;33;p12"/>
            <p:cNvCxnSpPr/>
            <p:nvPr/>
          </p:nvCxnSpPr>
          <p:spPr>
            <a:xfrm rot="10800000">
              <a:off x="1050626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34;p12"/>
            <p:cNvCxnSpPr/>
            <p:nvPr/>
          </p:nvCxnSpPr>
          <p:spPr>
            <a:xfrm rot="10800000">
              <a:off x="86868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Google Shape;35;p12"/>
            <p:cNvCxnSpPr/>
            <p:nvPr/>
          </p:nvCxnSpPr>
          <p:spPr>
            <a:xfrm rot="10800000">
              <a:off x="1050626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Google Shape;36;p12"/>
            <p:cNvCxnSpPr/>
            <p:nvPr/>
          </p:nvCxnSpPr>
          <p:spPr>
            <a:xfrm rot="10800000">
              <a:off x="86868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Google Shape;37;p12"/>
            <p:cNvCxnSpPr/>
            <p:nvPr/>
          </p:nvCxnSpPr>
          <p:spPr>
            <a:xfrm rot="10800000">
              <a:off x="16002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38;p12"/>
            <p:cNvCxnSpPr/>
            <p:nvPr/>
          </p:nvCxnSpPr>
          <p:spPr>
            <a:xfrm rot="10800000">
              <a:off x="16002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39;p12"/>
            <p:cNvCxnSpPr/>
            <p:nvPr/>
          </p:nvCxnSpPr>
          <p:spPr>
            <a:xfrm>
              <a:off x="9189720" y="1188720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40;p12"/>
            <p:cNvCxnSpPr/>
            <p:nvPr/>
          </p:nvCxnSpPr>
          <p:spPr>
            <a:xfrm>
              <a:off x="-137160" y="1188720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Google Shape;41;p12"/>
            <p:cNvCxnSpPr/>
            <p:nvPr/>
          </p:nvCxnSpPr>
          <p:spPr>
            <a:xfrm>
              <a:off x="9189720" y="640080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Google Shape;42;p12"/>
            <p:cNvCxnSpPr/>
            <p:nvPr/>
          </p:nvCxnSpPr>
          <p:spPr>
            <a:xfrm>
              <a:off x="-137160" y="640080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" name="Google Shape;43;p12"/>
          <p:cNvSpPr txBox="1">
            <a:spLocks noGrp="1"/>
          </p:cNvSpPr>
          <p:nvPr>
            <p:ph type="ctrTitle"/>
          </p:nvPr>
        </p:nvSpPr>
        <p:spPr>
          <a:xfrm>
            <a:off x="1600200" y="3108959"/>
            <a:ext cx="7086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1"/>
          </p:nvPr>
        </p:nvSpPr>
        <p:spPr>
          <a:xfrm>
            <a:off x="1600200" y="4114800"/>
            <a:ext cx="50292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12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>
            <a:spLocks noGrp="1"/>
          </p:cNvSpPr>
          <p:nvPr>
            <p:ph type="pic" idx="2"/>
          </p:nvPr>
        </p:nvSpPr>
        <p:spPr>
          <a:xfrm>
            <a:off x="525624" y="316156"/>
            <a:ext cx="8157600" cy="2635200"/>
          </a:xfrm>
          <a:prstGeom prst="rect">
            <a:avLst/>
          </a:prstGeom>
          <a:solidFill>
            <a:srgbClr val="CCCCCC"/>
          </a:solidFill>
          <a:ln>
            <a:noFill/>
          </a:ln>
        </p:spPr>
      </p:sp>
      <p:sp>
        <p:nvSpPr>
          <p:cNvPr id="47" name="Google Shape;47;p12"/>
          <p:cNvSpPr txBox="1">
            <a:spLocks noGrp="1"/>
          </p:cNvSpPr>
          <p:nvPr>
            <p:ph type="body" idx="3"/>
          </p:nvPr>
        </p:nvSpPr>
        <p:spPr>
          <a:xfrm>
            <a:off x="0" y="640080"/>
            <a:ext cx="22860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Pictures">
  <p:cSld name="Title and 2 Picture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457200" y="1786467"/>
            <a:ext cx="4023360" cy="228261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4663440" y="1786467"/>
            <a:ext cx="4023360" cy="228261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3"/>
          </p:nvPr>
        </p:nvSpPr>
        <p:spPr>
          <a:xfrm>
            <a:off x="457200" y="1371600"/>
            <a:ext cx="8229600" cy="36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4"/>
          </p:nvPr>
        </p:nvSpPr>
        <p:spPr>
          <a:xfrm>
            <a:off x="457200" y="4160520"/>
            <a:ext cx="40233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5"/>
          </p:nvPr>
        </p:nvSpPr>
        <p:spPr>
          <a:xfrm>
            <a:off x="4663440" y="4160520"/>
            <a:ext cx="40233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Pictures">
  <p:cSld name="Title and 3 Picture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457200" y="1786467"/>
            <a:ext cx="2606040" cy="228261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3268980" y="1786467"/>
            <a:ext cx="2606040" cy="228261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3"/>
          </p:nvPr>
        </p:nvSpPr>
        <p:spPr>
          <a:xfrm>
            <a:off x="6080760" y="1786467"/>
            <a:ext cx="2606040" cy="228261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4"/>
          </p:nvPr>
        </p:nvSpPr>
        <p:spPr>
          <a:xfrm>
            <a:off x="457200" y="1371600"/>
            <a:ext cx="8229600" cy="36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5"/>
          </p:nvPr>
        </p:nvSpPr>
        <p:spPr>
          <a:xfrm>
            <a:off x="457200" y="4160520"/>
            <a:ext cx="2606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6"/>
          </p:nvPr>
        </p:nvSpPr>
        <p:spPr>
          <a:xfrm>
            <a:off x="3268980" y="4160520"/>
            <a:ext cx="2606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7"/>
          </p:nvPr>
        </p:nvSpPr>
        <p:spPr>
          <a:xfrm>
            <a:off x="6080760" y="4160520"/>
            <a:ext cx="2606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Big Statement">
  <p:cSld name="Picture and Big Statem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4663440" y="1371600"/>
            <a:ext cx="402336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4400"/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4400"/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4400"/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4400"/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2"/>
          </p:nvPr>
        </p:nvSpPr>
        <p:spPr>
          <a:xfrm>
            <a:off x="457200" y="1371600"/>
            <a:ext cx="4023360" cy="269748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3"/>
          </p:nvPr>
        </p:nvSpPr>
        <p:spPr>
          <a:xfrm>
            <a:off x="457200" y="4160520"/>
            <a:ext cx="40233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Big Statement - Alternate">
  <p:cSld name="Picture and Big Statement - Alternat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3246120" y="1371600"/>
            <a:ext cx="544068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4400"/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4400"/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4400"/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4400"/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2"/>
          </p:nvPr>
        </p:nvSpPr>
        <p:spPr>
          <a:xfrm>
            <a:off x="457200" y="1371600"/>
            <a:ext cx="2606040" cy="269748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3"/>
          </p:nvPr>
        </p:nvSpPr>
        <p:spPr>
          <a:xfrm>
            <a:off x="457200" y="4160520"/>
            <a:ext cx="2606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Quote">
  <p:cSld name="Big Quot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2" name="Google Shape;152;p25"/>
          <p:cNvGrpSpPr/>
          <p:nvPr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53" name="Google Shape;153;p25"/>
            <p:cNvCxnSpPr/>
            <p:nvPr/>
          </p:nvCxnSpPr>
          <p:spPr>
            <a:xfrm rot="10800000">
              <a:off x="1050626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25"/>
            <p:cNvCxnSpPr/>
            <p:nvPr/>
          </p:nvCxnSpPr>
          <p:spPr>
            <a:xfrm rot="10800000">
              <a:off x="86868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" name="Google Shape;155;p25"/>
            <p:cNvCxnSpPr/>
            <p:nvPr/>
          </p:nvCxnSpPr>
          <p:spPr>
            <a:xfrm rot="10800000">
              <a:off x="1050626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" name="Google Shape;156;p25"/>
            <p:cNvCxnSpPr/>
            <p:nvPr/>
          </p:nvCxnSpPr>
          <p:spPr>
            <a:xfrm rot="10800000">
              <a:off x="86868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" name="Google Shape;157;p25"/>
            <p:cNvCxnSpPr/>
            <p:nvPr/>
          </p:nvCxnSpPr>
          <p:spPr>
            <a:xfrm rot="10800000">
              <a:off x="16002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25"/>
            <p:cNvCxnSpPr/>
            <p:nvPr/>
          </p:nvCxnSpPr>
          <p:spPr>
            <a:xfrm rot="10800000">
              <a:off x="16002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1600200" y="1005839"/>
            <a:ext cx="7086600" cy="310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512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181" y="4472279"/>
            <a:ext cx="3554339" cy="66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6"/>
          <p:cNvGrpSpPr/>
          <p:nvPr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64" name="Google Shape;164;p26"/>
            <p:cNvCxnSpPr/>
            <p:nvPr/>
          </p:nvCxnSpPr>
          <p:spPr>
            <a:xfrm rot="10800000">
              <a:off x="1050626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5" name="Google Shape;165;p26"/>
            <p:cNvCxnSpPr/>
            <p:nvPr/>
          </p:nvCxnSpPr>
          <p:spPr>
            <a:xfrm rot="10800000">
              <a:off x="86868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p26"/>
            <p:cNvCxnSpPr/>
            <p:nvPr/>
          </p:nvCxnSpPr>
          <p:spPr>
            <a:xfrm rot="10800000">
              <a:off x="1050626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" name="Google Shape;167;p26"/>
            <p:cNvCxnSpPr/>
            <p:nvPr/>
          </p:nvCxnSpPr>
          <p:spPr>
            <a:xfrm rot="10800000">
              <a:off x="86868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" name="Google Shape;168;p26"/>
            <p:cNvCxnSpPr/>
            <p:nvPr/>
          </p:nvCxnSpPr>
          <p:spPr>
            <a:xfrm rot="10800000">
              <a:off x="16002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" name="Google Shape;169;p26"/>
            <p:cNvCxnSpPr/>
            <p:nvPr/>
          </p:nvCxnSpPr>
          <p:spPr>
            <a:xfrm rot="10800000">
              <a:off x="16002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" name="Google Shape;170;p26"/>
            <p:cNvCxnSpPr/>
            <p:nvPr/>
          </p:nvCxnSpPr>
          <p:spPr>
            <a:xfrm>
              <a:off x="9189720" y="4389119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p26"/>
            <p:cNvCxnSpPr/>
            <p:nvPr/>
          </p:nvCxnSpPr>
          <p:spPr>
            <a:xfrm>
              <a:off x="-137160" y="4389119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72" name="Google Shape;172;p26"/>
          <p:cNvSpPr txBox="1">
            <a:spLocks noGrp="1"/>
          </p:cNvSpPr>
          <p:nvPr>
            <p:ph type="ctrTitle"/>
          </p:nvPr>
        </p:nvSpPr>
        <p:spPr>
          <a:xfrm>
            <a:off x="1600200" y="3108960"/>
            <a:ext cx="7086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1600200" y="4114800"/>
            <a:ext cx="50292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512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>
            <a:spLocks noGrp="1"/>
          </p:cNvSpPr>
          <p:nvPr>
            <p:ph type="pic" idx="2"/>
          </p:nvPr>
        </p:nvSpPr>
        <p:spPr>
          <a:xfrm>
            <a:off x="525624" y="316156"/>
            <a:ext cx="8157600" cy="2635200"/>
          </a:xfrm>
          <a:prstGeom prst="rect">
            <a:avLst/>
          </a:prstGeom>
          <a:solidFill>
            <a:srgbClr val="CCCCCC"/>
          </a:solidFill>
          <a:ln>
            <a:noFill/>
          </a:ln>
        </p:spPr>
      </p:sp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181" y="4472279"/>
            <a:ext cx="3554339" cy="66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No Picture">
  <p:cSld name="Section Header - No Pictur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7"/>
          <p:cNvGrpSpPr/>
          <p:nvPr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79" name="Google Shape;179;p27"/>
            <p:cNvCxnSpPr/>
            <p:nvPr/>
          </p:nvCxnSpPr>
          <p:spPr>
            <a:xfrm rot="10800000">
              <a:off x="1050626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0" name="Google Shape;180;p27"/>
            <p:cNvCxnSpPr/>
            <p:nvPr/>
          </p:nvCxnSpPr>
          <p:spPr>
            <a:xfrm rot="10800000">
              <a:off x="86868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" name="Google Shape;181;p27"/>
            <p:cNvCxnSpPr/>
            <p:nvPr/>
          </p:nvCxnSpPr>
          <p:spPr>
            <a:xfrm rot="10800000">
              <a:off x="1050626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2" name="Google Shape;182;p27"/>
            <p:cNvCxnSpPr/>
            <p:nvPr/>
          </p:nvCxnSpPr>
          <p:spPr>
            <a:xfrm rot="10800000">
              <a:off x="86868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3" name="Google Shape;183;p27"/>
            <p:cNvCxnSpPr/>
            <p:nvPr/>
          </p:nvCxnSpPr>
          <p:spPr>
            <a:xfrm rot="10800000">
              <a:off x="16002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" name="Google Shape;184;p27"/>
            <p:cNvCxnSpPr/>
            <p:nvPr/>
          </p:nvCxnSpPr>
          <p:spPr>
            <a:xfrm rot="10800000">
              <a:off x="16002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5" name="Google Shape;185;p27"/>
          <p:cNvSpPr txBox="1">
            <a:spLocks noGrp="1"/>
          </p:cNvSpPr>
          <p:nvPr>
            <p:ph type="ctrTitle"/>
          </p:nvPr>
        </p:nvSpPr>
        <p:spPr>
          <a:xfrm>
            <a:off x="1600200" y="1463040"/>
            <a:ext cx="7086600" cy="210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ubTitle" idx="1"/>
          </p:nvPr>
        </p:nvSpPr>
        <p:spPr>
          <a:xfrm>
            <a:off x="1600200" y="3657600"/>
            <a:ext cx="70866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512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181" y="4472279"/>
            <a:ext cx="3554339" cy="66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- No Picture">
  <p:cSld name="End Slide - No Pictur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30"/>
          <p:cNvGrpSpPr/>
          <p:nvPr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98" name="Google Shape;198;p30"/>
            <p:cNvCxnSpPr/>
            <p:nvPr/>
          </p:nvCxnSpPr>
          <p:spPr>
            <a:xfrm rot="10800000">
              <a:off x="1050626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9" name="Google Shape;199;p30"/>
            <p:cNvCxnSpPr/>
            <p:nvPr/>
          </p:nvCxnSpPr>
          <p:spPr>
            <a:xfrm rot="10800000">
              <a:off x="86868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" name="Google Shape;200;p30"/>
            <p:cNvCxnSpPr/>
            <p:nvPr/>
          </p:nvCxnSpPr>
          <p:spPr>
            <a:xfrm rot="10800000">
              <a:off x="1050626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" name="Google Shape;201;p30"/>
            <p:cNvCxnSpPr/>
            <p:nvPr/>
          </p:nvCxnSpPr>
          <p:spPr>
            <a:xfrm rot="10800000">
              <a:off x="86868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" name="Google Shape;202;p30"/>
            <p:cNvCxnSpPr/>
            <p:nvPr/>
          </p:nvCxnSpPr>
          <p:spPr>
            <a:xfrm rot="10800000">
              <a:off x="16002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" name="Google Shape;203;p30"/>
            <p:cNvCxnSpPr/>
            <p:nvPr/>
          </p:nvCxnSpPr>
          <p:spPr>
            <a:xfrm rot="10800000">
              <a:off x="16002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04" name="Google Shape;204;p30"/>
          <p:cNvSpPr txBox="1"/>
          <p:nvPr/>
        </p:nvSpPr>
        <p:spPr>
          <a:xfrm>
            <a:off x="1600200" y="1463040"/>
            <a:ext cx="708660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 b="1" i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Thank you</a:t>
            </a:r>
            <a:endParaRPr sz="3200" b="1" i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512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181" y="4472279"/>
            <a:ext cx="3554339" cy="66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21138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/>
            </a:lvl1pPr>
            <a:lvl2pPr marL="914400" lvl="1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4663440" y="1371600"/>
            <a:ext cx="402336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/>
            </a:lvl1pPr>
            <a:lvl2pPr marL="914400" lvl="1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Title Only">
  <p:cSld name="D. Title 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472500" y="467101"/>
            <a:ext cx="8200013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260604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/>
            </a:lvl1pPr>
            <a:lvl2pPr marL="914400" lvl="1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3268980" y="1371600"/>
            <a:ext cx="260604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/>
            </a:lvl1pPr>
            <a:lvl2pPr marL="914400" lvl="1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6080760" y="1371600"/>
            <a:ext cx="260604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/>
            </a:lvl1pPr>
            <a:lvl2pPr marL="914400" lvl="1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1pPr>
            <a:lvl2pPr marL="914400" lvl="1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2pPr>
            <a:lvl3pPr marL="1371600" lvl="2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  <a:defRPr/>
            </a:lvl1pPr>
            <a:lvl2pPr marL="914400" lvl="1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2pPr>
            <a:lvl3pPr marL="1371600" lvl="2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>
            <a:off x="1600200" y="3108960"/>
            <a:ext cx="7086600" cy="9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 b="1" i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Thank you</a:t>
            </a:r>
            <a:endParaRPr sz="3200" b="1" i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73" name="Google Shape;73;p17"/>
          <p:cNvGrpSpPr/>
          <p:nvPr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74" name="Google Shape;74;p17"/>
            <p:cNvCxnSpPr/>
            <p:nvPr/>
          </p:nvCxnSpPr>
          <p:spPr>
            <a:xfrm rot="10800000">
              <a:off x="1050626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" name="Google Shape;75;p17"/>
            <p:cNvCxnSpPr/>
            <p:nvPr/>
          </p:nvCxnSpPr>
          <p:spPr>
            <a:xfrm rot="10800000">
              <a:off x="86868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76;p17"/>
            <p:cNvCxnSpPr/>
            <p:nvPr/>
          </p:nvCxnSpPr>
          <p:spPr>
            <a:xfrm rot="10800000">
              <a:off x="1050626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17"/>
            <p:cNvCxnSpPr/>
            <p:nvPr/>
          </p:nvCxnSpPr>
          <p:spPr>
            <a:xfrm rot="10800000">
              <a:off x="86868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17"/>
            <p:cNvCxnSpPr/>
            <p:nvPr/>
          </p:nvCxnSpPr>
          <p:spPr>
            <a:xfrm rot="10800000">
              <a:off x="16002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" name="Google Shape;79;p17"/>
            <p:cNvCxnSpPr/>
            <p:nvPr/>
          </p:nvCxnSpPr>
          <p:spPr>
            <a:xfrm rot="10800000">
              <a:off x="16002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" name="Google Shape;80;p17"/>
            <p:cNvCxnSpPr/>
            <p:nvPr/>
          </p:nvCxnSpPr>
          <p:spPr>
            <a:xfrm>
              <a:off x="9189720" y="4389119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81;p17"/>
            <p:cNvCxnSpPr/>
            <p:nvPr/>
          </p:nvCxnSpPr>
          <p:spPr>
            <a:xfrm>
              <a:off x="-137160" y="4389119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512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>
            <a:spLocks noGrp="1"/>
          </p:cNvSpPr>
          <p:nvPr>
            <p:ph type="pic" idx="2"/>
          </p:nvPr>
        </p:nvSpPr>
        <p:spPr>
          <a:xfrm>
            <a:off x="525624" y="316156"/>
            <a:ext cx="8157600" cy="2635200"/>
          </a:xfrm>
          <a:prstGeom prst="rect">
            <a:avLst/>
          </a:prstGeom>
          <a:solidFill>
            <a:srgbClr val="CCCCCC"/>
          </a:solidFill>
          <a:ln>
            <a:noFill/>
          </a:ln>
        </p:spPr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181" y="4472279"/>
            <a:ext cx="3554339" cy="66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No Picture">
  <p:cSld name="Title Slide - No Pictur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8"/>
          <p:cNvGrpSpPr/>
          <p:nvPr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87" name="Google Shape;87;p18"/>
            <p:cNvCxnSpPr/>
            <p:nvPr/>
          </p:nvCxnSpPr>
          <p:spPr>
            <a:xfrm rot="10800000">
              <a:off x="1050626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88;p18"/>
            <p:cNvCxnSpPr/>
            <p:nvPr/>
          </p:nvCxnSpPr>
          <p:spPr>
            <a:xfrm rot="10800000">
              <a:off x="86868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18"/>
            <p:cNvCxnSpPr/>
            <p:nvPr/>
          </p:nvCxnSpPr>
          <p:spPr>
            <a:xfrm rot="10800000">
              <a:off x="1050626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18"/>
            <p:cNvCxnSpPr/>
            <p:nvPr/>
          </p:nvCxnSpPr>
          <p:spPr>
            <a:xfrm rot="10800000">
              <a:off x="86868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18"/>
            <p:cNvCxnSpPr/>
            <p:nvPr/>
          </p:nvCxnSpPr>
          <p:spPr>
            <a:xfrm rot="10800000">
              <a:off x="16002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18"/>
            <p:cNvCxnSpPr/>
            <p:nvPr/>
          </p:nvCxnSpPr>
          <p:spPr>
            <a:xfrm rot="10800000">
              <a:off x="16002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18"/>
            <p:cNvCxnSpPr/>
            <p:nvPr/>
          </p:nvCxnSpPr>
          <p:spPr>
            <a:xfrm>
              <a:off x="9189720" y="1188720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18"/>
            <p:cNvCxnSpPr/>
            <p:nvPr/>
          </p:nvCxnSpPr>
          <p:spPr>
            <a:xfrm>
              <a:off x="-137160" y="1188720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18"/>
            <p:cNvCxnSpPr/>
            <p:nvPr/>
          </p:nvCxnSpPr>
          <p:spPr>
            <a:xfrm>
              <a:off x="9189720" y="640080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18"/>
            <p:cNvCxnSpPr/>
            <p:nvPr/>
          </p:nvCxnSpPr>
          <p:spPr>
            <a:xfrm>
              <a:off x="-137160" y="640080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7" name="Google Shape;97;p18"/>
          <p:cNvSpPr txBox="1">
            <a:spLocks noGrp="1"/>
          </p:cNvSpPr>
          <p:nvPr>
            <p:ph type="ctrTitle"/>
          </p:nvPr>
        </p:nvSpPr>
        <p:spPr>
          <a:xfrm>
            <a:off x="1600200" y="1463040"/>
            <a:ext cx="7086600" cy="210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1600200" y="3657600"/>
            <a:ext cx="70866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512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0" y="640080"/>
            <a:ext cx="22860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181" y="4472279"/>
            <a:ext cx="3554339" cy="66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1 Picture">
  <p:cSld name="Title, Text and 1 Pictur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2336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/>
            </a:lvl1pPr>
            <a:lvl2pPr marL="914400" lvl="1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4663440" y="1371600"/>
            <a:ext cx="4023360" cy="269748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3"/>
          </p:nvPr>
        </p:nvSpPr>
        <p:spPr>
          <a:xfrm>
            <a:off x="4663440" y="4160520"/>
            <a:ext cx="40233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1 Picture">
  <p:cSld name="Title and 1 Pictur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36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>
                <a:solidFill>
                  <a:srgbClr val="0000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457200" y="1786467"/>
            <a:ext cx="8229600" cy="228261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3"/>
          </p:nvPr>
        </p:nvSpPr>
        <p:spPr>
          <a:xfrm>
            <a:off x="457200" y="4160520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01181" y="4472279"/>
            <a:ext cx="3554339" cy="664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1"/>
          <p:cNvGrpSpPr/>
          <p:nvPr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2" name="Google Shape;12;p11"/>
            <p:cNvCxnSpPr/>
            <p:nvPr/>
          </p:nvCxnSpPr>
          <p:spPr>
            <a:xfrm rot="10800000">
              <a:off x="4572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11"/>
            <p:cNvCxnSpPr/>
            <p:nvPr/>
          </p:nvCxnSpPr>
          <p:spPr>
            <a:xfrm rot="10800000">
              <a:off x="868680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11"/>
            <p:cNvCxnSpPr/>
            <p:nvPr/>
          </p:nvCxnSpPr>
          <p:spPr>
            <a:xfrm rot="10800000">
              <a:off x="4572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11"/>
            <p:cNvCxnSpPr/>
            <p:nvPr/>
          </p:nvCxnSpPr>
          <p:spPr>
            <a:xfrm rot="10800000">
              <a:off x="868680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16;p11"/>
            <p:cNvCxnSpPr/>
            <p:nvPr/>
          </p:nvCxnSpPr>
          <p:spPr>
            <a:xfrm rot="10800000">
              <a:off x="448056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11"/>
            <p:cNvCxnSpPr/>
            <p:nvPr/>
          </p:nvCxnSpPr>
          <p:spPr>
            <a:xfrm rot="10800000">
              <a:off x="448056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8;p11"/>
            <p:cNvCxnSpPr/>
            <p:nvPr/>
          </p:nvCxnSpPr>
          <p:spPr>
            <a:xfrm rot="10800000">
              <a:off x="4663440" y="-137160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11"/>
            <p:cNvCxnSpPr/>
            <p:nvPr/>
          </p:nvCxnSpPr>
          <p:spPr>
            <a:xfrm rot="10800000">
              <a:off x="4663440" y="5193792"/>
              <a:ext cx="0" cy="9144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11"/>
            <p:cNvCxnSpPr/>
            <p:nvPr/>
          </p:nvCxnSpPr>
          <p:spPr>
            <a:xfrm>
              <a:off x="9189720" y="1371375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11"/>
            <p:cNvCxnSpPr/>
            <p:nvPr/>
          </p:nvCxnSpPr>
          <p:spPr>
            <a:xfrm>
              <a:off x="9189720" y="4480560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11"/>
            <p:cNvCxnSpPr/>
            <p:nvPr/>
          </p:nvCxnSpPr>
          <p:spPr>
            <a:xfrm>
              <a:off x="-137160" y="1371375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23;p11"/>
            <p:cNvCxnSpPr/>
            <p:nvPr/>
          </p:nvCxnSpPr>
          <p:spPr>
            <a:xfrm>
              <a:off x="-137160" y="4480560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11"/>
            <p:cNvCxnSpPr/>
            <p:nvPr/>
          </p:nvCxnSpPr>
          <p:spPr>
            <a:xfrm>
              <a:off x="9189720" y="342900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1"/>
            <p:cNvCxnSpPr/>
            <p:nvPr/>
          </p:nvCxnSpPr>
          <p:spPr>
            <a:xfrm>
              <a:off x="-137160" y="342900"/>
              <a:ext cx="91440" cy="0"/>
            </a:xfrm>
            <a:prstGeom prst="straightConnector1">
              <a:avLst/>
            </a:prstGeom>
            <a:noFill/>
            <a:ln w="9525" cap="flat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" descr="A picture containing text, indoor, person, hospital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3519" t="18793" r="23861" b="48064"/>
          <a:stretch/>
        </p:blipFill>
        <p:spPr>
          <a:xfrm>
            <a:off x="739263" y="350458"/>
            <a:ext cx="7944612" cy="268677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"/>
          <p:cNvSpPr txBox="1">
            <a:spLocks noGrp="1"/>
          </p:cNvSpPr>
          <p:nvPr>
            <p:ph type="ctrTitle"/>
          </p:nvPr>
        </p:nvSpPr>
        <p:spPr>
          <a:xfrm>
            <a:off x="1600200" y="3216789"/>
            <a:ext cx="7086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/>
              <a:t>Gloat Community Call – Novartis’s Journey</a:t>
            </a:r>
            <a:endParaRPr/>
          </a:p>
        </p:txBody>
      </p:sp>
      <p:sp>
        <p:nvSpPr>
          <p:cNvPr id="216" name="Google Shape;216;p1"/>
          <p:cNvSpPr txBox="1">
            <a:spLocks noGrp="1"/>
          </p:cNvSpPr>
          <p:nvPr>
            <p:ph type="subTitle" idx="1"/>
          </p:nvPr>
        </p:nvSpPr>
        <p:spPr>
          <a:xfrm>
            <a:off x="1600200" y="4214984"/>
            <a:ext cx="502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Sara Steiner, Global Head Talent Marketplace + P&amp;O ESG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Jan Štourač, Talent Marketplace Change Lead &amp; PMO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June 30, 2022</a:t>
            </a:r>
            <a:endParaRPr/>
          </a:p>
        </p:txBody>
      </p:sp>
      <p:sp>
        <p:nvSpPr>
          <p:cNvPr id="217" name="Google Shape;217;p1"/>
          <p:cNvSpPr txBox="1">
            <a:spLocks noGrp="1"/>
          </p:cNvSpPr>
          <p:nvPr>
            <p:ph type="body" idx="3"/>
          </p:nvPr>
        </p:nvSpPr>
        <p:spPr>
          <a:xfrm>
            <a:off x="0" y="640080"/>
            <a:ext cx="22860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/>
              <a:t>People and Organization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/>
              <a:t>Talent Management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79596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 Black"/>
              <a:buAutoNum type="arabicPeriod"/>
            </a:pPr>
            <a:r>
              <a:rPr lang="en-US" b="1">
                <a:solidFill>
                  <a:schemeClr val="accent2"/>
                </a:solidFill>
              </a:rPr>
              <a:t>What and why</a:t>
            </a:r>
            <a:r>
              <a:rPr lang="en-US" b="1"/>
              <a:t>: </a:t>
            </a:r>
            <a:r>
              <a:rPr lang="en-US"/>
              <a:t>Building the overall narrative for Match</a:t>
            </a:r>
            <a:endParaRPr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 Black"/>
              <a:buAutoNum type="arabicPeriod"/>
            </a:pPr>
            <a:r>
              <a:rPr lang="en-US" b="1">
                <a:solidFill>
                  <a:schemeClr val="accent2"/>
                </a:solidFill>
              </a:rPr>
              <a:t>When</a:t>
            </a:r>
            <a:r>
              <a:rPr lang="en-US" b="1"/>
              <a:t>: </a:t>
            </a:r>
            <a:r>
              <a:rPr lang="en-US"/>
              <a:t>Our Talent Marketplace journey in Novartis</a:t>
            </a:r>
            <a:endParaRPr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 Black"/>
              <a:buAutoNum type="arabicPeriod"/>
            </a:pPr>
            <a:r>
              <a:rPr lang="en-US" b="1">
                <a:solidFill>
                  <a:schemeClr val="accent2"/>
                </a:solidFill>
              </a:rPr>
              <a:t>How: </a:t>
            </a:r>
            <a:r>
              <a:rPr lang="en-US"/>
              <a:t>Engaging the audience after the launch</a:t>
            </a:r>
            <a:endParaRPr/>
          </a:p>
        </p:txBody>
      </p:sp>
      <p:sp>
        <p:nvSpPr>
          <p:cNvPr id="223" name="Google Shape;223;p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 Black"/>
              <a:buNone/>
            </a:pPr>
            <a:r>
              <a:rPr lang="en-US" sz="2600"/>
              <a:t>Agenda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21138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228600" lvl="0" indent="-228631" algn="l" rtl="0">
              <a:spcBef>
                <a:spcPts val="0"/>
              </a:spcBef>
              <a:spcAft>
                <a:spcPts val="0"/>
              </a:spcAft>
              <a:buClr>
                <a:srgbClr val="221F1F"/>
              </a:buClr>
              <a:buSzPct val="100000"/>
              <a:buChar char="▪"/>
            </a:pPr>
            <a:r>
              <a:rPr lang="en-US" sz="1500" b="0" i="0">
                <a:solidFill>
                  <a:srgbClr val="221F1F"/>
                </a:solidFill>
              </a:rPr>
              <a:t>Novartis is </a:t>
            </a:r>
            <a:r>
              <a:rPr lang="en-US" sz="1500" b="1" i="0">
                <a:solidFill>
                  <a:schemeClr val="accent2"/>
                </a:solidFill>
              </a:rPr>
              <a:t>reimagining medicine </a:t>
            </a:r>
            <a:r>
              <a:rPr lang="en-US" sz="1500" b="0" i="0">
                <a:solidFill>
                  <a:srgbClr val="221F1F"/>
                </a:solidFill>
              </a:rPr>
              <a:t>to improve and extend people’s lives. As a leading global medicines company, we use innovative science and digital technologies to create transformative treatments in areas of great medical need. </a:t>
            </a:r>
            <a:endParaRPr/>
          </a:p>
          <a:p>
            <a:pPr marL="228600" lvl="0" indent="-228631" algn="l" rtl="0">
              <a:spcBef>
                <a:spcPts val="900"/>
              </a:spcBef>
              <a:spcAft>
                <a:spcPts val="0"/>
              </a:spcAft>
              <a:buClr>
                <a:srgbClr val="221F1F"/>
              </a:buClr>
              <a:buSzPct val="100000"/>
              <a:buChar char="▪"/>
            </a:pPr>
            <a:r>
              <a:rPr lang="en-US" sz="1500" b="0" i="0">
                <a:solidFill>
                  <a:srgbClr val="221F1F"/>
                </a:solidFill>
              </a:rPr>
              <a:t>In our quest to find new medicines, we consistently rank among the world’s top companies investing in </a:t>
            </a:r>
            <a:r>
              <a:rPr lang="en-US" sz="1500" b="1" i="0">
                <a:solidFill>
                  <a:schemeClr val="accent2"/>
                </a:solidFill>
              </a:rPr>
              <a:t>research and development</a:t>
            </a:r>
            <a:r>
              <a:rPr lang="en-US" sz="1500" b="0" i="0">
                <a:solidFill>
                  <a:srgbClr val="221F1F"/>
                </a:solidFill>
              </a:rPr>
              <a:t>.</a:t>
            </a:r>
            <a:endParaRPr/>
          </a:p>
          <a:p>
            <a:pPr marL="228600" lvl="0" indent="-228631" algn="l" rtl="0">
              <a:spcBef>
                <a:spcPts val="900"/>
              </a:spcBef>
              <a:spcAft>
                <a:spcPts val="0"/>
              </a:spcAft>
              <a:buClr>
                <a:srgbClr val="221F1F"/>
              </a:buClr>
              <a:buSzPct val="100000"/>
              <a:buChar char="▪"/>
            </a:pPr>
            <a:r>
              <a:rPr lang="en-US" sz="1500" b="0" i="0">
                <a:solidFill>
                  <a:srgbClr val="221F1F"/>
                </a:solidFill>
              </a:rPr>
              <a:t>Novartis products reach nearly </a:t>
            </a:r>
            <a:r>
              <a:rPr lang="en-US" sz="1500" b="1" i="0">
                <a:solidFill>
                  <a:schemeClr val="accent2"/>
                </a:solidFill>
              </a:rPr>
              <a:t>800 million people</a:t>
            </a:r>
            <a:r>
              <a:rPr lang="en-US" sz="1500" b="0" i="0">
                <a:solidFill>
                  <a:srgbClr val="221F1F"/>
                </a:solidFill>
              </a:rPr>
              <a:t> globally and we are finding innovative ways to expand access to our latest treatments. About </a:t>
            </a:r>
            <a:r>
              <a:rPr lang="en-US" sz="1500" b="1" i="0">
                <a:solidFill>
                  <a:schemeClr val="accent2"/>
                </a:solidFill>
              </a:rPr>
              <a:t>108,000 people of more than 140 nationalities </a:t>
            </a:r>
            <a:r>
              <a:rPr lang="en-US" sz="1500" b="0" i="0">
                <a:solidFill>
                  <a:srgbClr val="221F1F"/>
                </a:solidFill>
              </a:rPr>
              <a:t>work at Novartis around the world. </a:t>
            </a:r>
            <a:endParaRPr/>
          </a:p>
          <a:p>
            <a:pPr marL="228600" lvl="0" indent="-122872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</p:txBody>
      </p:sp>
      <p:pic>
        <p:nvPicPr>
          <p:cNvPr id="229" name="Google Shape;229;p3" title="Novartis mission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63440" y="1789481"/>
            <a:ext cx="4023360" cy="227319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32" name="Google Shape;232;p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/>
              <a:t>Novartis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4"/>
          <p:cNvCxnSpPr/>
          <p:nvPr/>
        </p:nvCxnSpPr>
        <p:spPr>
          <a:xfrm flipH="1">
            <a:off x="4570816" y="3357091"/>
            <a:ext cx="1184" cy="641374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9" name="Google Shape;239;p4"/>
          <p:cNvSpPr txBox="1"/>
          <p:nvPr/>
        </p:nvSpPr>
        <p:spPr>
          <a:xfrm>
            <a:off x="457200" y="342900"/>
            <a:ext cx="8229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 Black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Match is an AI powered resource consisting of two platforms</a:t>
            </a:r>
            <a:endParaRPr/>
          </a:p>
        </p:txBody>
      </p:sp>
      <p:graphicFrame>
        <p:nvGraphicFramePr>
          <p:cNvPr id="240" name="Google Shape;240;p4"/>
          <p:cNvGraphicFramePr/>
          <p:nvPr/>
        </p:nvGraphicFramePr>
        <p:xfrm>
          <a:off x="457200" y="197476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{61B41A12-5BCD-4D04-A190-6229C38B1BC9}</a:tableStyleId>
              </a:tblPr>
              <a:tblGrid>
                <a:gridCol w="21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Talent Match</a:t>
                      </a:r>
                      <a:endParaRPr/>
                    </a:p>
                  </a:txBody>
                  <a:tcPr marL="0" marR="0" marT="0" marB="72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Easily see or post opportunities </a:t>
                      </a:r>
                      <a:b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(roles, projects, etc.) </a:t>
                      </a:r>
                      <a:endParaRPr/>
                    </a:p>
                  </a:txBody>
                  <a:tcPr marL="0" marR="0" marT="0" marB="7200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Find or be a mentor </a:t>
                      </a:r>
                      <a:endParaRPr/>
                    </a:p>
                  </a:txBody>
                  <a:tcPr marL="0" marR="0" marT="72000" marB="72000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Expand your experience </a:t>
                      </a:r>
                      <a:b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 network</a:t>
                      </a:r>
                      <a:endParaRPr/>
                    </a:p>
                  </a:txBody>
                  <a:tcPr marL="0" marR="0" marT="72000" marB="54000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1" name="Google Shape;241;p4"/>
          <p:cNvSpPr txBox="1"/>
          <p:nvPr/>
        </p:nvSpPr>
        <p:spPr>
          <a:xfrm>
            <a:off x="1719137" y="1614102"/>
            <a:ext cx="851267" cy="27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Talent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886" y="1521262"/>
            <a:ext cx="548567" cy="54856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"/>
          <p:cNvSpPr txBox="1"/>
          <p:nvPr/>
        </p:nvSpPr>
        <p:spPr>
          <a:xfrm>
            <a:off x="1569276" y="3441472"/>
            <a:ext cx="98925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powered by gloat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4" name="Google Shape;244;p4"/>
          <p:cNvGraphicFramePr/>
          <p:nvPr/>
        </p:nvGraphicFramePr>
        <p:xfrm>
          <a:off x="6536628" y="197476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{61B41A12-5BCD-4D04-A190-6229C38B1BC9}</a:tableStyleId>
              </a:tblPr>
              <a:tblGrid>
                <a:gridCol w="215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</a:rPr>
                        <a:t>Match Learn</a:t>
                      </a:r>
                      <a:endParaRPr/>
                    </a:p>
                  </a:txBody>
                  <a:tcPr marL="0" marR="0" marT="0" marB="72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  <a:t>Learn in the flow of work </a:t>
                      </a:r>
                      <a:b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</a:b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  <a:t>and on the go</a:t>
                      </a:r>
                      <a:endParaRPr/>
                    </a:p>
                  </a:txBody>
                  <a:tcPr marL="0" marR="0" marT="0" marB="7200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  <a:t>Connect with experts and peers</a:t>
                      </a:r>
                      <a:endParaRPr/>
                    </a:p>
                  </a:txBody>
                  <a:tcPr marL="0" marR="0" marT="72000" marB="72000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  <a:t>Spend less time searching </a:t>
                      </a:r>
                      <a:b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</a:b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  <a:t>and more time learning</a:t>
                      </a:r>
                      <a:endParaRPr/>
                    </a:p>
                  </a:txBody>
                  <a:tcPr marL="0" marR="0" marT="72000" marB="54000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5" name="Google Shape;245;p4"/>
          <p:cNvSpPr txBox="1"/>
          <p:nvPr/>
        </p:nvSpPr>
        <p:spPr>
          <a:xfrm>
            <a:off x="6536628" y="1614102"/>
            <a:ext cx="909575" cy="27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Learn</a:t>
            </a:r>
            <a:endParaRPr/>
          </a:p>
        </p:txBody>
      </p:sp>
      <p:pic>
        <p:nvPicPr>
          <p:cNvPr id="246" name="Google Shape;246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5178" y="1514549"/>
            <a:ext cx="538141" cy="53814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"/>
          <p:cNvSpPr txBox="1"/>
          <p:nvPr/>
        </p:nvSpPr>
        <p:spPr>
          <a:xfrm>
            <a:off x="6536628" y="3444092"/>
            <a:ext cx="1388137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powered by Edcast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4"/>
          <p:cNvGrpSpPr/>
          <p:nvPr/>
        </p:nvGrpSpPr>
        <p:grpSpPr>
          <a:xfrm>
            <a:off x="3387389" y="1406077"/>
            <a:ext cx="2366853" cy="2366853"/>
            <a:chOff x="4260039" y="1956238"/>
            <a:chExt cx="3468968" cy="3589481"/>
          </a:xfrm>
        </p:grpSpPr>
        <p:sp>
          <p:nvSpPr>
            <p:cNvPr id="249" name="Google Shape;249;p4"/>
            <p:cNvSpPr/>
            <p:nvPr/>
          </p:nvSpPr>
          <p:spPr>
            <a:xfrm>
              <a:off x="4260039" y="1956238"/>
              <a:ext cx="3468968" cy="35894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0" name="Google Shape;250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04524" y="4363989"/>
              <a:ext cx="605896" cy="576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4"/>
            <p:cNvSpPr txBox="1"/>
            <p:nvPr/>
          </p:nvSpPr>
          <p:spPr>
            <a:xfrm>
              <a:off x="4628686" y="2798916"/>
              <a:ext cx="2731673" cy="1243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5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Match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go-to place for career growth and development </a:t>
              </a:r>
              <a:b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 Novartis </a:t>
              </a:r>
              <a:endParaRPr/>
            </a:p>
          </p:txBody>
        </p:sp>
      </p:grpSp>
      <p:sp>
        <p:nvSpPr>
          <p:cNvPr id="252" name="Google Shape;252;p4"/>
          <p:cNvSpPr/>
          <p:nvPr/>
        </p:nvSpPr>
        <p:spPr>
          <a:xfrm rot="10800000" flipH="1">
            <a:off x="6060458" y="2001653"/>
            <a:ext cx="263655" cy="1239567"/>
          </a:xfrm>
          <a:custGeom>
            <a:avLst/>
            <a:gdLst/>
            <a:ahLst/>
            <a:cxnLst/>
            <a:rect l="l" t="t" r="r" b="b"/>
            <a:pathLst>
              <a:path w="351540" h="1316659" extrusionOk="0">
                <a:moveTo>
                  <a:pt x="351541" y="0"/>
                </a:moveTo>
                <a:lnTo>
                  <a:pt x="0" y="658134"/>
                </a:lnTo>
                <a:lnTo>
                  <a:pt x="351541" y="1316660"/>
                </a:lnTo>
              </a:path>
            </a:pathLst>
          </a:custGeom>
          <a:noFill/>
          <a:ln w="127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457200" y="4100168"/>
            <a:ext cx="802066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My Potential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an online questionnaire that increase self-awareness and help you focus your development by providing insights and tips on how to leverage strengths and enhance skills. My Potential influences and enhances your Match experience. </a:t>
            </a:r>
            <a:endParaRPr/>
          </a:p>
        </p:txBody>
      </p:sp>
      <p:sp>
        <p:nvSpPr>
          <p:cNvPr id="254" name="Google Shape;254;p4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Gloat Community call</a:t>
            </a:r>
            <a:endParaRPr/>
          </a:p>
        </p:txBody>
      </p:sp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56" name="Google Shape;256;p4"/>
          <p:cNvSpPr/>
          <p:nvPr/>
        </p:nvSpPr>
        <p:spPr>
          <a:xfrm rot="10800000">
            <a:off x="2825030" y="2001653"/>
            <a:ext cx="263655" cy="1239567"/>
          </a:xfrm>
          <a:custGeom>
            <a:avLst/>
            <a:gdLst/>
            <a:ahLst/>
            <a:cxnLst/>
            <a:rect l="l" t="t" r="r" b="b"/>
            <a:pathLst>
              <a:path w="351540" h="1316659" extrusionOk="0">
                <a:moveTo>
                  <a:pt x="351541" y="0"/>
                </a:moveTo>
                <a:lnTo>
                  <a:pt x="0" y="658134"/>
                </a:lnTo>
                <a:lnTo>
                  <a:pt x="351541" y="1316660"/>
                </a:lnTo>
              </a:path>
            </a:pathLst>
          </a:custGeom>
          <a:noFill/>
          <a:ln w="127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"/>
          <p:cNvSpPr/>
          <p:nvPr/>
        </p:nvSpPr>
        <p:spPr>
          <a:xfrm>
            <a:off x="457200" y="1784463"/>
            <a:ext cx="8219847" cy="2684221"/>
          </a:xfrm>
          <a:custGeom>
            <a:avLst/>
            <a:gdLst/>
            <a:ahLst/>
            <a:cxnLst/>
            <a:rect l="l" t="t" r="r" b="b"/>
            <a:pathLst>
              <a:path w="2818765" h="1372870" extrusionOk="0">
                <a:moveTo>
                  <a:pt x="0" y="1372273"/>
                </a:moveTo>
                <a:lnTo>
                  <a:pt x="2818536" y="1372273"/>
                </a:lnTo>
                <a:lnTo>
                  <a:pt x="2818536" y="0"/>
                </a:lnTo>
                <a:lnTo>
                  <a:pt x="0" y="0"/>
                </a:lnTo>
                <a:lnTo>
                  <a:pt x="0" y="1372273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"/>
          <p:cNvSpPr/>
          <p:nvPr/>
        </p:nvSpPr>
        <p:spPr>
          <a:xfrm>
            <a:off x="3426503" y="2085670"/>
            <a:ext cx="1979517" cy="1979517"/>
          </a:xfrm>
          <a:prstGeom prst="ellipse">
            <a:avLst/>
          </a:prstGeom>
          <a:noFill/>
          <a:ln w="317500" cap="flat" cmpd="sng">
            <a:solidFill>
              <a:srgbClr val="9ABF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 Black"/>
              <a:buNone/>
            </a:pPr>
            <a:r>
              <a:rPr lang="en-US" sz="2600"/>
              <a:t>One Novartis Career &amp; Development Journey</a:t>
            </a:r>
            <a:endParaRPr sz="2600"/>
          </a:p>
        </p:txBody>
      </p:sp>
      <p:sp>
        <p:nvSpPr>
          <p:cNvPr id="265" name="Google Shape;265;p5"/>
          <p:cNvSpPr txBox="1"/>
          <p:nvPr/>
        </p:nvSpPr>
        <p:spPr>
          <a:xfrm>
            <a:off x="457200" y="914500"/>
            <a:ext cx="83352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 on the end-2-end growth journey for all our talents rather than individual products, helping our people to grow and reach their full potential and </a:t>
            </a:r>
            <a:r>
              <a:rPr lang="en-US" sz="16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being a business enabler, not just another HR tool.</a:t>
            </a: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990200" y="2302752"/>
            <a:ext cx="7162533" cy="88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5"/>
          <p:cNvSpPr/>
          <p:nvPr/>
        </p:nvSpPr>
        <p:spPr>
          <a:xfrm>
            <a:off x="800947" y="1987038"/>
            <a:ext cx="14079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My Potential</a:t>
            </a: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751096" y="3223233"/>
            <a:ext cx="22637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Evolve - Performance</a:t>
            </a:r>
            <a:endParaRPr sz="1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6019216" y="1987038"/>
            <a:ext cx="146944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Talent Match</a:t>
            </a:r>
            <a:endParaRPr/>
          </a:p>
        </p:txBody>
      </p:sp>
      <p:sp>
        <p:nvSpPr>
          <p:cNvPr id="270" name="Google Shape;270;p5"/>
          <p:cNvSpPr/>
          <p:nvPr/>
        </p:nvSpPr>
        <p:spPr>
          <a:xfrm>
            <a:off x="6071073" y="3223233"/>
            <a:ext cx="14185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Match Learn</a:t>
            </a:r>
            <a:endParaRPr sz="1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5"/>
          <p:cNvCxnSpPr/>
          <p:nvPr/>
        </p:nvCxnSpPr>
        <p:spPr>
          <a:xfrm flipH="1">
            <a:off x="763897" y="3075984"/>
            <a:ext cx="2113674" cy="17536"/>
          </a:xfrm>
          <a:prstGeom prst="straightConnector1">
            <a:avLst/>
          </a:prstGeom>
          <a:noFill/>
          <a:ln w="12700" cap="flat" cmpd="sng">
            <a:solidFill>
              <a:srgbClr val="9ABFDC">
                <a:alpha val="3176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2" name="Google Shape;272;p5" descr="Pla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7460" y="2083052"/>
            <a:ext cx="558281" cy="55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" descr="Fir tr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6889" y="3321254"/>
            <a:ext cx="660120" cy="6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" descr="Watering po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6612" y="3516846"/>
            <a:ext cx="610018" cy="61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" descr="Su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79812" y="3312944"/>
            <a:ext cx="364974" cy="36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" descr="Forest sce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34334" y="2035995"/>
            <a:ext cx="1032048" cy="753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5"/>
          <p:cNvCxnSpPr/>
          <p:nvPr/>
        </p:nvCxnSpPr>
        <p:spPr>
          <a:xfrm flipH="1">
            <a:off x="6062573" y="3075984"/>
            <a:ext cx="2113674" cy="17536"/>
          </a:xfrm>
          <a:prstGeom prst="straightConnector1">
            <a:avLst/>
          </a:prstGeom>
          <a:noFill/>
          <a:ln w="12700" cap="flat" cmpd="sng">
            <a:solidFill>
              <a:srgbClr val="9ABFDC">
                <a:alpha val="3176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8" name="Google Shape;278;p5"/>
          <p:cNvGrpSpPr/>
          <p:nvPr/>
        </p:nvGrpSpPr>
        <p:grpSpPr>
          <a:xfrm rot="10800000">
            <a:off x="4319884" y="1922822"/>
            <a:ext cx="137065" cy="326577"/>
            <a:chOff x="3453629" y="3235565"/>
            <a:chExt cx="83234" cy="554445"/>
          </a:xfrm>
        </p:grpSpPr>
        <p:cxnSp>
          <p:nvCxnSpPr>
            <p:cNvPr id="279" name="Google Shape;279;p5"/>
            <p:cNvCxnSpPr/>
            <p:nvPr/>
          </p:nvCxnSpPr>
          <p:spPr>
            <a:xfrm>
              <a:off x="3453629" y="3235565"/>
              <a:ext cx="83234" cy="268482"/>
            </a:xfrm>
            <a:prstGeom prst="straightConnector1">
              <a:avLst/>
            </a:prstGeom>
            <a:noFill/>
            <a:ln w="57150" cap="flat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0" name="Google Shape;280;p5"/>
            <p:cNvCxnSpPr/>
            <p:nvPr/>
          </p:nvCxnSpPr>
          <p:spPr>
            <a:xfrm flipH="1">
              <a:off x="3453629" y="3511837"/>
              <a:ext cx="83234" cy="278173"/>
            </a:xfrm>
            <a:prstGeom prst="straightConnector1">
              <a:avLst/>
            </a:prstGeom>
            <a:noFill/>
            <a:ln w="57150" cap="flat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1" name="Google Shape;281;p5"/>
          <p:cNvGrpSpPr/>
          <p:nvPr/>
        </p:nvGrpSpPr>
        <p:grpSpPr>
          <a:xfrm rot="5400000">
            <a:off x="3360883" y="2861701"/>
            <a:ext cx="137065" cy="326577"/>
            <a:chOff x="3453629" y="3235565"/>
            <a:chExt cx="83234" cy="554445"/>
          </a:xfrm>
        </p:grpSpPr>
        <p:cxnSp>
          <p:nvCxnSpPr>
            <p:cNvPr id="282" name="Google Shape;282;p5"/>
            <p:cNvCxnSpPr/>
            <p:nvPr/>
          </p:nvCxnSpPr>
          <p:spPr>
            <a:xfrm>
              <a:off x="3453629" y="3235565"/>
              <a:ext cx="83234" cy="268482"/>
            </a:xfrm>
            <a:prstGeom prst="straightConnector1">
              <a:avLst/>
            </a:prstGeom>
            <a:noFill/>
            <a:ln w="57150" cap="flat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3" name="Google Shape;283;p5"/>
            <p:cNvCxnSpPr/>
            <p:nvPr/>
          </p:nvCxnSpPr>
          <p:spPr>
            <a:xfrm flipH="1">
              <a:off x="3453629" y="3511837"/>
              <a:ext cx="83234" cy="278173"/>
            </a:xfrm>
            <a:prstGeom prst="straightConnector1">
              <a:avLst/>
            </a:prstGeom>
            <a:noFill/>
            <a:ln w="57150" cap="flat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4" name="Google Shape;284;p5"/>
          <p:cNvGrpSpPr/>
          <p:nvPr/>
        </p:nvGrpSpPr>
        <p:grpSpPr>
          <a:xfrm rot="-5400000">
            <a:off x="5329518" y="2861699"/>
            <a:ext cx="137065" cy="326577"/>
            <a:chOff x="3453629" y="3235565"/>
            <a:chExt cx="83234" cy="554445"/>
          </a:xfrm>
        </p:grpSpPr>
        <p:cxnSp>
          <p:nvCxnSpPr>
            <p:cNvPr id="285" name="Google Shape;285;p5"/>
            <p:cNvCxnSpPr/>
            <p:nvPr/>
          </p:nvCxnSpPr>
          <p:spPr>
            <a:xfrm>
              <a:off x="3453629" y="3235565"/>
              <a:ext cx="83234" cy="268482"/>
            </a:xfrm>
            <a:prstGeom prst="straightConnector1">
              <a:avLst/>
            </a:prstGeom>
            <a:noFill/>
            <a:ln w="57150" cap="flat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6" name="Google Shape;286;p5"/>
            <p:cNvCxnSpPr/>
            <p:nvPr/>
          </p:nvCxnSpPr>
          <p:spPr>
            <a:xfrm flipH="1">
              <a:off x="3453629" y="3511837"/>
              <a:ext cx="83234" cy="278173"/>
            </a:xfrm>
            <a:prstGeom prst="straightConnector1">
              <a:avLst/>
            </a:prstGeom>
            <a:noFill/>
            <a:ln w="57150" cap="flat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7" name="Google Shape;287;p5"/>
          <p:cNvGrpSpPr/>
          <p:nvPr/>
        </p:nvGrpSpPr>
        <p:grpSpPr>
          <a:xfrm>
            <a:off x="4402494" y="3901457"/>
            <a:ext cx="137065" cy="326577"/>
            <a:chOff x="3453629" y="3235565"/>
            <a:chExt cx="83234" cy="554445"/>
          </a:xfrm>
        </p:grpSpPr>
        <p:cxnSp>
          <p:nvCxnSpPr>
            <p:cNvPr id="288" name="Google Shape;288;p5"/>
            <p:cNvCxnSpPr/>
            <p:nvPr/>
          </p:nvCxnSpPr>
          <p:spPr>
            <a:xfrm>
              <a:off x="3453629" y="3235565"/>
              <a:ext cx="83234" cy="268482"/>
            </a:xfrm>
            <a:prstGeom prst="straightConnector1">
              <a:avLst/>
            </a:prstGeom>
            <a:noFill/>
            <a:ln w="57150" cap="flat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9" name="Google Shape;289;p5"/>
            <p:cNvCxnSpPr/>
            <p:nvPr/>
          </p:nvCxnSpPr>
          <p:spPr>
            <a:xfrm flipH="1">
              <a:off x="3453629" y="3511837"/>
              <a:ext cx="83234" cy="278173"/>
            </a:xfrm>
            <a:prstGeom prst="straightConnector1">
              <a:avLst/>
            </a:prstGeom>
            <a:noFill/>
            <a:ln w="57150" cap="flat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90" name="Google Shape;290;p5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Gloat Community call</a:t>
            </a:r>
            <a:endParaRPr/>
          </a:p>
        </p:txBody>
      </p:sp>
      <p:sp>
        <p:nvSpPr>
          <p:cNvPr id="291" name="Google Shape;291;p5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 Black"/>
              <a:buNone/>
            </a:pPr>
            <a:r>
              <a:rPr lang="en-US" sz="2600"/>
              <a:t>The plan: Implementing Talent Marketplace</a:t>
            </a:r>
            <a:endParaRPr/>
          </a:p>
        </p:txBody>
      </p:sp>
      <p:cxnSp>
        <p:nvCxnSpPr>
          <p:cNvPr id="298" name="Google Shape;298;p6"/>
          <p:cNvCxnSpPr/>
          <p:nvPr/>
        </p:nvCxnSpPr>
        <p:spPr>
          <a:xfrm>
            <a:off x="605117" y="3712499"/>
            <a:ext cx="4542760" cy="0"/>
          </a:xfrm>
          <a:prstGeom prst="straightConnector1">
            <a:avLst/>
          </a:prstGeom>
          <a:noFill/>
          <a:ln w="12700" cap="sq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299" name="Google Shape;299;p6"/>
          <p:cNvGraphicFramePr/>
          <p:nvPr/>
        </p:nvGraphicFramePr>
        <p:xfrm>
          <a:off x="457200" y="17038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{301B1758-1108-447E-AE90-246D589A123D}</a:tableStyleId>
              </a:tblPr>
              <a:tblGrid>
                <a:gridCol w="53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2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50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Apr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May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Jun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Jul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Aug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Sep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Oct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Nov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Dec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</a:rPr>
                        <a:t>Jan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</a:rPr>
                        <a:t>Feb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</a:rPr>
                        <a:t>Mar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</a:rPr>
                        <a:t>Apr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</a:rPr>
                        <a:t>May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</a:rPr>
                        <a:t>June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0" name="Google Shape;300;p6"/>
          <p:cNvSpPr/>
          <p:nvPr/>
        </p:nvSpPr>
        <p:spPr>
          <a:xfrm>
            <a:off x="2142526" y="2709675"/>
            <a:ext cx="1245439" cy="100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Technical Go Live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Pull approach with talent programs and innovative groups</a:t>
            </a:r>
            <a:endParaRPr sz="7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7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6"/>
          <p:cNvSpPr/>
          <p:nvPr/>
        </p:nvSpPr>
        <p:spPr>
          <a:xfrm>
            <a:off x="6302921" y="1356187"/>
            <a:ext cx="2061060" cy="2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A2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E74A21"/>
                </a:solidFill>
                <a:latin typeface="Arial"/>
                <a:ea typeface="Arial"/>
                <a:cs typeface="Arial"/>
                <a:sym typeface="Arial"/>
              </a:rPr>
              <a:t>2022 (Phase 2)</a:t>
            </a:r>
            <a:endParaRPr sz="1200" b="1" i="0" u="none" strike="noStrike" cap="none">
              <a:solidFill>
                <a:srgbClr val="E74A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"/>
          <p:cNvSpPr/>
          <p:nvPr/>
        </p:nvSpPr>
        <p:spPr>
          <a:xfrm>
            <a:off x="1847063" y="1356187"/>
            <a:ext cx="2061060" cy="2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460A9"/>
                </a:solidFill>
                <a:latin typeface="Arial"/>
                <a:ea typeface="Arial"/>
                <a:cs typeface="Arial"/>
                <a:sym typeface="Arial"/>
              </a:rPr>
              <a:t>2021 (Phase 1)</a:t>
            </a:r>
            <a:endParaRPr/>
          </a:p>
        </p:txBody>
      </p:sp>
      <p:sp>
        <p:nvSpPr>
          <p:cNvPr id="303" name="Google Shape;303;p6"/>
          <p:cNvSpPr txBox="1"/>
          <p:nvPr/>
        </p:nvSpPr>
        <p:spPr>
          <a:xfrm>
            <a:off x="457200" y="807648"/>
            <a:ext cx="8229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Phase in 2021 </a:t>
            </a:r>
            <a:r>
              <a:rPr lang="en-US" sz="1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focused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5k active users</a:t>
            </a:r>
            <a:r>
              <a:rPr lang="en-US" sz="1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using a pull approach. In 2022, we planned to launch to all of Novartis with a push campaign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6"/>
          <p:cNvSpPr/>
          <p:nvPr/>
        </p:nvSpPr>
        <p:spPr>
          <a:xfrm>
            <a:off x="3528945" y="2709675"/>
            <a:ext cx="1324850" cy="100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Scaling up</a:t>
            </a:r>
            <a:r>
              <a:rPr lang="en-US" sz="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Linked to large career fair in biggest units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6"/>
          <p:cNvSpPr/>
          <p:nvPr/>
        </p:nvSpPr>
        <p:spPr>
          <a:xfrm>
            <a:off x="2189617" y="2235137"/>
            <a:ext cx="1245439" cy="257687"/>
          </a:xfrm>
          <a:prstGeom prst="homePlate">
            <a:avLst>
              <a:gd name="adj" fmla="val 50000"/>
            </a:avLst>
          </a:prstGeom>
          <a:solidFill>
            <a:srgbClr val="37A4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Phase 1</a:t>
            </a:r>
            <a:endParaRPr/>
          </a:p>
        </p:txBody>
      </p:sp>
      <p:sp>
        <p:nvSpPr>
          <p:cNvPr id="306" name="Google Shape;306;p6"/>
          <p:cNvSpPr/>
          <p:nvPr/>
        </p:nvSpPr>
        <p:spPr>
          <a:xfrm>
            <a:off x="3435056" y="2235137"/>
            <a:ext cx="1763653" cy="257687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Phase 2</a:t>
            </a:r>
            <a:endParaRPr/>
          </a:p>
        </p:txBody>
      </p:sp>
      <p:sp>
        <p:nvSpPr>
          <p:cNvPr id="307" name="Google Shape;307;p6"/>
          <p:cNvSpPr/>
          <p:nvPr/>
        </p:nvSpPr>
        <p:spPr>
          <a:xfrm>
            <a:off x="5278330" y="2235137"/>
            <a:ext cx="1712821" cy="257687"/>
          </a:xfrm>
          <a:prstGeom prst="homePlate">
            <a:avLst>
              <a:gd name="adj" fmla="val 50000"/>
            </a:avLst>
          </a:prstGeom>
          <a:solidFill>
            <a:srgbClr val="E74A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 Live Preparation</a:t>
            </a:r>
            <a:endParaRPr/>
          </a:p>
        </p:txBody>
      </p:sp>
      <p:sp>
        <p:nvSpPr>
          <p:cNvPr id="308" name="Google Shape;308;p6"/>
          <p:cNvSpPr/>
          <p:nvPr/>
        </p:nvSpPr>
        <p:spPr>
          <a:xfrm>
            <a:off x="5411446" y="2418282"/>
            <a:ext cx="1324850" cy="139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Rush to the finish line</a:t>
            </a:r>
            <a:endParaRPr sz="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of 8k by end of Q1 </a:t>
            </a:r>
            <a:endParaRPr sz="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additional languages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Prepare final modules,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Preparing and launching PUSH comms, building excitement,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en-US" sz="7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Populating platform, last early adopters</a:t>
            </a:r>
            <a:r>
              <a:rPr lang="en-US" sz="7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7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"/>
          <p:cNvSpPr/>
          <p:nvPr/>
        </p:nvSpPr>
        <p:spPr>
          <a:xfrm>
            <a:off x="6899337" y="2641678"/>
            <a:ext cx="1324850" cy="116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Big Go Live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Novartis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Heavy global push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Leadership and business endorsement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Nudges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7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"/>
          <p:cNvSpPr/>
          <p:nvPr/>
        </p:nvSpPr>
        <p:spPr>
          <a:xfrm>
            <a:off x="6993952" y="2235137"/>
            <a:ext cx="1370030" cy="257687"/>
          </a:xfrm>
          <a:prstGeom prst="homePlate">
            <a:avLst>
              <a:gd name="adj" fmla="val 50000"/>
            </a:avLst>
          </a:prstGeom>
          <a:solidFill>
            <a:srgbClr val="8D1F1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Big Go Live</a:t>
            </a:r>
            <a:endParaRPr/>
          </a:p>
        </p:txBody>
      </p:sp>
      <p:sp>
        <p:nvSpPr>
          <p:cNvPr id="311" name="Google Shape;311;p6"/>
          <p:cNvSpPr/>
          <p:nvPr/>
        </p:nvSpPr>
        <p:spPr>
          <a:xfrm>
            <a:off x="605117" y="2235137"/>
            <a:ext cx="1537409" cy="257687"/>
          </a:xfrm>
          <a:prstGeom prst="homePlate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endParaRPr/>
          </a:p>
        </p:txBody>
      </p:sp>
      <p:sp>
        <p:nvSpPr>
          <p:cNvPr id="312" name="Google Shape;312;p6"/>
          <p:cNvSpPr/>
          <p:nvPr/>
        </p:nvSpPr>
        <p:spPr>
          <a:xfrm>
            <a:off x="826597" y="2764236"/>
            <a:ext cx="1245439" cy="61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 and implementation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Technical work being done prior go-live, HCM integration, SSO etc.</a:t>
            </a:r>
            <a:endParaRPr sz="70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6"/>
          <p:cNvCxnSpPr/>
          <p:nvPr/>
        </p:nvCxnSpPr>
        <p:spPr>
          <a:xfrm>
            <a:off x="5290382" y="3712499"/>
            <a:ext cx="3060000" cy="0"/>
          </a:xfrm>
          <a:prstGeom prst="straightConnector1">
            <a:avLst/>
          </a:prstGeom>
          <a:noFill/>
          <a:ln w="12700" cap="sq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4" name="Google Shape;314;p6"/>
          <p:cNvSpPr/>
          <p:nvPr/>
        </p:nvSpPr>
        <p:spPr>
          <a:xfrm>
            <a:off x="605117" y="4180066"/>
            <a:ext cx="1131501" cy="24561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Projects</a:t>
            </a:r>
            <a:endParaRPr/>
          </a:p>
        </p:txBody>
      </p:sp>
      <p:sp>
        <p:nvSpPr>
          <p:cNvPr id="315" name="Google Shape;315;p6"/>
          <p:cNvSpPr/>
          <p:nvPr/>
        </p:nvSpPr>
        <p:spPr>
          <a:xfrm>
            <a:off x="605117" y="4449719"/>
            <a:ext cx="1131501" cy="24561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Mentoring</a:t>
            </a:r>
            <a:endParaRPr/>
          </a:p>
        </p:txBody>
      </p:sp>
      <p:sp>
        <p:nvSpPr>
          <p:cNvPr id="316" name="Google Shape;316;p6"/>
          <p:cNvSpPr/>
          <p:nvPr/>
        </p:nvSpPr>
        <p:spPr>
          <a:xfrm>
            <a:off x="7166739" y="3914316"/>
            <a:ext cx="1131501" cy="245614"/>
          </a:xfrm>
          <a:prstGeom prst="rect">
            <a:avLst/>
          </a:prstGeom>
          <a:solidFill>
            <a:srgbClr val="8D1F1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5414475" y="3914316"/>
            <a:ext cx="1131501" cy="245614"/>
          </a:xfrm>
          <a:prstGeom prst="rect">
            <a:avLst/>
          </a:prstGeom>
          <a:solidFill>
            <a:srgbClr val="E74A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Jobs</a:t>
            </a: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2212888" y="3914316"/>
            <a:ext cx="1131501" cy="245614"/>
          </a:xfrm>
          <a:prstGeom prst="rect">
            <a:avLst/>
          </a:prstGeom>
          <a:solidFill>
            <a:srgbClr val="37A4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Career Pathing</a:t>
            </a: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605118" y="3914316"/>
            <a:ext cx="1131501" cy="24561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User Profile</a:t>
            </a:r>
            <a:endParaRPr/>
          </a:p>
        </p:txBody>
      </p:sp>
      <p:sp>
        <p:nvSpPr>
          <p:cNvPr id="320" name="Google Shape;320;p6"/>
          <p:cNvSpPr txBox="1"/>
          <p:nvPr/>
        </p:nvSpPr>
        <p:spPr>
          <a:xfrm>
            <a:off x="514894" y="3666689"/>
            <a:ext cx="8098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Modules</a:t>
            </a:r>
            <a:endParaRPr/>
          </a:p>
        </p:txBody>
      </p:sp>
      <p:sp>
        <p:nvSpPr>
          <p:cNvPr id="321" name="Google Shape;321;p6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Gloat Community call</a:t>
            </a:r>
            <a:endParaRPr/>
          </a:p>
        </p:txBody>
      </p:sp>
      <p:sp>
        <p:nvSpPr>
          <p:cNvPr id="322" name="Google Shape;322;p6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Gloat Community call</a:t>
            </a:r>
            <a:endParaRPr/>
          </a:p>
        </p:txBody>
      </p:sp>
      <p:sp>
        <p:nvSpPr>
          <p:cNvPr id="329" name="Google Shape;329;p7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56488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 Black"/>
              <a:buNone/>
            </a:pPr>
            <a:r>
              <a:rPr lang="en-US" sz="2600"/>
              <a:t>The Reality: Launching while a Global Reorganization is announced</a:t>
            </a:r>
            <a:endParaRPr/>
          </a:p>
        </p:txBody>
      </p:sp>
      <p:graphicFrame>
        <p:nvGraphicFramePr>
          <p:cNvPr id="331" name="Google Shape;331;p7"/>
          <p:cNvGraphicFramePr/>
          <p:nvPr/>
        </p:nvGraphicFramePr>
        <p:xfrm>
          <a:off x="480496" y="24192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{301B1758-1108-447E-AE90-246D589A123D}</a:tableStyleId>
              </a:tblPr>
              <a:tblGrid>
                <a:gridCol w="52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solidFill>
                            <a:schemeClr val="accent2"/>
                          </a:solidFill>
                        </a:rPr>
                        <a:t>Jan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460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chemeClr val="accent2"/>
                          </a:solidFill>
                        </a:rPr>
                        <a:t>Feb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460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chemeClr val="accent2"/>
                          </a:solidFill>
                        </a:rPr>
                        <a:t>Mar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0000"/>
                          </a:solidFill>
                        </a:rPr>
                        <a:t>Apr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solidFill>
                            <a:schemeClr val="accent2"/>
                          </a:solidFill>
                        </a:rPr>
                        <a:t>May</a:t>
                      </a:r>
                      <a:endParaRPr sz="900" b="1" u="none" strike="noStrike" cap="none"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solidFill>
                            <a:schemeClr val="accent2"/>
                          </a:solidFill>
                        </a:rPr>
                        <a:t>June</a:t>
                      </a:r>
                      <a:endParaRPr sz="900" b="1" u="none" strike="noStrike" cap="none"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solidFill>
                            <a:schemeClr val="accent2"/>
                          </a:solidFill>
                        </a:rPr>
                        <a:t>Jul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solidFill>
                            <a:schemeClr val="accent2"/>
                          </a:solidFill>
                        </a:rPr>
                        <a:t>August</a:t>
                      </a:r>
                      <a:endParaRPr sz="900" b="1" u="none" strike="noStrike" cap="none"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accent2"/>
                          </a:solidFill>
                        </a:rPr>
                        <a:t>Phase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2" name="Google Shape;332;p7"/>
          <p:cNvSpPr/>
          <p:nvPr/>
        </p:nvSpPr>
        <p:spPr>
          <a:xfrm>
            <a:off x="957168" y="3074966"/>
            <a:ext cx="933454" cy="457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3" name="Google Shape;333;p7"/>
          <p:cNvGraphicFramePr/>
          <p:nvPr/>
        </p:nvGraphicFramePr>
        <p:xfrm>
          <a:off x="1022590" y="285823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{317A3F53-F4CE-468F-AE32-49E7F087ED4D}</a:tableStyleId>
              </a:tblPr>
              <a:tblGrid>
                <a:gridCol w="120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1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Last Early adopters, finishing C&amp;E assets, Mobilization of change network &amp; </a:t>
                      </a:r>
                      <a:r>
                        <a:rPr lang="en-US" sz="700" b="1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Teasers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4" name="Google Shape;334;p7"/>
          <p:cNvGraphicFramePr/>
          <p:nvPr/>
        </p:nvGraphicFramePr>
        <p:xfrm>
          <a:off x="2271787" y="285823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{317A3F53-F4CE-468F-AE32-49E7F087ED4D}</a:tableStyleId>
              </a:tblPr>
              <a:tblGrid>
                <a:gridCol w="72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1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Local planning &amp; engaging  leadership</a:t>
                      </a:r>
                      <a:endParaRPr sz="700" b="1" i="0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5" name="Google Shape;335;p7"/>
          <p:cNvGraphicFramePr/>
          <p:nvPr/>
        </p:nvGraphicFramePr>
        <p:xfrm>
          <a:off x="3928528" y="285823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{317A3F53-F4CE-468F-AE32-49E7F087ED4D}</a:tableStyleId>
              </a:tblPr>
              <a:tblGrid>
                <a:gridCol w="84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“Soft” Go-live and reorganization announcement</a:t>
                      </a:r>
                      <a:endParaRPr sz="700" b="1" i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6" name="Google Shape;336;p7"/>
          <p:cNvGraphicFramePr/>
          <p:nvPr/>
        </p:nvGraphicFramePr>
        <p:xfrm>
          <a:off x="3059295" y="285823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{317A3F53-F4CE-468F-AE32-49E7F087ED4D}</a:tableStyleId>
              </a:tblPr>
              <a:tblGrid>
                <a:gridCol w="80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1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Awareness &amp; engaging managers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7" name="Google Shape;337;p7"/>
          <p:cNvGraphicFramePr/>
          <p:nvPr/>
        </p:nvGraphicFramePr>
        <p:xfrm>
          <a:off x="4838795" y="285823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{317A3F53-F4CE-468F-AE32-49E7F087ED4D}</a:tableStyleId>
              </a:tblPr>
              <a:tblGrid>
                <a:gridCol w="314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60A9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1" i="0" u="none" strike="noStrike" cap="none">
                          <a:solidFill>
                            <a:srgbClr val="0460A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On-Going engagement, embed Match &amp; My Potential in processes, nudges, working with units and countries to drive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38" name="Google Shape;338;p7"/>
          <p:cNvCxnSpPr/>
          <p:nvPr/>
        </p:nvCxnSpPr>
        <p:spPr>
          <a:xfrm>
            <a:off x="529320" y="3595825"/>
            <a:ext cx="8127508" cy="0"/>
          </a:xfrm>
          <a:prstGeom prst="straightConnector1">
            <a:avLst/>
          </a:prstGeom>
          <a:noFill/>
          <a:ln w="12700" cap="sq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9" name="Google Shape;339;p7"/>
          <p:cNvSpPr/>
          <p:nvPr/>
        </p:nvSpPr>
        <p:spPr>
          <a:xfrm>
            <a:off x="2959651" y="3490180"/>
            <a:ext cx="1252478" cy="2080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Feb: Jobs in Talent-Match</a:t>
            </a:r>
            <a:endParaRPr/>
          </a:p>
        </p:txBody>
      </p:sp>
      <p:sp>
        <p:nvSpPr>
          <p:cNvPr id="340" name="Google Shape;340;p7"/>
          <p:cNvSpPr/>
          <p:nvPr/>
        </p:nvSpPr>
        <p:spPr>
          <a:xfrm>
            <a:off x="4293056" y="3490178"/>
            <a:ext cx="2308277" cy="2080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Q1: Talent-Match and Match-Learn integration</a:t>
            </a:r>
            <a:endParaRPr/>
          </a:p>
        </p:txBody>
      </p:sp>
      <p:sp>
        <p:nvSpPr>
          <p:cNvPr id="341" name="Google Shape;341;p7"/>
          <p:cNvSpPr txBox="1"/>
          <p:nvPr/>
        </p:nvSpPr>
        <p:spPr>
          <a:xfrm>
            <a:off x="459422" y="1227992"/>
            <a:ext cx="8229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Adopting to new reality required alternative channels, amending messaging and extensive stakeholder rounds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50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 sz="2600"/>
              <a:t>How do we engage: Leveraging the HR Change Network</a:t>
            </a:r>
            <a:endParaRPr sz="2700"/>
          </a:p>
        </p:txBody>
      </p:sp>
      <p:sp>
        <p:nvSpPr>
          <p:cNvPr id="348" name="Google Shape;348;p8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Gloat Community call</a:t>
            </a:r>
            <a:endParaRPr/>
          </a:p>
        </p:txBody>
      </p:sp>
      <p:sp>
        <p:nvSpPr>
          <p:cNvPr id="349" name="Google Shape;349;p8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8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8"/>
          <p:cNvSpPr/>
          <p:nvPr/>
        </p:nvSpPr>
        <p:spPr>
          <a:xfrm>
            <a:off x="3503797" y="1543001"/>
            <a:ext cx="2127831" cy="216619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8"/>
          <p:cNvSpPr/>
          <p:nvPr/>
        </p:nvSpPr>
        <p:spPr>
          <a:xfrm rot="5782961">
            <a:off x="771524" y="1628940"/>
            <a:ext cx="1692124" cy="1692124"/>
          </a:xfrm>
          <a:prstGeom prst="arc">
            <a:avLst>
              <a:gd name="adj1" fmla="val 16200000"/>
              <a:gd name="adj2" fmla="val 15452281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8"/>
          <p:cNvGrpSpPr/>
          <p:nvPr/>
        </p:nvGrpSpPr>
        <p:grpSpPr>
          <a:xfrm>
            <a:off x="6526651" y="1459228"/>
            <a:ext cx="1820972" cy="1820972"/>
            <a:chOff x="6356016" y="1700651"/>
            <a:chExt cx="1820972" cy="1820972"/>
          </a:xfrm>
        </p:grpSpPr>
        <p:sp>
          <p:nvSpPr>
            <p:cNvPr id="353" name="Google Shape;353;p8"/>
            <p:cNvSpPr/>
            <p:nvPr/>
          </p:nvSpPr>
          <p:spPr>
            <a:xfrm>
              <a:off x="6431654" y="1783137"/>
              <a:ext cx="1656000" cy="1656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396" r="-4948" b="-4552"/>
              </a:stretch>
            </a:blipFill>
            <a:ln w="12700" cap="sq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5037796">
              <a:off x="6438502" y="1783137"/>
              <a:ext cx="1656000" cy="1656000"/>
            </a:xfrm>
            <a:prstGeom prst="arc">
              <a:avLst>
                <a:gd name="adj1" fmla="val 16200000"/>
                <a:gd name="adj2" fmla="val 15024343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55" name="Google Shape;355;p8"/>
          <p:cNvCxnSpPr/>
          <p:nvPr/>
        </p:nvCxnSpPr>
        <p:spPr>
          <a:xfrm rot="10800000" flipH="1">
            <a:off x="2458404" y="2539001"/>
            <a:ext cx="4143884" cy="1215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356" name="Google Shape;356;p8"/>
          <p:cNvSpPr txBox="1"/>
          <p:nvPr/>
        </p:nvSpPr>
        <p:spPr>
          <a:xfrm>
            <a:off x="4022705" y="2165449"/>
            <a:ext cx="109817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Empowered by:</a:t>
            </a:r>
            <a:endParaRPr/>
          </a:p>
        </p:txBody>
      </p:sp>
      <p:sp>
        <p:nvSpPr>
          <p:cNvPr id="357" name="Google Shape;357;p8"/>
          <p:cNvSpPr txBox="1"/>
          <p:nvPr/>
        </p:nvSpPr>
        <p:spPr>
          <a:xfrm>
            <a:off x="3639328" y="1591342"/>
            <a:ext cx="189107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Multi-channel deployment</a:t>
            </a:r>
            <a:endParaRPr/>
          </a:p>
        </p:txBody>
      </p:sp>
      <p:sp>
        <p:nvSpPr>
          <p:cNvPr id="358" name="Google Shape;358;p8"/>
          <p:cNvSpPr txBox="1"/>
          <p:nvPr/>
        </p:nvSpPr>
        <p:spPr>
          <a:xfrm>
            <a:off x="6308796" y="3384451"/>
            <a:ext cx="22469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Associates and Managers</a:t>
            </a:r>
            <a:endParaRPr/>
          </a:p>
        </p:txBody>
      </p:sp>
      <p:sp>
        <p:nvSpPr>
          <p:cNvPr id="359" name="Google Shape;359;p8"/>
          <p:cNvSpPr txBox="1"/>
          <p:nvPr/>
        </p:nvSpPr>
        <p:spPr>
          <a:xfrm>
            <a:off x="494444" y="3314918"/>
            <a:ext cx="2246971" cy="57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Match Talent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Match Learn</a:t>
            </a:r>
            <a:endParaRPr sz="1088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Potential </a:t>
            </a:r>
            <a:endParaRPr/>
          </a:p>
        </p:txBody>
      </p:sp>
      <p:graphicFrame>
        <p:nvGraphicFramePr>
          <p:cNvPr id="360" name="Google Shape;360;p8"/>
          <p:cNvGraphicFramePr/>
          <p:nvPr/>
        </p:nvGraphicFramePr>
        <p:xfrm>
          <a:off x="3588822" y="2590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{301B1758-1108-447E-AE90-246D589A123D}</a:tableStyleId>
              </a:tblPr>
              <a:tblGrid>
                <a:gridCol w="196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400">
                <a:tc>
                  <a:txBody>
                    <a:bodyPr/>
                    <a:lstStyle/>
                    <a:p>
                      <a:pPr marL="720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</a:rPr>
                        <a:t>Regions and large countries</a:t>
                      </a: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54000" marB="54000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400">
                <a:tc>
                  <a:txBody>
                    <a:bodyPr/>
                    <a:lstStyle/>
                    <a:p>
                      <a:pPr marL="720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</a:rPr>
                        <a:t>Business Units</a:t>
                      </a: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54000" marB="54000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00">
                <a:tc>
                  <a:txBody>
                    <a:bodyPr/>
                    <a:lstStyle/>
                    <a:p>
                      <a:pPr marL="720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</a:rPr>
                        <a:t>L&amp;D Community</a:t>
                      </a:r>
                      <a:endParaRPr/>
                    </a:p>
                  </a:txBody>
                  <a:tcPr marL="0" marR="0" marT="54000" marB="54000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400">
                <a:tc>
                  <a:txBody>
                    <a:bodyPr/>
                    <a:lstStyle/>
                    <a:p>
                      <a:pPr marL="720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</a:rPr>
                        <a:t>Talent Management Community</a:t>
                      </a:r>
                      <a:endParaRPr/>
                    </a:p>
                  </a:txBody>
                  <a:tcPr marL="0" marR="0" marT="54000" marB="54000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1" name="Google Shape;361;p8"/>
          <p:cNvSpPr/>
          <p:nvPr/>
        </p:nvSpPr>
        <p:spPr>
          <a:xfrm>
            <a:off x="1036245" y="2091175"/>
            <a:ext cx="1171575" cy="74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23761"/>
                </a:solidFill>
                <a:latin typeface="Arial"/>
                <a:ea typeface="Arial"/>
                <a:cs typeface="Arial"/>
                <a:sym typeface="Arial"/>
              </a:rPr>
              <a:t>Match </a:t>
            </a:r>
            <a:endParaRPr/>
          </a:p>
        </p:txBody>
      </p:sp>
      <p:sp>
        <p:nvSpPr>
          <p:cNvPr id="362" name="Google Shape;362;p8"/>
          <p:cNvSpPr/>
          <p:nvPr/>
        </p:nvSpPr>
        <p:spPr>
          <a:xfrm>
            <a:off x="494444" y="3877252"/>
            <a:ext cx="2537689" cy="66798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team to prepare plan, assets, behavioral interventions and </a:t>
            </a:r>
            <a:b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messages to communicate.</a:t>
            </a:r>
            <a:endParaRPr/>
          </a:p>
        </p:txBody>
      </p:sp>
      <p:sp>
        <p:nvSpPr>
          <p:cNvPr id="363" name="Google Shape;363;p8"/>
          <p:cNvSpPr/>
          <p:nvPr/>
        </p:nvSpPr>
        <p:spPr>
          <a:xfrm>
            <a:off x="3303155" y="3877252"/>
            <a:ext cx="2537689" cy="66798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 deployment leads, regional and country leads to modify the approach where necessary and communicate to associates.</a:t>
            </a:r>
            <a:endParaRPr/>
          </a:p>
        </p:txBody>
      </p:sp>
      <p:sp>
        <p:nvSpPr>
          <p:cNvPr id="364" name="Google Shape;364;p8"/>
          <p:cNvSpPr/>
          <p:nvPr/>
        </p:nvSpPr>
        <p:spPr>
          <a:xfrm>
            <a:off x="6111867" y="3877252"/>
            <a:ext cx="2537689" cy="66798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Associates and manager understand the value of Match, context of it in Novartis and act upon main asks.</a:t>
            </a:r>
            <a:endParaRPr/>
          </a:p>
        </p:txBody>
      </p:sp>
      <p:cxnSp>
        <p:nvCxnSpPr>
          <p:cNvPr id="365" name="Google Shape;365;p8"/>
          <p:cNvCxnSpPr>
            <a:stCxn id="362" idx="3"/>
            <a:endCxn id="363" idx="1"/>
          </p:cNvCxnSpPr>
          <p:nvPr/>
        </p:nvCxnSpPr>
        <p:spPr>
          <a:xfrm>
            <a:off x="3032133" y="4211246"/>
            <a:ext cx="270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66" name="Google Shape;366;p8"/>
          <p:cNvCxnSpPr>
            <a:stCxn id="363" idx="3"/>
            <a:endCxn id="364" idx="1"/>
          </p:cNvCxnSpPr>
          <p:nvPr/>
        </p:nvCxnSpPr>
        <p:spPr>
          <a:xfrm>
            <a:off x="5840844" y="4211246"/>
            <a:ext cx="270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67" name="Google Shape;367;p8"/>
          <p:cNvSpPr txBox="1"/>
          <p:nvPr/>
        </p:nvSpPr>
        <p:spPr>
          <a:xfrm>
            <a:off x="469421" y="1142281"/>
            <a:ext cx="8229600" cy="50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Awareness and engagement activities led locally by Country and Unit Engagement Leads with the support from Global team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 Black"/>
              <a:buNone/>
            </a:pPr>
            <a:r>
              <a:rPr lang="en-US" sz="2600"/>
              <a:t>Examples</a:t>
            </a:r>
            <a:endParaRPr/>
          </a:p>
        </p:txBody>
      </p:sp>
      <p:sp>
        <p:nvSpPr>
          <p:cNvPr id="373" name="Google Shape;373;p9"/>
          <p:cNvSpPr txBox="1">
            <a:spLocks noGrp="1"/>
          </p:cNvSpPr>
          <p:nvPr>
            <p:ph type="ftr" idx="11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Gloat Community call</a:t>
            </a:r>
            <a:endParaRPr/>
          </a:p>
        </p:txBody>
      </p:sp>
      <p:sp>
        <p:nvSpPr>
          <p:cNvPr id="374" name="Google Shape;374;p9"/>
          <p:cNvSpPr txBox="1">
            <a:spLocks noGrp="1"/>
          </p:cNvSpPr>
          <p:nvPr>
            <p:ph type="sldNum" idx="12"/>
          </p:nvPr>
        </p:nvSpPr>
        <p:spPr>
          <a:xfrm>
            <a:off x="459422" y="47815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75" name="Google Shape;3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4028" y="1596498"/>
            <a:ext cx="1397056" cy="212439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6" name="Google Shape;376;p9"/>
          <p:cNvSpPr/>
          <p:nvPr/>
        </p:nvSpPr>
        <p:spPr>
          <a:xfrm>
            <a:off x="4826648" y="3761354"/>
            <a:ext cx="1400100" cy="3517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Yammer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0975" y="1596498"/>
            <a:ext cx="1804791" cy="212439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8" name="Google Shape;378;p9"/>
          <p:cNvSpPr/>
          <p:nvPr/>
        </p:nvSpPr>
        <p:spPr>
          <a:xfrm>
            <a:off x="2950860" y="3753070"/>
            <a:ext cx="1805948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Videos ¦ FAQ ¦ 1-Pager ¦ Guide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5552" y="1596498"/>
            <a:ext cx="1742716" cy="212439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0" name="Google Shape;380;p9"/>
          <p:cNvSpPr/>
          <p:nvPr/>
        </p:nvSpPr>
        <p:spPr>
          <a:xfrm>
            <a:off x="1094961" y="3758050"/>
            <a:ext cx="1742697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Novartis Intranet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9"/>
          <p:cNvSpPr/>
          <p:nvPr/>
        </p:nvSpPr>
        <p:spPr>
          <a:xfrm>
            <a:off x="6264201" y="3752858"/>
            <a:ext cx="1742697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Nudges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204" y="985233"/>
            <a:ext cx="1887487" cy="111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9" descr="Graphical user interface, applicati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32200" y="1598146"/>
            <a:ext cx="1353324" cy="142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9" descr="Graphical user interface, applicati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5247" y="2690124"/>
            <a:ext cx="1740604" cy="1066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 novartis blue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Macintosh PowerPoint</Application>
  <PresentationFormat>On-screen Show (16:9)</PresentationFormat>
  <Paragraphs>178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 Black</vt:lpstr>
      <vt:lpstr>Arial</vt:lpstr>
      <vt:lpstr>Noto Sans Symbols</vt:lpstr>
      <vt:lpstr>Theme1 novartis blue</vt:lpstr>
      <vt:lpstr>Gloat Community Call – Novartis’s Journey</vt:lpstr>
      <vt:lpstr>Agenda</vt:lpstr>
      <vt:lpstr>Novartis</vt:lpstr>
      <vt:lpstr>PowerPoint Presentation</vt:lpstr>
      <vt:lpstr>One Novartis Career &amp; Development Journey</vt:lpstr>
      <vt:lpstr>The plan: Implementing Talent Marketplace</vt:lpstr>
      <vt:lpstr>The Reality: Launching while a Global Reorganization is announced</vt:lpstr>
      <vt:lpstr>How do we engage: Leveraging the HR Change Network</vt:lpstr>
      <vt:lpstr>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Gloat Community Call – Novartis’s Journey</dc:title>
  <dc:creator>Stourac, Jan</dc:creator>
  <cp:lastModifiedBy>Seth Gammons</cp:lastModifiedBy>
  <cp:revision>1</cp:revision>
  <dcterms:created xsi:type="dcterms:W3CDTF">2022-06-20T08:58:50Z</dcterms:created>
  <dcterms:modified xsi:type="dcterms:W3CDTF">2023-11-02T18:14:26Z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2022-06-20T08:58:50Z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ecd2f8a4-92f2-4492-b6ad-f9c8428882de</vt:lpwstr>
  </property>
  <property fmtid="{D5CDD505-2E9C-101B-9397-08002B2CF9AE}" pid="8" name="MSIP_Label_3c9bec58-8084-492e-8360-0e1cfe36408c_ContentBits">
    <vt:lpwstr>0</vt:lpwstr>
  </property>
  <property fmtid="{D5CDD505-2E9C-101B-9397-08002B2CF9AE}" pid="9" name="ContentTypeId">
    <vt:lpwstr>0x010100231520BC49085A4782535CE5CE6ECD05</vt:lpwstr>
  </property>
</Properties>
</file>