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4" r:id="rId4"/>
    <p:sldId id="257" r:id="rId5"/>
    <p:sldId id="262" r:id="rId6"/>
    <p:sldId id="258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065397E-8265-4A8B-9DF3-F21742F73742}">
          <p14:sldIdLst>
            <p14:sldId id="256"/>
            <p14:sldId id="261"/>
            <p14:sldId id="264"/>
            <p14:sldId id="257"/>
            <p14:sldId id="262"/>
            <p14:sldId id="258"/>
            <p14:sldId id="26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7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9898B-F11A-4AAC-A4C1-8D244AD76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7AC7DF-CD8E-4AEE-984E-90755D855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BEB5A-2675-4269-8378-7109F6A03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54626-2D48-4611-BA50-F26929002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AF9CC-D707-415B-B4E0-9E4F22B69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02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0DF81-4191-445C-9A58-9E2AE4CD0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F4B2D-CC7C-4031-B380-B937A52CA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D1BA0-2702-4830-9BFA-D639A73A2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9A2D6-41F5-4374-9192-C7D58AAD1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C2BCE-D5A8-4930-8A5F-22F4688AC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05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D1303-57F7-4432-8459-D12ECF107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C30CF-9DDF-4089-B3D2-D6FB57616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E9986-9C53-4C13-A99C-DB084EC5F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F100C-8113-4059-A860-2591CA411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CFAE2-C085-43EB-8A61-987B07C1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72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B9106-5BD6-4256-A8E3-EC8722A11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93FC8-C314-4257-8E46-F03F206B3C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94F6E-87D5-4E90-B5DD-757B813CD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6F042-FE09-42E5-83AF-C7B5ADF39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1E95AA-5649-4D7F-AC3F-AB27F0E42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8F052E-A2D5-4FED-A0C0-EE81335C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7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B256-3738-4375-BE40-C9D27C4BD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2AB38-6670-42A1-90A8-F0DCA4BE0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5871D-FD81-488D-AE94-175939095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920D8-8CF6-4302-9461-23C35CFB0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0263DF-384F-4187-99F6-A08C02F597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88729A-2764-4BDE-AC93-149C7775F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40CE8C-5B5C-4D65-8AEA-F0A30D7C9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C77681-087E-4D2B-9C46-E0F1CFEE6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77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541A-27A1-4DD9-A4BE-B61C5AB9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81125-E3F5-4FD7-813C-4A6AF4BA4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EB2C30-A913-41C4-8959-6BF2BCB1F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32047A-AE56-42B0-9DAA-6166882F3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01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97D73D-516C-42EF-A3A5-C08E1EFA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CE7396-4BD9-4080-9D92-7E179981B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D3EF3-5345-42D8-B1C0-510D48F7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864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553BF-2919-401A-9AFF-FE3B265F3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7F77D-7847-4C54-A997-7EF053063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B20EA-4B95-4A0D-97BA-91E9AD9A3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5BFF7-B3EE-4A5E-9EE1-E769B9FBF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67A94-2006-4522-A2DC-C060C4A0F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41A90-2B11-4B92-912C-417F039E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09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B9A9C-2FB0-4065-9511-3C984F90A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F7FD23-6690-499E-A55B-3B1F37B17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47A03-8A69-4EA5-8C1F-B6756C317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28F91A-4EF7-44F8-945D-3DDBE719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2E656-0155-4B2F-B8E2-0EBD62BE6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379BEF-87A7-44F6-BD8E-852DA644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20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380D2-30F9-411B-9483-906AE7B0C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B3576E-5C5A-4839-9118-8EF563F08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4BDC0-90C1-4287-805C-CC5527977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8C706-8348-4944-91EE-2812856FF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D574E-629E-45DB-B1D0-6BCC329C1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1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936F03-1BAC-4EFA-BC50-9E511B6860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8D70B5-82C6-4094-9D2E-6B187E32CB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05C0F-8504-4F28-9EA3-6A2DE03D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0129E-9F5D-4B49-B041-2D7C8BFD5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3B8EC-6CD9-4D4C-B791-3BABED2A0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4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1CA9E6-F3D0-49E8-A361-8CCCC81DF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4F119-9A77-4EE8-B4B0-D653F3108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BB50C-2C21-4A9A-9B8A-20EBC78FC3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EE078-A1AA-4E45-924C-70F0CE2ACB8E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D3C19-F2CD-4B1D-9066-4979A6E89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F3747-F066-4955-B0DA-5E5E4AD74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82FFF-E814-4DC1-AAB7-6A4FD4D3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5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8465A-59D5-4115-82FF-AE9BC1FCB2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 Colorado Inc.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375C46-D83F-4B09-BE65-5E32DAC8A3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Conflict of Interest Legislation</a:t>
            </a:r>
          </a:p>
        </p:txBody>
      </p:sp>
      <p:pic>
        <p:nvPicPr>
          <p:cNvPr id="1026" name="Picture 2" descr="06d27ecf-34a2-4ca0-b291-39b1ada7be6c">
            <a:extLst>
              <a:ext uri="{FF2B5EF4-FFF2-40B4-BE49-F238E27FC236}">
                <a16:creationId xmlns:a16="http://schemas.microsoft.com/office/drawing/2014/main" id="{B3ED16DF-0023-4CC4-A041-97C55D349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4763"/>
            <a:ext cx="4585711" cy="275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x_Picture 1" descr="Agency Logo (002)">
            <a:extLst>
              <a:ext uri="{FF2B5EF4-FFF2-40B4-BE49-F238E27FC236}">
                <a16:creationId xmlns:a16="http://schemas.microsoft.com/office/drawing/2014/main" id="{476B84F7-F774-4A70-8E72-16C44062B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109" y="4153910"/>
            <a:ext cx="2704090" cy="270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069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x_Picture 1" descr="Agency Logo (002)">
            <a:extLst>
              <a:ext uri="{FF2B5EF4-FFF2-40B4-BE49-F238E27FC236}">
                <a16:creationId xmlns:a16="http://schemas.microsoft.com/office/drawing/2014/main" id="{F580226A-76F5-4D93-8726-74B628C4A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142" y="67253"/>
            <a:ext cx="2731365" cy="273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DC07AB-91B6-4632-A9A1-4A546B2C6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15" y="2078183"/>
            <a:ext cx="11610492" cy="427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4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002">
            <a:extLst>
              <a:ext uri="{FF2B5EF4-FFF2-40B4-BE49-F238E27FC236}">
                <a16:creationId xmlns:a16="http://schemas.microsoft.com/office/drawing/2014/main" id="{AC3830C6-BC3B-484C-A5D0-8D7A2012E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51" y="1822737"/>
            <a:ext cx="9895232" cy="197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309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737668-5F9C-41D8-809F-12E7966D1D5C}"/>
              </a:ext>
            </a:extLst>
          </p:cNvPr>
          <p:cNvSpPr/>
          <p:nvPr/>
        </p:nvSpPr>
        <p:spPr>
          <a:xfrm>
            <a:off x="1080655" y="1273692"/>
            <a:ext cx="10612581" cy="3964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TimesNewRomanPS-BoldMT"/>
                <a:ea typeface="Calibri" panose="020F0502020204030204" pitchFamily="34" charset="0"/>
              </a:rPr>
              <a:t>Option 5: Empower Community Board Members with Voting Rights and Remove Two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TimesNewRomanPS-BoldMT"/>
                <a:ea typeface="Calibri" panose="020F0502020204030204" pitchFamily="34" charset="0"/>
              </a:rPr>
              <a:t>Provider-Directors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Under Option 5, HCI would grant the 2 community members on the board voting rights such that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they are true members of the governing body of HCI rather than merely spectators to board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activities and decision-making. In addition, HCI would also need to remove 2 (or more)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provider-directors from the board in order to achieve the 50% cap on provider-director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representation on the HCI board. Beacon’s appointee and the 2 community members would be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on the non-provider-director side of the equation, and the 3 remaining provider-directors would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make up the provider-director side of the equation.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050" name="x_Picture 1" descr="Agency Logo (002)">
            <a:extLst>
              <a:ext uri="{FF2B5EF4-FFF2-40B4-BE49-F238E27FC236}">
                <a16:creationId xmlns:a16="http://schemas.microsoft.com/office/drawing/2014/main" id="{FCF6B97E-74D7-497C-8BAB-157C51A6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236" y="463180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C128CAA-3B43-45CE-9FE1-789B2EA832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73018" y="365125"/>
            <a:ext cx="9342582" cy="2008620"/>
          </a:xfrm>
        </p:spPr>
        <p:txBody>
          <a:bodyPr>
            <a:normAutofit/>
          </a:bodyPr>
          <a:lstStyle/>
          <a:p>
            <a:r>
              <a:rPr lang="en-US" dirty="0"/>
              <a:t>Governance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66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29C6F-CE19-4A86-9636-A54225358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Colorado Board of Directors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5B37E-A2DA-4968-A92E-5028B71F9D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Old</a:t>
            </a:r>
          </a:p>
          <a:p>
            <a:pPr lvl="1"/>
            <a:r>
              <a:rPr lang="en-US" dirty="0"/>
              <a:t>Beacon</a:t>
            </a:r>
          </a:p>
          <a:p>
            <a:pPr lvl="1"/>
            <a:r>
              <a:rPr lang="en-US" dirty="0"/>
              <a:t>Valley Wide</a:t>
            </a:r>
          </a:p>
          <a:p>
            <a:pPr lvl="1"/>
            <a:r>
              <a:rPr lang="en-US" dirty="0"/>
              <a:t>Health Solutions</a:t>
            </a:r>
          </a:p>
          <a:p>
            <a:pPr lvl="1"/>
            <a:r>
              <a:rPr lang="en-US" dirty="0"/>
              <a:t>South East Health Group</a:t>
            </a:r>
          </a:p>
          <a:p>
            <a:pPr lvl="1"/>
            <a:r>
              <a:rPr lang="en-US" dirty="0" err="1"/>
              <a:t>SolVista</a:t>
            </a:r>
            <a:endParaRPr lang="en-US" dirty="0"/>
          </a:p>
          <a:p>
            <a:pPr lvl="1"/>
            <a:r>
              <a:rPr lang="en-US" dirty="0"/>
              <a:t>SLVBHG</a:t>
            </a:r>
          </a:p>
          <a:p>
            <a:pPr lvl="1"/>
            <a:r>
              <a:rPr lang="en-US" dirty="0"/>
              <a:t>Community Board Member</a:t>
            </a:r>
          </a:p>
          <a:p>
            <a:pPr lvl="1"/>
            <a:r>
              <a:rPr lang="en-US" dirty="0"/>
              <a:t>Community Board Member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B384DA-DC74-498B-B696-A281069D70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New</a:t>
            </a:r>
          </a:p>
          <a:p>
            <a:pPr lvl="1"/>
            <a:r>
              <a:rPr lang="en-US" dirty="0"/>
              <a:t>Beacon</a:t>
            </a:r>
          </a:p>
          <a:p>
            <a:pPr lvl="1"/>
            <a:r>
              <a:rPr lang="en-US" dirty="0"/>
              <a:t>Valley Wide - FQHC</a:t>
            </a:r>
          </a:p>
          <a:p>
            <a:pPr lvl="1"/>
            <a:r>
              <a:rPr lang="en-US" dirty="0"/>
              <a:t>Health Solutions - Urban CMHC</a:t>
            </a:r>
          </a:p>
          <a:p>
            <a:pPr lvl="1"/>
            <a:r>
              <a:rPr lang="en-US" dirty="0"/>
              <a:t>?? - Rural CMHC – will be chair</a:t>
            </a:r>
          </a:p>
          <a:p>
            <a:pPr lvl="1"/>
            <a:r>
              <a:rPr lang="en-US" dirty="0"/>
              <a:t>Community Board Member</a:t>
            </a:r>
          </a:p>
          <a:p>
            <a:pPr lvl="1"/>
            <a:r>
              <a:rPr lang="en-US" dirty="0"/>
              <a:t>Community Board Member</a:t>
            </a:r>
          </a:p>
          <a:p>
            <a:pPr lvl="1"/>
            <a:endParaRPr lang="en-US" dirty="0"/>
          </a:p>
        </p:txBody>
      </p:sp>
      <p:pic>
        <p:nvPicPr>
          <p:cNvPr id="3074" name="x_Picture 1" descr="Agency Logo (002)">
            <a:extLst>
              <a:ext uri="{FF2B5EF4-FFF2-40B4-BE49-F238E27FC236}">
                <a16:creationId xmlns:a16="http://schemas.microsoft.com/office/drawing/2014/main" id="{C0209CD2-0ADB-432B-A961-2E5508116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0800" y="36512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155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9807A1-632D-411A-A64A-4F75F45BA6D2}"/>
              </a:ext>
            </a:extLst>
          </p:cNvPr>
          <p:cNvSpPr/>
          <p:nvPr/>
        </p:nvSpPr>
        <p:spPr>
          <a:xfrm>
            <a:off x="683491" y="1223107"/>
            <a:ext cx="10760364" cy="44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TimesNewRomanPS-BoldMT"/>
                <a:ea typeface="Calibri" panose="020F0502020204030204" pitchFamily="34" charset="0"/>
              </a:rPr>
              <a:t>Option 8: Partial-Sale by Provider-Shareholders and Exercise of HCI’s Right of First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TimesNewRomanPS-BoldMT"/>
                <a:ea typeface="Calibri" panose="020F0502020204030204" pitchFamily="34" charset="0"/>
              </a:rPr>
              <a:t>Refusal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The above options contemplate all provider-shareholders retaining ownership in HCI. The HCI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Bylaws also provide for certain rights of first refusal (“ROFRs”) should any provider-shareholder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wish to redeem their shares in HCI. If that is the case, HCI could buy back the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shares from the redeeming shareholder(s) and simply retire those shares. It is not required that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those shares be resold to a non-provider party or otherwise. However, given this is 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sale/redemption option, we have not fleshed it out in detail here but would be happy to do so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upon request if any HCI shareholder wishes to be redeemed and the remaining HCI shareholders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imesNewRomanPSMT"/>
                <a:ea typeface="Calibri" panose="020F0502020204030204" pitchFamily="34" charset="0"/>
              </a:rPr>
              <a:t>would like to better understand the corporation’s options pursuant to such redemption.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5395FE-4588-4049-A2E6-CB12B31A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Ownership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145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754B-7BFC-4392-AB4E-AA3AC8F59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81556-2BF7-466A-A465-D7F392A11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Governance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5BEC6E-318E-4F7E-8244-E3AE8E3FA7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Utilize option 5 to change board governance. This is the best of the options and all providers are leaning towards this option. This will meet the 50% cap on the board.</a:t>
            </a:r>
          </a:p>
          <a:p>
            <a:endParaRPr lang="en-US" dirty="0"/>
          </a:p>
          <a:p>
            <a:r>
              <a:rPr lang="en-US" dirty="0"/>
              <a:t>Only other option would be to add a community member for each provider to balance and have more non-provider votes.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023E9EC-6EFF-4C66-8E0F-AF89C19A9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Ownership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0D20C8E-7F92-4136-A079-39D2ACFABCD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Decrease shares from 17% to 5% to remain under the 25% ownership.</a:t>
            </a:r>
          </a:p>
          <a:p>
            <a:pPr lvl="1"/>
            <a:r>
              <a:rPr lang="en-US" dirty="0"/>
              <a:t>One owner/provider will need to decrease 4.99%</a:t>
            </a:r>
          </a:p>
          <a:p>
            <a:pPr lvl="1"/>
            <a:endParaRPr lang="en-US" dirty="0"/>
          </a:p>
          <a:p>
            <a:r>
              <a:rPr lang="en-US" dirty="0"/>
              <a:t>Selling all shares and becoming a provider only does not meet our objectives.</a:t>
            </a:r>
          </a:p>
          <a:p>
            <a:endParaRPr lang="en-US" dirty="0"/>
          </a:p>
          <a:p>
            <a:r>
              <a:rPr lang="en-US" dirty="0"/>
              <a:t>The only reason to sell shares is if we are in agreement to move towards a RAE 3.0 bid.</a:t>
            </a:r>
          </a:p>
        </p:txBody>
      </p:sp>
      <p:pic>
        <p:nvPicPr>
          <p:cNvPr id="8" name="x_Picture 1" descr="Agency Logo (002)">
            <a:extLst>
              <a:ext uri="{FF2B5EF4-FFF2-40B4-BE49-F238E27FC236}">
                <a16:creationId xmlns:a16="http://schemas.microsoft.com/office/drawing/2014/main" id="{8138DB38-7D94-4A87-9A6A-89B48EE0E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0800" y="36512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627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445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TimesNewRomanPS-BoldMT</vt:lpstr>
      <vt:lpstr>TimesNewRomanPSMT</vt:lpstr>
      <vt:lpstr>Office Theme</vt:lpstr>
      <vt:lpstr>Health Colorado Inc.</vt:lpstr>
      <vt:lpstr>PowerPoint Presentation</vt:lpstr>
      <vt:lpstr>PowerPoint Presentation</vt:lpstr>
      <vt:lpstr>Governance  </vt:lpstr>
      <vt:lpstr>Health Colorado Board of Directors</vt:lpstr>
      <vt:lpstr>Ownership </vt:lpstr>
      <vt:lpstr>Recommendation: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Colorado</dc:title>
  <dc:creator>Victoria Romero</dc:creator>
  <cp:lastModifiedBy>Victoria Romero</cp:lastModifiedBy>
  <cp:revision>6</cp:revision>
  <dcterms:created xsi:type="dcterms:W3CDTF">2022-08-26T19:07:34Z</dcterms:created>
  <dcterms:modified xsi:type="dcterms:W3CDTF">2022-08-26T19:42:14Z</dcterms:modified>
</cp:coreProperties>
</file>