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71" r:id="rId5"/>
    <p:sldId id="270" r:id="rId6"/>
    <p:sldId id="268" r:id="rId7"/>
    <p:sldId id="272" r:id="rId8"/>
    <p:sldId id="263" r:id="rId9"/>
    <p:sldId id="269" r:id="rId10"/>
    <p:sldId id="275" r:id="rId11"/>
    <p:sldId id="264" r:id="rId12"/>
    <p:sldId id="277" r:id="rId13"/>
    <p:sldId id="273" r:id="rId14"/>
    <p:sldId id="274" r:id="rId15"/>
    <p:sldId id="267" r:id="rId16"/>
    <p:sldId id="266" r:id="rId17"/>
    <p:sldId id="27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5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-108" y="-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77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pPr/>
              <a:t>4/28/2015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pPr/>
              <a:t>4/28/2015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pPr/>
              <a:t>4/28/2015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pPr/>
              <a:t>4/28/2015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pPr/>
              <a:t>4/28/2015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pPr/>
              <a:t>4/28/2015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pPr/>
              <a:t>4/28/2015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pPr/>
              <a:t>4/28/2015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pPr/>
              <a:t>4/28/2015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pPr/>
              <a:t>4/28/2015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pPr/>
              <a:t>4/28/2015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pPr/>
              <a:t>4/28/2015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718312"/>
            <a:ext cx="10058400" cy="3566160"/>
          </a:xfrm>
        </p:spPr>
        <p:txBody>
          <a:bodyPr/>
          <a:lstStyle/>
          <a:p>
            <a:r>
              <a:rPr lang="en-US" dirty="0" smtClean="0"/>
              <a:t>Colorado Health Partnerships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Durango </a:t>
            </a:r>
          </a:p>
          <a:p>
            <a:r>
              <a:rPr lang="en-US" dirty="0" smtClean="0"/>
              <a:t>April 25</a:t>
            </a:r>
            <a:r>
              <a:rPr lang="en-US" baseline="30000" dirty="0" smtClean="0"/>
              <a:t>th</a:t>
            </a:r>
            <a:r>
              <a:rPr lang="en-US" dirty="0" smtClean="0"/>
              <a:t>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242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286603"/>
            <a:ext cx="10668000" cy="145075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We Know</a:t>
            </a:r>
            <a:br>
              <a:rPr lang="en-US" dirty="0" smtClean="0"/>
            </a:br>
            <a:r>
              <a:rPr lang="en-US" dirty="0"/>
              <a:t>Health Care Policy and </a:t>
            </a:r>
            <a:r>
              <a:rPr lang="en-US" dirty="0" smtClean="0"/>
              <a:t>Financing RCCO Guidance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The RCCO regions will stay the same, with stakeholder meeting to be held to determine the fate of Larimer and Elbert counties.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The RCCO and BHO contracts will be combined – 7/1/2017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Behavioral Health services will MOSTLY remain capitated</a:t>
            </a:r>
          </a:p>
        </p:txBody>
      </p:sp>
    </p:spTree>
    <p:extLst>
      <p:ext uri="{BB962C8B-B14F-4D97-AF65-F5344CB8AC3E}">
        <p14:creationId xmlns:p14="http://schemas.microsoft.com/office/powerpoint/2010/main" xmlns="" val="162122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We Know</a:t>
            </a:r>
            <a:br>
              <a:rPr lang="en-US" dirty="0"/>
            </a:br>
            <a:r>
              <a:rPr lang="en-US" dirty="0"/>
              <a:t>Health Care Policy and Financing Guidance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/>
              <a:t>No </a:t>
            </a:r>
            <a:r>
              <a:rPr lang="en-US" sz="3000" dirty="0"/>
              <a:t>physical health risk to start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3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/>
              <a:t>Over </a:t>
            </a:r>
            <a:r>
              <a:rPr lang="en-US" sz="3000" dirty="0"/>
              <a:t>five years </a:t>
            </a:r>
            <a:r>
              <a:rPr lang="en-US" sz="3000" dirty="0" smtClean="0"/>
              <a:t>there </a:t>
            </a:r>
            <a:r>
              <a:rPr lang="en-US" sz="3000" dirty="0"/>
              <a:t>will be a glide path </a:t>
            </a:r>
            <a:r>
              <a:rPr lang="en-US" sz="3000" dirty="0" smtClean="0"/>
              <a:t>to physical health </a:t>
            </a:r>
            <a:r>
              <a:rPr lang="en-US" sz="3000" dirty="0"/>
              <a:t>risk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3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/>
              <a:t>Pace </a:t>
            </a:r>
            <a:r>
              <a:rPr lang="en-US" sz="3000" dirty="0"/>
              <a:t>and structure </a:t>
            </a:r>
            <a:r>
              <a:rPr lang="en-US" sz="3000" dirty="0" smtClean="0"/>
              <a:t>for expanding risk may </a:t>
            </a:r>
            <a:r>
              <a:rPr lang="en-US" sz="3000" dirty="0"/>
              <a:t>vary by region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3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/>
              <a:t>Appropriate </a:t>
            </a:r>
            <a:r>
              <a:rPr lang="en-US" sz="3000" dirty="0"/>
              <a:t>licenses will need to be in place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294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7737"/>
            <a:ext cx="10058400" cy="1450757"/>
          </a:xfrm>
        </p:spPr>
        <p:txBody>
          <a:bodyPr/>
          <a:lstStyle/>
          <a:p>
            <a:r>
              <a:rPr lang="en-US" dirty="0" smtClean="0"/>
              <a:t>The Regions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093" y="1425742"/>
            <a:ext cx="9290998" cy="4611428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35666" y="1741645"/>
            <a:ext cx="10820014" cy="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Brace 8"/>
          <p:cNvSpPr/>
          <p:nvPr/>
        </p:nvSpPr>
        <p:spPr>
          <a:xfrm>
            <a:off x="9336717" y="2355448"/>
            <a:ext cx="533302" cy="245383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986925" y="2827751"/>
            <a:ext cx="183458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Our BHO is the only one that is broken apart. Our BHO is in three RCCOs.</a:t>
            </a:r>
          </a:p>
          <a:p>
            <a:r>
              <a:rPr lang="en-US" dirty="0" smtClean="0"/>
              <a:t>(</a:t>
            </a:r>
            <a:r>
              <a:rPr lang="en-US" sz="1200" dirty="0" smtClean="0"/>
              <a:t>Assuming that the Larimer – Elbert problem will be fixed)</a:t>
            </a:r>
            <a:endParaRPr lang="en-US" sz="12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8817883" y="3486522"/>
            <a:ext cx="650208" cy="958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8906719" y="3582364"/>
            <a:ext cx="561372" cy="907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768398" y="2598112"/>
            <a:ext cx="706641" cy="10037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ight Arrow 23"/>
          <p:cNvSpPr/>
          <p:nvPr/>
        </p:nvSpPr>
        <p:spPr>
          <a:xfrm rot="10800000">
            <a:off x="3443468" y="1965141"/>
            <a:ext cx="868102" cy="3414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10800000">
            <a:off x="4322854" y="3388828"/>
            <a:ext cx="868102" cy="3414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402549" y="1934347"/>
            <a:ext cx="3506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Advantage or Disadvantage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158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What is HCPC looking for in a bid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How do we </a:t>
            </a:r>
            <a:r>
              <a:rPr lang="en-US" sz="2800" dirty="0" smtClean="0"/>
              <a:t>bid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What </a:t>
            </a:r>
            <a:r>
              <a:rPr lang="en-US" sz="2800" dirty="0"/>
              <a:t>can CHP contribute to a </a:t>
            </a:r>
            <a:r>
              <a:rPr lang="en-US" sz="2800" dirty="0" smtClean="0"/>
              <a:t>bid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400" dirty="0" smtClean="0"/>
              <a:t>Can </a:t>
            </a:r>
            <a:r>
              <a:rPr lang="en-US" sz="2400" dirty="0"/>
              <a:t>we agree on a business </a:t>
            </a:r>
            <a:r>
              <a:rPr lang="en-US" sz="2400" dirty="0" smtClean="0"/>
              <a:t>model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What </a:t>
            </a:r>
            <a:r>
              <a:rPr lang="en-US" sz="2800" dirty="0"/>
              <a:t>if we don’t </a:t>
            </a:r>
            <a:r>
              <a:rPr lang="en-US" sz="2800" dirty="0" smtClean="0"/>
              <a:t>win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Can </a:t>
            </a:r>
            <a:r>
              <a:rPr lang="en-US" sz="2800" dirty="0"/>
              <a:t>behavioral health rates for the three RCCO regions be </a:t>
            </a:r>
            <a:r>
              <a:rPr lang="en-US" sz="2800" dirty="0" smtClean="0"/>
              <a:t>separately certified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373718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HCPC looking for in a bid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2527" y="1737361"/>
            <a:ext cx="5588533" cy="45488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6496" y="1808948"/>
            <a:ext cx="4539766" cy="453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77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HCPC looking for in a bid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3200" dirty="0" smtClean="0"/>
              <a:t>Interpreting the Hieroglyphics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32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A combined RCCO/BHO that can impact health care costs by integrating capitated behavioral health services into primary care fee for service structures, that will </a:t>
            </a:r>
            <a:r>
              <a:rPr lang="en-US" sz="3200" dirty="0"/>
              <a:t>b</a:t>
            </a:r>
            <a:r>
              <a:rPr lang="en-US" sz="3200" dirty="0" smtClean="0"/>
              <a:t>e evolving toward risk, with a focus of coordinating medical procedures and community services, that impact the social determinants of health, in order to reduce health care spending. 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72533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HCPC looking for in a </a:t>
            </a:r>
            <a:r>
              <a:rPr lang="en-US" dirty="0" smtClean="0"/>
              <a:t>bid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</a:t>
            </a:r>
            <a:r>
              <a:rPr lang="en-US" sz="3000" dirty="0" smtClean="0"/>
              <a:t>How many bidders do they want</a:t>
            </a:r>
            <a:endParaRPr lang="en-US" sz="3000" dirty="0"/>
          </a:p>
          <a:p>
            <a:pPr lvl="5">
              <a:buFont typeface="Wingdings" panose="05000000000000000000" pitchFamily="2" charset="2"/>
              <a:buChar char="§"/>
            </a:pPr>
            <a:r>
              <a:rPr lang="en-US" sz="2400" dirty="0" smtClean="0"/>
              <a:t>Will they award more than one region to a contractor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/>
              <a:t>What is the value of our integrated sites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If we win a region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 smtClean="0"/>
              <a:t>If we don’t win a region</a:t>
            </a:r>
          </a:p>
          <a:p>
            <a:pPr lvl="3">
              <a:buFont typeface="Wingdings" panose="05000000000000000000" pitchFamily="2" charset="2"/>
              <a:buChar char="§"/>
            </a:pPr>
            <a:endParaRPr lang="en-US" sz="2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Behavioral Health, Care Coordination and Social Determinants of Health will be more important than primary care.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417446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56" y="0"/>
            <a:ext cx="10058400" cy="1450757"/>
          </a:xfrm>
        </p:spPr>
        <p:txBody>
          <a:bodyPr/>
          <a:lstStyle/>
          <a:p>
            <a:r>
              <a:rPr lang="en-US" dirty="0"/>
              <a:t>What is HCPC looking for in a bid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729" y="1875866"/>
            <a:ext cx="6090597" cy="444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302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Authority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54357" y="2205318"/>
            <a:ext cx="1330036" cy="669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Health </a:t>
            </a:r>
          </a:p>
          <a:p>
            <a:pPr algn="ctr"/>
            <a:r>
              <a:rPr lang="en-US" dirty="0" smtClean="0"/>
              <a:t>Authority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833634" y="3755397"/>
            <a:ext cx="1540300" cy="7285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Population Health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904481" y="3729246"/>
            <a:ext cx="1540300" cy="7285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Strategy and </a:t>
            </a:r>
          </a:p>
          <a:p>
            <a:pPr algn="ctr"/>
            <a:r>
              <a:rPr lang="en-US" dirty="0" smtClean="0"/>
              <a:t>Regulation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8075080" y="3755397"/>
            <a:ext cx="1540300" cy="7285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 Patient</a:t>
            </a:r>
          </a:p>
          <a:p>
            <a:pPr algn="ctr"/>
            <a:r>
              <a:rPr lang="en-US" dirty="0" smtClean="0"/>
              <a:t>Care</a:t>
            </a:r>
            <a:endParaRPr lang="en-US" dirty="0"/>
          </a:p>
        </p:txBody>
      </p:sp>
      <p:cxnSp>
        <p:nvCxnSpPr>
          <p:cNvPr id="11" name="Straight Arrow Connector 10"/>
          <p:cNvCxnSpPr>
            <a:endCxn id="6" idx="0"/>
          </p:cNvCxnSpPr>
          <p:nvPr/>
        </p:nvCxnSpPr>
        <p:spPr>
          <a:xfrm>
            <a:off x="6674631" y="2902319"/>
            <a:ext cx="0" cy="826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674631" y="2902319"/>
            <a:ext cx="2117301" cy="804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4664907" y="2897774"/>
            <a:ext cx="1965715" cy="808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483251" y="2162141"/>
            <a:ext cx="1212680" cy="6239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HCPF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483251" y="3053632"/>
            <a:ext cx="1212680" cy="567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CDPHE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83251" y="3916762"/>
            <a:ext cx="1212680" cy="567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DHS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483251" y="4892928"/>
            <a:ext cx="1212680" cy="567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DOI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" name="Right Brace 25"/>
          <p:cNvSpPr/>
          <p:nvPr/>
        </p:nvSpPr>
        <p:spPr>
          <a:xfrm>
            <a:off x="2919234" y="1985275"/>
            <a:ext cx="537883" cy="358425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e 26"/>
          <p:cNvSpPr/>
          <p:nvPr/>
        </p:nvSpPr>
        <p:spPr>
          <a:xfrm>
            <a:off x="9627115" y="1985275"/>
            <a:ext cx="537883" cy="358425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ction Button: Help 27">
            <a:hlinkClick r:id="" action="ppaction://noaction" highlightClick="1"/>
          </p:cNvPr>
          <p:cNvSpPr/>
          <p:nvPr/>
        </p:nvSpPr>
        <p:spPr>
          <a:xfrm>
            <a:off x="10596608" y="3385544"/>
            <a:ext cx="782375" cy="943739"/>
          </a:xfrm>
          <a:prstGeom prst="actionButtonHelp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426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</a:t>
            </a:r>
            <a:r>
              <a:rPr lang="en-US" dirty="0" smtClean="0"/>
              <a:t>bid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Is CHP the bidding entity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How many regions do we bid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Where are we the primary bidder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Where do we partner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Where do we contract for the behavioral health risk from other bidders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491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bid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Where do we provide our network of </a:t>
            </a:r>
            <a:r>
              <a:rPr lang="en-US" sz="2800" dirty="0" smtClean="0"/>
              <a:t>services</a:t>
            </a: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Where do we provide back office admin </a:t>
            </a:r>
            <a:r>
              <a:rPr lang="en-US" sz="2800" dirty="0" smtClean="0"/>
              <a:t>service</a:t>
            </a: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What about RCCO regions outside of our BHO </a:t>
            </a:r>
            <a:r>
              <a:rPr lang="en-US" sz="2800" dirty="0" smtClean="0"/>
              <a:t>area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78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dirty="0" smtClean="0"/>
              <a:t>can CHP contribute to a bid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845734"/>
            <a:ext cx="10911840" cy="440774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sz="2800" dirty="0" smtClean="0"/>
              <a:t>Colorado Health Partnerships role as the BHO contracting entity will end 6-30-2017 – our operating agreement does not bind us together for the RCCO bid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400" b="1" dirty="0"/>
              <a:t>7.6. Other Activities of Members or Affiliates; Additional Joint Investments </a:t>
            </a:r>
            <a:r>
              <a:rPr lang="en-US" sz="2400" dirty="0"/>
              <a:t>Any Member or any Affiliate thereof may have other business interests and may engage in other business ventures of any nature or description whatsoever, whether currently existing or hereafter created; </a:t>
            </a:r>
            <a:r>
              <a:rPr lang="en-US" sz="2400" u="sng" dirty="0"/>
              <a:t>provided, however, such business may not compete, directly or indirectly, with the business of the LLC within the geographic region served by the LLC. </a:t>
            </a:r>
          </a:p>
          <a:p>
            <a:pPr marL="384048" lvl="2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84121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CHP contribute to a bid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CHP holds the LSLPN License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CHP has the insurance reserve to cover BH risk in three RCCO regions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CHP has an organized lobbying structure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CHP has experience organizing a bid effort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Proposed </a:t>
            </a:r>
            <a:r>
              <a:rPr lang="en-US" sz="2800" dirty="0"/>
              <a:t>business </a:t>
            </a:r>
            <a:r>
              <a:rPr lang="en-US" sz="2800" dirty="0" smtClean="0"/>
              <a:t>mode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Is it time to bring in other provider partners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72223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CHP contribute to a bid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08741" y="1794076"/>
            <a:ext cx="51044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Potential Business Structure</a:t>
            </a:r>
            <a:endParaRPr lang="en-US" sz="3200" dirty="0"/>
          </a:p>
          <a:p>
            <a:endParaRPr lang="en-US" sz="2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937" y="2412599"/>
            <a:ext cx="8274503" cy="379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281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we don’t </a:t>
            </a:r>
            <a:r>
              <a:rPr lang="en-US" dirty="0" smtClean="0"/>
              <a:t>win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It’s likely that we won’t win all of the RCCOs within our BHO Area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Can we figure out how to work in other regions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FBHP	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Northeast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BHI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 smtClean="0"/>
              <a:t>Denver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What role can CHP play, post award, in organizing the efforts in each region</a:t>
            </a:r>
          </a:p>
        </p:txBody>
      </p:sp>
    </p:spTree>
    <p:extLst>
      <p:ext uri="{BB962C8B-B14F-4D97-AF65-F5344CB8AC3E}">
        <p14:creationId xmlns:p14="http://schemas.microsoft.com/office/powerpoint/2010/main" xmlns="" val="1784495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Draft Timeline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470" y="2092851"/>
            <a:ext cx="12218108" cy="418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740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2982</TotalTime>
  <Words>595</Words>
  <Application>Microsoft Office PowerPoint</Application>
  <PresentationFormat>Custom</PresentationFormat>
  <Paragraphs>94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Retrospect</vt:lpstr>
      <vt:lpstr>Colorado Health Partnerships</vt:lpstr>
      <vt:lpstr> What We Know Health Care Policy and Financing RCCO Guidance</vt:lpstr>
      <vt:lpstr>What We Know Health Care Policy and Financing Guidance</vt:lpstr>
      <vt:lpstr>The Regions</vt:lpstr>
      <vt:lpstr>Questions</vt:lpstr>
      <vt:lpstr>What is HCPC looking for in a bid</vt:lpstr>
      <vt:lpstr>What is HCPC looking for in a bid</vt:lpstr>
      <vt:lpstr>What is HCPC looking for in a bid</vt:lpstr>
      <vt:lpstr>What is HCPC looking for in a bid</vt:lpstr>
      <vt:lpstr>Health Authority</vt:lpstr>
      <vt:lpstr>How do we bid</vt:lpstr>
      <vt:lpstr>How do we bid</vt:lpstr>
      <vt:lpstr>What can CHP contribute to a bid</vt:lpstr>
      <vt:lpstr>What can CHP contribute to a bid</vt:lpstr>
      <vt:lpstr>What can CHP contribute to a bid</vt:lpstr>
      <vt:lpstr>What if we don’t win</vt:lpstr>
      <vt:lpstr>Draft Timeline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Colorado Health Partnerships</dc:title>
  <dc:creator>Arnold Salazar</dc:creator>
  <cp:lastModifiedBy>DawnL</cp:lastModifiedBy>
  <cp:revision>49</cp:revision>
  <dcterms:created xsi:type="dcterms:W3CDTF">2015-04-22T11:15:13Z</dcterms:created>
  <dcterms:modified xsi:type="dcterms:W3CDTF">2015-04-28T15:16:51Z</dcterms:modified>
</cp:coreProperties>
</file>