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5" r:id="rId8"/>
    <p:sldId id="266"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2634" y="-116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DF5B4F02-986E-4D8B-B4B3-E9968EBBEC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DF5B4F02-986E-4D8B-B4B3-E9968EBBECA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DF5B4F02-986E-4D8B-B4B3-E9968EBBECA2}"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DF5B4F02-986E-4D8B-B4B3-E9968EBBECA2}"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dirty="0" smtClean="0"/>
              <a:t>Click icon to add picture</a:t>
            </a:r>
            <a:endParaRPr kumimoji="0" lang="en-US" dirty="0"/>
          </a:p>
        </p:txBody>
      </p:sp>
      <p:sp>
        <p:nvSpPr>
          <p:cNvPr id="7" name="Date Placeholder 6"/>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DF5B4F02-986E-4D8B-B4B3-E9968EBBECA2}"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3F097B-2C1A-48D7-B924-7944944DE483}" type="datetimeFigureOut">
              <a:rPr lang="en-US" smtClean="0"/>
              <a:pPr/>
              <a:t>6/18/2015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5B4F02-986E-4D8B-B4B3-E9968EBBEC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A3F097B-2C1A-48D7-B924-7944944DE483}" type="datetimeFigureOut">
              <a:rPr lang="en-US" smtClean="0"/>
              <a:pPr/>
              <a:t>6/18/2015</a:t>
            </a:fld>
            <a:endParaRPr lang="en-US" dirty="0"/>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dirty="0"/>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F5B4F02-986E-4D8B-B4B3-E9968EBBECA2}" type="slidenum">
              <a:rPr lang="en-US" smtClean="0"/>
              <a:pPr/>
              <a:t>‹#›</a:t>
            </a:fld>
            <a:endParaRPr lang="en-US" dirty="0"/>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686800" cy="1752600"/>
          </a:xfrm>
        </p:spPr>
        <p:txBody>
          <a:bodyPr>
            <a:normAutofit/>
          </a:bodyPr>
          <a:lstStyle/>
          <a:p>
            <a:r>
              <a:rPr lang="en-US" sz="4400" dirty="0" smtClean="0"/>
              <a:t>CBHS NEWco</a:t>
            </a:r>
            <a:r>
              <a:rPr lang="en-US" sz="4400" dirty="0"/>
              <a:t> </a:t>
            </a:r>
            <a:r>
              <a:rPr lang="en-US" sz="4400" dirty="0" smtClean="0"/>
              <a:t>baSIC information</a:t>
            </a:r>
            <a:endParaRPr lang="en-US" sz="4400" dirty="0"/>
          </a:p>
        </p:txBody>
      </p:sp>
    </p:spTree>
    <p:extLst>
      <p:ext uri="{BB962C8B-B14F-4D97-AF65-F5344CB8AC3E}">
        <p14:creationId xmlns:p14="http://schemas.microsoft.com/office/powerpoint/2010/main" xmlns="" val="1323055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Workgroups were formed to:</a:t>
            </a:r>
            <a:endParaRPr lang="en-US" dirty="0"/>
          </a:p>
        </p:txBody>
      </p:sp>
      <p:sp>
        <p:nvSpPr>
          <p:cNvPr id="3" name="Content Placeholder 2"/>
          <p:cNvSpPr>
            <a:spLocks noGrp="1"/>
          </p:cNvSpPr>
          <p:nvPr>
            <p:ph idx="1"/>
          </p:nvPr>
        </p:nvSpPr>
        <p:spPr>
          <a:xfrm>
            <a:off x="304800" y="1554162"/>
            <a:ext cx="8686800" cy="4999038"/>
          </a:xfrm>
        </p:spPr>
        <p:txBody>
          <a:bodyPr>
            <a:normAutofit fontScale="92500" lnSpcReduction="10000"/>
          </a:bodyPr>
          <a:lstStyle/>
          <a:p>
            <a:r>
              <a:rPr lang="en-US" dirty="0"/>
              <a:t>R</a:t>
            </a:r>
            <a:r>
              <a:rPr lang="en-US" dirty="0" smtClean="0"/>
              <a:t>ecommendation a new company (NewCo) business structure. That would allow CBHS to form a provider network to pursue and negotiate contracts as a group with commercial insurance and other payers. </a:t>
            </a:r>
          </a:p>
          <a:p>
            <a:r>
              <a:rPr lang="en-US" dirty="0" smtClean="0"/>
              <a:t>Present an operating agreement, budget, and initial capitalization model for the NewCo.</a:t>
            </a:r>
          </a:p>
          <a:p>
            <a:r>
              <a:rPr lang="en-US" dirty="0" smtClean="0"/>
              <a:t>Formalize a business development plan for the company</a:t>
            </a:r>
          </a:p>
          <a:p>
            <a:r>
              <a:rPr lang="en-US" dirty="0" smtClean="0"/>
              <a:t>Develop an array of services/products the network will provide.</a:t>
            </a:r>
          </a:p>
          <a:p>
            <a:endParaRPr lang="en-US" dirty="0" smtClean="0"/>
          </a:p>
          <a:p>
            <a:endParaRPr lang="en-US" dirty="0" smtClean="0"/>
          </a:p>
          <a:p>
            <a:endParaRPr lang="en-US" dirty="0"/>
          </a:p>
        </p:txBody>
      </p:sp>
    </p:spTree>
    <p:extLst>
      <p:ext uri="{BB962C8B-B14F-4D97-AF65-F5344CB8AC3E}">
        <p14:creationId xmlns:p14="http://schemas.microsoft.com/office/powerpoint/2010/main" xmlns="" val="3915922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Structure Expectations</a:t>
            </a:r>
            <a:endParaRPr lang="en-US" dirty="0"/>
          </a:p>
        </p:txBody>
      </p:sp>
      <p:sp>
        <p:nvSpPr>
          <p:cNvPr id="3" name="Content Placeholder 2"/>
          <p:cNvSpPr>
            <a:spLocks noGrp="1"/>
          </p:cNvSpPr>
          <p:nvPr>
            <p:ph idx="1"/>
          </p:nvPr>
        </p:nvSpPr>
        <p:spPr>
          <a:xfrm>
            <a:off x="457200" y="1447800"/>
            <a:ext cx="8229600" cy="5029200"/>
          </a:xfrm>
        </p:spPr>
        <p:txBody>
          <a:bodyPr>
            <a:normAutofit fontScale="92500" lnSpcReduction="20000"/>
          </a:bodyPr>
          <a:lstStyle/>
          <a:p>
            <a:r>
              <a:rPr lang="en-US" dirty="0" smtClean="0"/>
              <a:t>Key Components </a:t>
            </a:r>
            <a:r>
              <a:rPr lang="en-US" dirty="0"/>
              <a:t>N</a:t>
            </a:r>
            <a:r>
              <a:rPr lang="en-US" dirty="0" smtClean="0"/>
              <a:t>eeded to Include:</a:t>
            </a:r>
          </a:p>
          <a:p>
            <a:pPr lvl="1"/>
            <a:r>
              <a:rPr lang="en-US" dirty="0" smtClean="0"/>
              <a:t>Flexibility</a:t>
            </a:r>
          </a:p>
          <a:p>
            <a:pPr lvl="1"/>
            <a:r>
              <a:rPr lang="en-US" dirty="0" smtClean="0"/>
              <a:t>Speed of Decision Making</a:t>
            </a:r>
          </a:p>
          <a:p>
            <a:pPr lvl="1"/>
            <a:r>
              <a:rPr lang="en-US" dirty="0" smtClean="0"/>
              <a:t>Protecting Members Tax Exempt Status</a:t>
            </a:r>
          </a:p>
          <a:p>
            <a:pPr lvl="1"/>
            <a:r>
              <a:rPr lang="en-US" dirty="0" smtClean="0"/>
              <a:t>Meet the Rigors of Anti-Trust Exposure</a:t>
            </a:r>
          </a:p>
          <a:p>
            <a:r>
              <a:rPr lang="en-US" dirty="0" smtClean="0"/>
              <a:t>CBHS voted to develop a for-profit LLC for the NewCo and keep CBHS as a 501©3.</a:t>
            </a:r>
          </a:p>
          <a:p>
            <a:pPr lvl="1"/>
            <a:r>
              <a:rPr lang="en-US" dirty="0"/>
              <a:t>An LLC provides more flexibility as to corporate structure than other corporate entity forms under Colorado’s </a:t>
            </a:r>
            <a:r>
              <a:rPr lang="en-US" dirty="0" smtClean="0"/>
              <a:t>statutes</a:t>
            </a:r>
          </a:p>
          <a:p>
            <a:pPr lvl="1"/>
            <a:r>
              <a:rPr lang="en-US" dirty="0" smtClean="0"/>
              <a:t>By keeping CBHS as a non-profit </a:t>
            </a:r>
            <a:r>
              <a:rPr lang="en-US" dirty="0"/>
              <a:t> </a:t>
            </a:r>
            <a:r>
              <a:rPr lang="en-US" dirty="0" smtClean="0"/>
              <a:t>it provides the option to go after grants and contracts that require this type of structure</a:t>
            </a:r>
          </a:p>
          <a:p>
            <a:pPr lvl="1"/>
            <a:endParaRPr lang="en-US" dirty="0" smtClean="0"/>
          </a:p>
          <a:p>
            <a:pPr lvl="1"/>
            <a:endParaRPr lang="en-US" dirty="0"/>
          </a:p>
        </p:txBody>
      </p:sp>
    </p:spTree>
    <p:extLst>
      <p:ext uri="{BB962C8B-B14F-4D97-AF65-F5344CB8AC3E}">
        <p14:creationId xmlns:p14="http://schemas.microsoft.com/office/powerpoint/2010/main" xmlns="" val="2521824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Agreement Basics</a:t>
            </a:r>
            <a:endParaRPr lang="en-US" dirty="0"/>
          </a:p>
        </p:txBody>
      </p:sp>
      <p:sp>
        <p:nvSpPr>
          <p:cNvPr id="3" name="Content Placeholder 2"/>
          <p:cNvSpPr>
            <a:spLocks noGrp="1"/>
          </p:cNvSpPr>
          <p:nvPr>
            <p:ph idx="1"/>
          </p:nvPr>
        </p:nvSpPr>
        <p:spPr>
          <a:xfrm>
            <a:off x="457200" y="1295400"/>
            <a:ext cx="8229600" cy="5334000"/>
          </a:xfrm>
        </p:spPr>
        <p:txBody>
          <a:bodyPr>
            <a:normAutofit fontScale="92500" lnSpcReduction="10000"/>
          </a:bodyPr>
          <a:lstStyle/>
          <a:p>
            <a:r>
              <a:rPr lang="en-US" sz="2600" dirty="0" smtClean="0"/>
              <a:t>The purpose of the business: </a:t>
            </a:r>
          </a:p>
          <a:p>
            <a:pPr lvl="1"/>
            <a:r>
              <a:rPr lang="en-US" sz="2600" dirty="0" smtClean="0"/>
              <a:t>Provide an integrated provider network to contract with potential payers, particularly commercial insurance.</a:t>
            </a:r>
          </a:p>
          <a:p>
            <a:pPr lvl="1"/>
            <a:r>
              <a:rPr lang="en-US" sz="2600" dirty="0" smtClean="0"/>
              <a:t>Provide a vehicle for state-wide, regional, and out-of-state contracting (as necessary)</a:t>
            </a:r>
          </a:p>
          <a:p>
            <a:r>
              <a:rPr lang="en-US" sz="2600" dirty="0"/>
              <a:t>The 18 </a:t>
            </a:r>
            <a:r>
              <a:rPr lang="en-US" sz="2600" dirty="0" smtClean="0"/>
              <a:t>members </a:t>
            </a:r>
            <a:r>
              <a:rPr lang="en-US" sz="2600" dirty="0"/>
              <a:t>of CBHS </a:t>
            </a:r>
            <a:r>
              <a:rPr lang="en-US" sz="2600" dirty="0" smtClean="0"/>
              <a:t>will </a:t>
            </a:r>
            <a:r>
              <a:rPr lang="en-US" sz="2600" dirty="0"/>
              <a:t>have the opportunity </a:t>
            </a:r>
            <a:r>
              <a:rPr lang="en-US" sz="2600" dirty="0" smtClean="0"/>
              <a:t>to become Member/Owners.</a:t>
            </a:r>
          </a:p>
          <a:p>
            <a:r>
              <a:rPr lang="en-US" sz="2600" dirty="0" smtClean="0"/>
              <a:t>NewCo will develop a comprehensive behavioral health provider network. The 18 members of CBHS will have the opportunity to be a part of the provider network</a:t>
            </a:r>
            <a:r>
              <a:rPr lang="en-US" sz="2600" dirty="0"/>
              <a:t> </a:t>
            </a:r>
            <a:r>
              <a:rPr lang="en-US" sz="2600" dirty="0" smtClean="0"/>
              <a:t>and other providers may be included as needs arise. </a:t>
            </a:r>
          </a:p>
          <a:p>
            <a:r>
              <a:rPr lang="en-US" sz="2800" dirty="0"/>
              <a:t>NewCo can add additional Member/Owners over time.</a:t>
            </a:r>
          </a:p>
          <a:p>
            <a:endParaRPr lang="en-US" sz="2600" dirty="0" smtClean="0"/>
          </a:p>
          <a:p>
            <a:endParaRPr lang="en-US" sz="2600" dirty="0" smtClean="0"/>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2185708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Agreement (continued)</a:t>
            </a:r>
            <a:endParaRPr lang="en-US" dirty="0"/>
          </a:p>
        </p:txBody>
      </p:sp>
      <p:sp>
        <p:nvSpPr>
          <p:cNvPr id="3" name="Content Placeholder 2"/>
          <p:cNvSpPr>
            <a:spLocks noGrp="1"/>
          </p:cNvSpPr>
          <p:nvPr>
            <p:ph idx="1"/>
          </p:nvPr>
        </p:nvSpPr>
        <p:spPr>
          <a:xfrm>
            <a:off x="381000" y="1600200"/>
            <a:ext cx="8229600" cy="4800600"/>
          </a:xfrm>
        </p:spPr>
        <p:txBody>
          <a:bodyPr>
            <a:normAutofit fontScale="77500" lnSpcReduction="20000"/>
          </a:bodyPr>
          <a:lstStyle/>
          <a:p>
            <a:r>
              <a:rPr lang="en-US" dirty="0" smtClean="0"/>
              <a:t>Initial </a:t>
            </a:r>
            <a:r>
              <a:rPr lang="en-US" dirty="0"/>
              <a:t>c</a:t>
            </a:r>
            <a:r>
              <a:rPr lang="en-US" dirty="0" smtClean="0"/>
              <a:t>apital contributions: Will be based on the initial two year budget. </a:t>
            </a:r>
          </a:p>
          <a:p>
            <a:r>
              <a:rPr lang="en-US" dirty="0" smtClean="0"/>
              <a:t>A capitalization formula has been developed</a:t>
            </a:r>
            <a:r>
              <a:rPr lang="en-US" dirty="0"/>
              <a:t> </a:t>
            </a:r>
            <a:r>
              <a:rPr lang="en-US" dirty="0" smtClean="0"/>
              <a:t>based on organizational revenue. </a:t>
            </a:r>
          </a:p>
          <a:p>
            <a:r>
              <a:rPr lang="en-US" dirty="0" smtClean="0"/>
              <a:t>There </a:t>
            </a:r>
            <a:r>
              <a:rPr lang="en-US" dirty="0"/>
              <a:t>will be a to be determined number of Member/Owners who will become the </a:t>
            </a:r>
            <a:r>
              <a:rPr lang="en-US" dirty="0" smtClean="0"/>
              <a:t>Management Board. </a:t>
            </a:r>
          </a:p>
          <a:p>
            <a:r>
              <a:rPr lang="en-US" dirty="0"/>
              <a:t> </a:t>
            </a:r>
            <a:r>
              <a:rPr lang="en-US" dirty="0" smtClean="0"/>
              <a:t>Member/Owners </a:t>
            </a:r>
            <a:r>
              <a:rPr lang="en-US" dirty="0"/>
              <a:t>who contribute to the initial capitalization of the company will </a:t>
            </a:r>
            <a:r>
              <a:rPr lang="en-US" dirty="0" smtClean="0"/>
              <a:t>have </a:t>
            </a:r>
            <a:r>
              <a:rPr lang="en-US" dirty="0"/>
              <a:t>equal voting </a:t>
            </a:r>
            <a:r>
              <a:rPr lang="en-US" dirty="0" smtClean="0"/>
              <a:t>privileges</a:t>
            </a:r>
          </a:p>
          <a:p>
            <a:r>
              <a:rPr lang="en-US" dirty="0"/>
              <a:t>Distributions: The Colorado Act requires that the profits and losses of an LLC shall </a:t>
            </a:r>
            <a:r>
              <a:rPr lang="en-US" dirty="0" smtClean="0"/>
              <a:t>be allocated </a:t>
            </a:r>
            <a:r>
              <a:rPr lang="en-US" dirty="0"/>
              <a:t>among the members on the basis of value in the company.</a:t>
            </a:r>
          </a:p>
          <a:p>
            <a:endParaRPr lang="en-US" dirty="0"/>
          </a:p>
        </p:txBody>
      </p:sp>
    </p:spTree>
    <p:extLst>
      <p:ext uri="{BB962C8B-B14F-4D97-AF65-F5344CB8AC3E}">
        <p14:creationId xmlns:p14="http://schemas.microsoft.com/office/powerpoint/2010/main" xmlns="" val="198898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NewCo Phases</a:t>
            </a:r>
            <a:endParaRPr lang="en-US" dirty="0"/>
          </a:p>
        </p:txBody>
      </p:sp>
      <p:sp>
        <p:nvSpPr>
          <p:cNvPr id="3" name="Content Placeholder 2"/>
          <p:cNvSpPr>
            <a:spLocks noGrp="1"/>
          </p:cNvSpPr>
          <p:nvPr>
            <p:ph idx="1"/>
          </p:nvPr>
        </p:nvSpPr>
        <p:spPr>
          <a:xfrm>
            <a:off x="304800" y="1219200"/>
            <a:ext cx="8686800" cy="5257800"/>
          </a:xfrm>
        </p:spPr>
        <p:txBody>
          <a:bodyPr>
            <a:normAutofit fontScale="92500" lnSpcReduction="20000"/>
          </a:bodyPr>
          <a:lstStyle/>
          <a:p>
            <a:r>
              <a:rPr lang="en-US" dirty="0" smtClean="0"/>
              <a:t>NEWCO contemplates evolving in two </a:t>
            </a:r>
            <a:r>
              <a:rPr lang="en-US" dirty="0"/>
              <a:t>phases: </a:t>
            </a:r>
            <a:endParaRPr lang="en-US" dirty="0" smtClean="0"/>
          </a:p>
          <a:p>
            <a:pPr lvl="1"/>
            <a:r>
              <a:rPr lang="en-US" dirty="0" smtClean="0"/>
              <a:t>(</a:t>
            </a:r>
            <a:r>
              <a:rPr lang="en-US" dirty="0"/>
              <a:t>1) a development phase (“Phase I”); and, </a:t>
            </a:r>
            <a:endParaRPr lang="en-US" dirty="0" smtClean="0"/>
          </a:p>
          <a:p>
            <a:pPr lvl="1"/>
            <a:r>
              <a:rPr lang="en-US" dirty="0" smtClean="0"/>
              <a:t>(2</a:t>
            </a:r>
            <a:r>
              <a:rPr lang="en-US" dirty="0"/>
              <a:t>) an operational phase (“Phase II”). </a:t>
            </a:r>
            <a:endParaRPr lang="en-US" dirty="0" smtClean="0"/>
          </a:p>
          <a:p>
            <a:pPr lvl="1"/>
            <a:r>
              <a:rPr lang="en-US" dirty="0" smtClean="0"/>
              <a:t>At </a:t>
            </a:r>
            <a:r>
              <a:rPr lang="en-US" dirty="0"/>
              <a:t>the completion of Phase I, the Members of NEWCO will call for a </a:t>
            </a:r>
            <a:r>
              <a:rPr lang="en-US" dirty="0" smtClean="0"/>
              <a:t>vote </a:t>
            </a:r>
            <a:r>
              <a:rPr lang="en-US" dirty="0"/>
              <a:t>related to a “go no go” decision on whether to proceed with Phase II. </a:t>
            </a:r>
            <a:endParaRPr lang="en-US" dirty="0" smtClean="0"/>
          </a:p>
          <a:p>
            <a:pPr lvl="1"/>
            <a:r>
              <a:rPr lang="en-US" dirty="0" smtClean="0"/>
              <a:t>The </a:t>
            </a:r>
            <a:r>
              <a:rPr lang="en-US" dirty="0"/>
              <a:t>contemplated timeframe for Phase I of NEWCO is approximately 18 to 24 months. </a:t>
            </a:r>
            <a:endParaRPr lang="en-US" dirty="0" smtClean="0"/>
          </a:p>
          <a:p>
            <a:pPr lvl="1"/>
            <a:r>
              <a:rPr lang="en-US" dirty="0" smtClean="0"/>
              <a:t>Pending </a:t>
            </a:r>
            <a:r>
              <a:rPr lang="en-US" dirty="0"/>
              <a:t>the approval of the Operating Agreement on June 23</a:t>
            </a:r>
            <a:r>
              <a:rPr lang="en-US" baseline="30000" dirty="0"/>
              <a:t>rd</a:t>
            </a:r>
            <a:r>
              <a:rPr lang="en-US" dirty="0"/>
              <a:t>,  A Management Committee will be formed and Phase I will commence approximately August 1, 2015. </a:t>
            </a:r>
            <a:endParaRPr lang="en-US" dirty="0" smtClean="0"/>
          </a:p>
          <a:p>
            <a:pPr lvl="1"/>
            <a:r>
              <a:rPr lang="en-US" dirty="0" smtClean="0"/>
              <a:t>The </a:t>
            </a:r>
            <a:r>
              <a:rPr lang="en-US" dirty="0"/>
              <a:t>projected end of Phase I will be between February and August 2017.</a:t>
            </a:r>
          </a:p>
          <a:p>
            <a:endParaRPr lang="en-US" dirty="0"/>
          </a:p>
        </p:txBody>
      </p:sp>
    </p:spTree>
    <p:extLst>
      <p:ext uri="{BB962C8B-B14F-4D97-AF65-F5344CB8AC3E}">
        <p14:creationId xmlns:p14="http://schemas.microsoft.com/office/powerpoint/2010/main" xmlns="" val="1759576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1</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a:t>D</a:t>
            </a:r>
            <a:r>
              <a:rPr lang="en-US" dirty="0" smtClean="0"/>
              <a:t>eliverables </a:t>
            </a:r>
            <a:r>
              <a:rPr lang="en-US" dirty="0"/>
              <a:t>will include:</a:t>
            </a:r>
          </a:p>
          <a:p>
            <a:pPr lvl="1"/>
            <a:r>
              <a:rPr lang="en-US" dirty="0"/>
              <a:t>The continued development and implementation of a formal business plan</a:t>
            </a:r>
          </a:p>
          <a:p>
            <a:pPr lvl="1"/>
            <a:r>
              <a:rPr lang="en-US" dirty="0"/>
              <a:t>The development of a list of products and services that will be marketed with potential payers</a:t>
            </a:r>
          </a:p>
          <a:p>
            <a:pPr lvl="1"/>
            <a:r>
              <a:rPr lang="en-US" dirty="0"/>
              <a:t>Enacting a provider network and infrastructure needed to deliver services on a regional, state, and interstate basis </a:t>
            </a:r>
          </a:p>
          <a:p>
            <a:pPr lvl="1"/>
            <a:r>
              <a:rPr lang="en-US" dirty="0"/>
              <a:t>Negotiation of contracts as a group with commercial payers based on expanded fee for service or other payment models that will enhance pricing and promote integrated care. </a:t>
            </a:r>
          </a:p>
          <a:p>
            <a:pPr lvl="1"/>
            <a:r>
              <a:rPr lang="en-US" dirty="0"/>
              <a:t>Develop the NewCo to the point that it is ready to provide services in managed care and at risk arrangements. </a:t>
            </a:r>
          </a:p>
          <a:p>
            <a:endParaRPr lang="en-US" dirty="0"/>
          </a:p>
          <a:p>
            <a:endParaRPr lang="en-US" dirty="0"/>
          </a:p>
        </p:txBody>
      </p:sp>
    </p:spTree>
    <p:extLst>
      <p:ext uri="{BB962C8B-B14F-4D97-AF65-F5344CB8AC3E}">
        <p14:creationId xmlns:p14="http://schemas.microsoft.com/office/powerpoint/2010/main" xmlns="" val="2756194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Phase 2</a:t>
            </a:r>
            <a:r>
              <a:rPr lang="en-US" dirty="0"/>
              <a:t/>
            </a:r>
            <a:br>
              <a:rPr lang="en-US" dirty="0"/>
            </a:br>
            <a:endParaRPr lang="en-US" dirty="0"/>
          </a:p>
        </p:txBody>
      </p:sp>
      <p:sp>
        <p:nvSpPr>
          <p:cNvPr id="3" name="Content Placeholder 2"/>
          <p:cNvSpPr>
            <a:spLocks noGrp="1"/>
          </p:cNvSpPr>
          <p:nvPr>
            <p:ph idx="1"/>
          </p:nvPr>
        </p:nvSpPr>
        <p:spPr>
          <a:xfrm>
            <a:off x="304800" y="1295400"/>
            <a:ext cx="8686800" cy="5257800"/>
          </a:xfrm>
        </p:spPr>
        <p:txBody>
          <a:bodyPr>
            <a:normAutofit fontScale="77500" lnSpcReduction="20000"/>
          </a:bodyPr>
          <a:lstStyle/>
          <a:p>
            <a:pPr marL="0" indent="0">
              <a:buNone/>
            </a:pPr>
            <a:endParaRPr lang="en-US" dirty="0"/>
          </a:p>
          <a:p>
            <a:pPr lvl="0"/>
            <a:r>
              <a:rPr lang="en-US" dirty="0"/>
              <a:t>The Management Committee will recommend to the Membership when the Phase I deliverables are reasonably met. The NewCo Membership will vote on whether or not to continue. </a:t>
            </a:r>
          </a:p>
          <a:p>
            <a:pPr lvl="0"/>
            <a:r>
              <a:rPr lang="en-US" dirty="0"/>
              <a:t>If the business continues all of the Members of NewCo will be given the opportunity to participate. It is expected, based on the approval of the Membership, the Operating Agreement and Capitalization arrangements will need to be revised for Phase II. Areas to consider are voting rights and distributions based on the amount of capitalization.</a:t>
            </a:r>
          </a:p>
          <a:p>
            <a:pPr lvl="0"/>
            <a:r>
              <a:rPr lang="en-US" dirty="0"/>
              <a:t>If any member does not want to continue with Phase II the initial NewCo Operating Agreement contains the process of how a Member can remove themselves as an owner. </a:t>
            </a:r>
          </a:p>
          <a:p>
            <a:endParaRPr lang="en-US" dirty="0"/>
          </a:p>
        </p:txBody>
      </p:sp>
    </p:spTree>
    <p:extLst>
      <p:ext uri="{BB962C8B-B14F-4D97-AF65-F5344CB8AC3E}">
        <p14:creationId xmlns:p14="http://schemas.microsoft.com/office/powerpoint/2010/main" xmlns="" val="3659665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Information</a:t>
            </a:r>
            <a:endParaRPr lang="en-US" dirty="0"/>
          </a:p>
        </p:txBody>
      </p:sp>
      <p:sp>
        <p:nvSpPr>
          <p:cNvPr id="3" name="Content Placeholder 2"/>
          <p:cNvSpPr>
            <a:spLocks noGrp="1"/>
          </p:cNvSpPr>
          <p:nvPr>
            <p:ph idx="1"/>
          </p:nvPr>
        </p:nvSpPr>
        <p:spPr>
          <a:xfrm>
            <a:off x="304800" y="1554162"/>
            <a:ext cx="8686800" cy="4846638"/>
          </a:xfrm>
        </p:spPr>
        <p:txBody>
          <a:bodyPr>
            <a:normAutofit fontScale="92500" lnSpcReduction="20000"/>
          </a:bodyPr>
          <a:lstStyle/>
          <a:p>
            <a:r>
              <a:rPr lang="en-US" dirty="0" smtClean="0"/>
              <a:t>A Product and Services Development Committee has already been formed and is generating recommendations. </a:t>
            </a:r>
          </a:p>
          <a:p>
            <a:r>
              <a:rPr lang="en-US" dirty="0" smtClean="0"/>
              <a:t>We already are working with a major hospital system and an insurance carrier that has promise of being the first new contracts and moving towards a different payment model. </a:t>
            </a:r>
          </a:p>
          <a:p>
            <a:r>
              <a:rPr lang="en-US" dirty="0" smtClean="0"/>
              <a:t>The CBHS Board voted this week to start the process to finalize the NewCo and the initial capitalization model. Directors are going to </a:t>
            </a:r>
            <a:r>
              <a:rPr lang="en-US" smtClean="0"/>
              <a:t>their local boards </a:t>
            </a:r>
            <a:r>
              <a:rPr lang="en-US" dirty="0" smtClean="0"/>
              <a:t>and will vote on the OA at the June 23</a:t>
            </a:r>
            <a:r>
              <a:rPr lang="en-US" baseline="30000" dirty="0" smtClean="0"/>
              <a:t>rd</a:t>
            </a:r>
            <a:r>
              <a:rPr lang="en-US" dirty="0" smtClean="0"/>
              <a:t> CBHS Board meeting. </a:t>
            </a:r>
          </a:p>
          <a:p>
            <a:endParaRPr lang="en-US" dirty="0"/>
          </a:p>
        </p:txBody>
      </p:sp>
    </p:spTree>
    <p:extLst>
      <p:ext uri="{BB962C8B-B14F-4D97-AF65-F5344CB8AC3E}">
        <p14:creationId xmlns:p14="http://schemas.microsoft.com/office/powerpoint/2010/main" xmlns="" val="12772412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498</TotalTime>
  <Words>700</Words>
  <Application>Microsoft Office PowerPoint</Application>
  <PresentationFormat>On-screen Show (4:3)</PresentationFormat>
  <Paragraphs>56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Trek</vt:lpstr>
      <vt:lpstr>CBHS NEWco baSIC information</vt:lpstr>
      <vt:lpstr>Workgroups were formed to:</vt:lpstr>
      <vt:lpstr>Business Structure Expectations</vt:lpstr>
      <vt:lpstr>Operating Agreement Basics</vt:lpstr>
      <vt:lpstr>Operating Agreement (continued)</vt:lpstr>
      <vt:lpstr>NewCo Phases</vt:lpstr>
      <vt:lpstr>Phase 1</vt:lpstr>
      <vt:lpstr>Phase 2 </vt:lpstr>
      <vt:lpstr>Additional Information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CBHS NewCo Board Discussion</dc:title>
  <dc:creator>George Delgrosso</dc:creator>
  <cp:lastModifiedBy>DawnL</cp:lastModifiedBy>
  <cp:revision>41</cp:revision>
  <dcterms:created xsi:type="dcterms:W3CDTF">2015-03-29T19:25:15Z</dcterms:created>
  <dcterms:modified xsi:type="dcterms:W3CDTF">2015-06-18T14:08:08Z</dcterms:modified>
</cp:coreProperties>
</file>