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8" r:id="rId19"/>
    <p:sldId id="279" r:id="rId20"/>
    <p:sldId id="280" r:id="rId21"/>
    <p:sldId id="281" r:id="rId22"/>
    <p:sldId id="275" r:id="rId23"/>
    <p:sldId id="276" r:id="rId24"/>
    <p:sldId id="277" r:id="rId25"/>
    <p:sldId id="274" r:id="rId26"/>
    <p:sldId id="27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112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90B43A4-019A-4FF0-B5C3-2E810C08D1FF}" type="datetimeFigureOut">
              <a:rPr lang="en-US" smtClean="0"/>
              <a:pPr/>
              <a:t>10/26/2015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2CB2651-CA50-4942-844B-022D3D28400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CB2651-CA50-4942-844B-022D3D284006}"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CB2651-CA50-4942-844B-022D3D28400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CB2651-CA50-4942-844B-022D3D284006}"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2CB2651-CA50-4942-844B-022D3D2840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2CB2651-CA50-4942-844B-022D3D284006}"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42CB2651-CA50-4942-844B-022D3D2840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90B43A4-019A-4FF0-B5C3-2E810C08D1FF}" type="datetimeFigureOut">
              <a:rPr lang="en-US" smtClean="0"/>
              <a:pPr/>
              <a:t>10/26/2015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2CB2651-CA50-4942-844B-022D3D2840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90B43A4-019A-4FF0-B5C3-2E810C08D1FF}" type="datetimeFigureOut">
              <a:rPr lang="en-US" smtClean="0"/>
              <a:pPr/>
              <a:t>10/26/2015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2CB2651-CA50-4942-844B-022D3D28400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CB2651-CA50-4942-844B-022D3D2840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0B43A4-019A-4FF0-B5C3-2E810C08D1FF}" type="datetimeFigureOut">
              <a:rPr lang="en-US" smtClean="0"/>
              <a:pPr/>
              <a:t>10/26/2015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2CB2651-CA50-4942-844B-022D3D28400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90B43A4-019A-4FF0-B5C3-2E810C08D1FF}" type="datetimeFigureOut">
              <a:rPr lang="en-US" smtClean="0"/>
              <a:pPr/>
              <a:t>10/26/2015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2CB2651-CA50-4942-844B-022D3D2840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55587"/>
            <a:ext cx="7772400" cy="1470025"/>
          </a:xfrm>
        </p:spPr>
        <p:txBody>
          <a:bodyPr/>
          <a:lstStyle/>
          <a:p>
            <a:r>
              <a:rPr lang="en-US" dirty="0" smtClean="0"/>
              <a:t>    Class A Board</a:t>
            </a:r>
            <a:endParaRPr lang="en-US" dirty="0"/>
          </a:p>
        </p:txBody>
      </p:sp>
      <p:sp>
        <p:nvSpPr>
          <p:cNvPr id="3" name="Subtitle 2"/>
          <p:cNvSpPr>
            <a:spLocks noGrp="1"/>
          </p:cNvSpPr>
          <p:nvPr>
            <p:ph type="subTitle" idx="1"/>
          </p:nvPr>
        </p:nvSpPr>
        <p:spPr>
          <a:xfrm>
            <a:off x="2362200" y="3886200"/>
            <a:ext cx="6400800" cy="1066800"/>
          </a:xfrm>
        </p:spPr>
        <p:txBody>
          <a:bodyPr/>
          <a:lstStyle/>
          <a:p>
            <a:r>
              <a:rPr lang="en-US" b="1" dirty="0" smtClean="0"/>
              <a:t>10-24-2015</a:t>
            </a:r>
          </a:p>
          <a:p>
            <a:r>
              <a:rPr lang="en-US" b="1" dirty="0" smtClean="0"/>
              <a:t>ACC 2.0 Back to the Future</a:t>
            </a:r>
            <a:endParaRPr lang="en-US"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990600"/>
            <a:ext cx="4317688" cy="266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987881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059363"/>
          </a:xfrm>
        </p:spPr>
        <p:txBody>
          <a:bodyPr>
            <a:normAutofit fontScale="92500" lnSpcReduction="20000"/>
          </a:bodyPr>
          <a:lstStyle/>
          <a:p>
            <a:r>
              <a:rPr lang="en-US" dirty="0" smtClean="0"/>
              <a:t>ACC Model Details and Policy Decisions 4-21-15</a:t>
            </a:r>
          </a:p>
          <a:p>
            <a:pPr lvl="1"/>
            <a:r>
              <a:rPr lang="en-US" dirty="0" smtClean="0"/>
              <a:t>…the </a:t>
            </a:r>
            <a:r>
              <a:rPr lang="en-US" dirty="0"/>
              <a:t>ACC will continue to pay most physical health through managed fee for service and </a:t>
            </a:r>
            <a:r>
              <a:rPr lang="en-US" u="sng" dirty="0"/>
              <a:t>most behavioral health through a capitated payment </a:t>
            </a:r>
            <a:r>
              <a:rPr lang="en-US" u="sng" dirty="0" smtClean="0"/>
              <a:t>structure.  </a:t>
            </a:r>
          </a:p>
          <a:p>
            <a:r>
              <a:rPr lang="en-US" dirty="0" smtClean="0"/>
              <a:t>ACC Phase II-1  10-1-2015</a:t>
            </a:r>
          </a:p>
          <a:p>
            <a:pPr lvl="1"/>
            <a:r>
              <a:rPr lang="en-US" dirty="0" smtClean="0"/>
              <a:t>the </a:t>
            </a:r>
            <a:r>
              <a:rPr lang="en-US" dirty="0"/>
              <a:t>ACC will continue to support payment methodologies for different regions and providers that promote value based purchasing. </a:t>
            </a:r>
            <a:endParaRPr lang="en-US" dirty="0" smtClean="0"/>
          </a:p>
          <a:p>
            <a:r>
              <a:rPr lang="en-US" dirty="0" smtClean="0"/>
              <a:t>ACC Phase II Concept Paper 10-20-2015</a:t>
            </a:r>
          </a:p>
          <a:p>
            <a:pPr lvl="1"/>
            <a:r>
              <a:rPr lang="en-US" dirty="0"/>
              <a:t>Behavioral health services for all clients will be </a:t>
            </a:r>
            <a:r>
              <a:rPr lang="en-US" u="sng" dirty="0"/>
              <a:t>reimbursed by the State Agency either for encounters or for services rendered</a:t>
            </a:r>
            <a:r>
              <a:rPr lang="en-US" dirty="0"/>
              <a:t>, rather than through capitation. </a:t>
            </a:r>
          </a:p>
          <a:p>
            <a:pPr lvl="1"/>
            <a:r>
              <a:rPr lang="en-US" dirty="0" smtClean="0"/>
              <a:t>The </a:t>
            </a:r>
            <a:r>
              <a:rPr lang="en-US" dirty="0"/>
              <a:t>State Agency will retain all of the responsibilities related to administering benefits for clients and moving payment for those services toward a more value-based payment system</a:t>
            </a:r>
            <a:r>
              <a:rPr lang="en-US" dirty="0" smtClean="0"/>
              <a:t>.</a:t>
            </a:r>
          </a:p>
          <a:p>
            <a:pPr lvl="1"/>
            <a:endParaRPr lang="en-US" dirty="0"/>
          </a:p>
        </p:txBody>
      </p:sp>
      <p:sp>
        <p:nvSpPr>
          <p:cNvPr id="2" name="Title 1"/>
          <p:cNvSpPr>
            <a:spLocks noGrp="1"/>
          </p:cNvSpPr>
          <p:nvPr>
            <p:ph type="title"/>
          </p:nvPr>
        </p:nvSpPr>
        <p:spPr/>
        <p:txBody>
          <a:bodyPr/>
          <a:lstStyle/>
          <a:p>
            <a:r>
              <a:rPr lang="en-US" dirty="0" smtClean="0"/>
              <a:t>HCPF Evolution in Thinking </a:t>
            </a:r>
            <a:endParaRPr lang="en-US" dirty="0"/>
          </a:p>
        </p:txBody>
      </p:sp>
    </p:spTree>
    <p:extLst>
      <p:ext uri="{BB962C8B-B14F-4D97-AF65-F5344CB8AC3E}">
        <p14:creationId xmlns:p14="http://schemas.microsoft.com/office/powerpoint/2010/main" xmlns="" val="35407381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Value Based Payments</a:t>
            </a:r>
          </a:p>
          <a:p>
            <a:pPr lvl="1"/>
            <a:r>
              <a:rPr lang="en-US" dirty="0"/>
              <a:t>Value-based payments will be layered on a fee-for-service platform. </a:t>
            </a:r>
            <a:endParaRPr lang="en-US" dirty="0" smtClean="0"/>
          </a:p>
          <a:p>
            <a:r>
              <a:rPr lang="en-US" dirty="0" smtClean="0"/>
              <a:t>Goal</a:t>
            </a:r>
          </a:p>
          <a:p>
            <a:pPr lvl="1"/>
            <a:r>
              <a:rPr lang="en-US" dirty="0"/>
              <a:t>The goal of the next iteration of the ACC is to optimize health for those served by Medicaid through accountability for value and client experience at every level of the health system and at every life stage. </a:t>
            </a:r>
            <a:endParaRPr lang="en-US" dirty="0" smtClean="0"/>
          </a:p>
          <a:p>
            <a:r>
              <a:rPr lang="en-US" dirty="0" smtClean="0"/>
              <a:t>Principals</a:t>
            </a:r>
          </a:p>
          <a:p>
            <a:pPr lvl="1"/>
            <a:r>
              <a:rPr lang="en-US" dirty="0" smtClean="0"/>
              <a:t>Person- </a:t>
            </a:r>
            <a:r>
              <a:rPr lang="en-US" dirty="0"/>
              <a:t>and family-centeredness </a:t>
            </a:r>
            <a:endParaRPr lang="en-US" dirty="0" smtClean="0"/>
          </a:p>
          <a:p>
            <a:pPr lvl="2"/>
            <a:r>
              <a:rPr lang="en-US" dirty="0" smtClean="0"/>
              <a:t>WHO Def - </a:t>
            </a:r>
            <a:r>
              <a:rPr lang="en-US" dirty="0"/>
              <a:t>"</a:t>
            </a:r>
            <a:r>
              <a:rPr lang="en-US" i="1" dirty="0"/>
              <a:t>complete state of physical, mental and social well-being, and not merely the absence of disease or infirmity." </a:t>
            </a:r>
            <a:endParaRPr lang="en-US" dirty="0"/>
          </a:p>
          <a:p>
            <a:pPr lvl="1"/>
            <a:r>
              <a:rPr lang="en-US" dirty="0" smtClean="0"/>
              <a:t>Outcomes-focused </a:t>
            </a:r>
            <a:r>
              <a:rPr lang="en-US" dirty="0"/>
              <a:t>and value-based </a:t>
            </a:r>
            <a:endParaRPr lang="en-US" dirty="0" smtClean="0"/>
          </a:p>
          <a:p>
            <a:pPr lvl="2"/>
            <a:r>
              <a:rPr lang="en-US" dirty="0" smtClean="0"/>
              <a:t>Triple Aim</a:t>
            </a:r>
          </a:p>
          <a:p>
            <a:pPr lvl="2"/>
            <a:r>
              <a:rPr lang="en-US" dirty="0"/>
              <a:t>aligns with the core commitments of the Hickenlooper Administration to operate programs with efficiency, elegance and effectiveness </a:t>
            </a:r>
            <a:endParaRPr lang="en-US" dirty="0" smtClean="0"/>
          </a:p>
          <a:p>
            <a:pPr lvl="1"/>
            <a:r>
              <a:rPr lang="en-US" dirty="0" smtClean="0"/>
              <a:t> </a:t>
            </a:r>
            <a:r>
              <a:rPr lang="en-US" dirty="0"/>
              <a:t>Accountability at every level </a:t>
            </a:r>
            <a:endParaRPr lang="en-US" dirty="0" smtClean="0"/>
          </a:p>
          <a:p>
            <a:pPr lvl="2"/>
            <a:r>
              <a:rPr lang="en-US" dirty="0" smtClean="0"/>
              <a:t>They are going to keep an eye on the money</a:t>
            </a:r>
            <a:endParaRPr lang="en-US" dirty="0"/>
          </a:p>
          <a:p>
            <a:pPr lvl="1"/>
            <a:endParaRPr lang="en-US" dirty="0" smtClean="0"/>
          </a:p>
          <a:p>
            <a:endParaRPr lang="en-US" dirty="0"/>
          </a:p>
        </p:txBody>
      </p:sp>
      <p:sp>
        <p:nvSpPr>
          <p:cNvPr id="2" name="Title 1"/>
          <p:cNvSpPr>
            <a:spLocks noGrp="1"/>
          </p:cNvSpPr>
          <p:nvPr>
            <p:ph type="title"/>
          </p:nvPr>
        </p:nvSpPr>
        <p:spPr/>
        <p:txBody>
          <a:bodyPr/>
          <a:lstStyle/>
          <a:p>
            <a:r>
              <a:rPr lang="en-US" dirty="0" smtClean="0"/>
              <a:t>ACC 2.0 Key Concepts</a:t>
            </a:r>
            <a:endParaRPr lang="en-US" dirty="0"/>
          </a:p>
        </p:txBody>
      </p:sp>
    </p:spTree>
    <p:extLst>
      <p:ext uri="{BB962C8B-B14F-4D97-AF65-F5344CB8AC3E}">
        <p14:creationId xmlns:p14="http://schemas.microsoft.com/office/powerpoint/2010/main" xmlns="" val="17799827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dirty="0" smtClean="0"/>
              <a:t>Health Neighborhoods</a:t>
            </a:r>
          </a:p>
          <a:p>
            <a:pPr lvl="1"/>
            <a:r>
              <a:rPr lang="en-US" dirty="0" smtClean="0"/>
              <a:t>Team Based Care within PCMP Practice</a:t>
            </a:r>
          </a:p>
          <a:p>
            <a:pPr lvl="1"/>
            <a:r>
              <a:rPr lang="en-US" dirty="0" smtClean="0"/>
              <a:t>Specialists within the neighborhood</a:t>
            </a:r>
          </a:p>
          <a:p>
            <a:pPr lvl="1"/>
            <a:r>
              <a:rPr lang="en-US" dirty="0" smtClean="0"/>
              <a:t>RAE contracting authority</a:t>
            </a:r>
          </a:p>
          <a:p>
            <a:r>
              <a:rPr lang="en-US" dirty="0" smtClean="0"/>
              <a:t>Client</a:t>
            </a:r>
          </a:p>
          <a:p>
            <a:pPr lvl="1"/>
            <a:r>
              <a:rPr lang="en-US" dirty="0"/>
              <a:t>In ACC Phase II, the client and client’s family will be empowered and accountable for managing their own health and appropriately using the health care system. </a:t>
            </a:r>
            <a:endParaRPr lang="en-US" dirty="0" smtClean="0"/>
          </a:p>
          <a:p>
            <a:pPr lvl="1"/>
            <a:r>
              <a:rPr lang="en-US" dirty="0" smtClean="0"/>
              <a:t>Onboarding, Client Engagement, Client Incentives</a:t>
            </a:r>
          </a:p>
          <a:p>
            <a:r>
              <a:rPr lang="en-US" dirty="0" smtClean="0"/>
              <a:t>Contracting by the RAE</a:t>
            </a:r>
          </a:p>
          <a:p>
            <a:pPr lvl="1"/>
            <a:r>
              <a:rPr lang="en-US" dirty="0"/>
              <a:t>The RAE must develop and maintain a formal, contracted network of PCMPs, specialty behavioral health providers, and home and community-based services case management agencies. </a:t>
            </a:r>
            <a:endParaRPr lang="en-US" dirty="0" smtClean="0"/>
          </a:p>
          <a:p>
            <a:pPr lvl="2"/>
            <a:r>
              <a:rPr lang="en-US" dirty="0" smtClean="0"/>
              <a:t>RAEs will be expected to develop strategies to serve rural and frontier areas to ensure that all clients receive the same high-quality care and have adequate access to care. </a:t>
            </a:r>
          </a:p>
          <a:p>
            <a:pPr marL="914400" lvl="2" indent="0">
              <a:buNone/>
            </a:pPr>
            <a:endParaRPr lang="en-US" dirty="0" smtClean="0"/>
          </a:p>
          <a:p>
            <a:pPr marL="0" indent="0">
              <a:buNone/>
            </a:pPr>
            <a:endParaRPr lang="en-US" dirty="0"/>
          </a:p>
        </p:txBody>
      </p:sp>
      <p:sp>
        <p:nvSpPr>
          <p:cNvPr id="2" name="Title 1"/>
          <p:cNvSpPr>
            <a:spLocks noGrp="1"/>
          </p:cNvSpPr>
          <p:nvPr>
            <p:ph type="title"/>
          </p:nvPr>
        </p:nvSpPr>
        <p:spPr/>
        <p:txBody>
          <a:bodyPr/>
          <a:lstStyle/>
          <a:p>
            <a:r>
              <a:rPr lang="en-US" dirty="0" smtClean="0"/>
              <a:t>ACC 2.0 Key Concepts (</a:t>
            </a:r>
            <a:r>
              <a:rPr lang="en-US" dirty="0" err="1" smtClean="0"/>
              <a:t>cont</a:t>
            </a:r>
            <a:r>
              <a:rPr lang="en-US" dirty="0" smtClean="0"/>
              <a:t>)</a:t>
            </a:r>
            <a:endParaRPr lang="en-US" dirty="0"/>
          </a:p>
        </p:txBody>
      </p:sp>
    </p:spTree>
    <p:extLst>
      <p:ext uri="{BB962C8B-B14F-4D97-AF65-F5344CB8AC3E}">
        <p14:creationId xmlns:p14="http://schemas.microsoft.com/office/powerpoint/2010/main" xmlns="" val="2773074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029200"/>
          </a:xfrm>
        </p:spPr>
        <p:txBody>
          <a:bodyPr>
            <a:normAutofit fontScale="92500"/>
          </a:bodyPr>
          <a:lstStyle/>
          <a:p>
            <a:r>
              <a:rPr lang="en-US" sz="2400" dirty="0" smtClean="0"/>
              <a:t>Behavioral Health System</a:t>
            </a:r>
          </a:p>
          <a:p>
            <a:pPr lvl="1"/>
            <a:r>
              <a:rPr lang="en-US" sz="1800" dirty="0"/>
              <a:t>The RAE will be responsible for administering Colorado's Community Behavioral Health System to ensure the client care and service functions of the BHO are retained as appropriate. The RAE will be expected to develop systems of care for clients with behavioral health needs. Activities may include network development, quality-improvement, contracting and licensure activities, and helping clients to navigate the behavioral health system. </a:t>
            </a:r>
            <a:endParaRPr lang="en-US" sz="1800" dirty="0" smtClean="0"/>
          </a:p>
          <a:p>
            <a:r>
              <a:rPr lang="en-US" sz="2200" dirty="0" smtClean="0"/>
              <a:t>Benefit Managements</a:t>
            </a:r>
          </a:p>
          <a:p>
            <a:pPr lvl="1"/>
            <a:r>
              <a:rPr lang="en-US" sz="1800" dirty="0"/>
              <a:t>State Agency will remove the covered diagnosis criteria for all behavioral health </a:t>
            </a:r>
            <a:endParaRPr lang="en-US" sz="1800" dirty="0" smtClean="0"/>
          </a:p>
          <a:p>
            <a:pPr lvl="1"/>
            <a:r>
              <a:rPr lang="en-US" sz="1800" dirty="0"/>
              <a:t>State Agency will work to define integrated care and find ways to reimburse for instances that involve both physical health and behavioral health in the same visit. </a:t>
            </a:r>
            <a:endParaRPr lang="en-US" sz="1800" dirty="0" smtClean="0"/>
          </a:p>
          <a:p>
            <a:pPr lvl="1"/>
            <a:r>
              <a:rPr lang="en-US" sz="1800" dirty="0"/>
              <a:t>State Agency will seek to resolve any other barriers to integrated care, </a:t>
            </a:r>
            <a:endParaRPr lang="en-US" sz="1800" dirty="0" smtClean="0"/>
          </a:p>
          <a:p>
            <a:pPr lvl="1"/>
            <a:r>
              <a:rPr lang="en-US" sz="1800" dirty="0"/>
              <a:t>State Agency will explore options for reimbursing multiple and new provider types for low acuity behavioral health services </a:t>
            </a:r>
            <a:endParaRPr lang="en-US" sz="1800" dirty="0" smtClean="0"/>
          </a:p>
          <a:p>
            <a:endParaRPr lang="en-US" dirty="0"/>
          </a:p>
        </p:txBody>
      </p:sp>
      <p:sp>
        <p:nvSpPr>
          <p:cNvPr id="2" name="Title 1"/>
          <p:cNvSpPr>
            <a:spLocks noGrp="1"/>
          </p:cNvSpPr>
          <p:nvPr>
            <p:ph type="title"/>
          </p:nvPr>
        </p:nvSpPr>
        <p:spPr/>
        <p:txBody>
          <a:bodyPr/>
          <a:lstStyle/>
          <a:p>
            <a:r>
              <a:rPr lang="en-US" dirty="0" smtClean="0"/>
              <a:t>ACC 2.0 Key Concepts (</a:t>
            </a:r>
            <a:r>
              <a:rPr lang="en-US" dirty="0" err="1" smtClean="0"/>
              <a:t>cont</a:t>
            </a:r>
            <a:r>
              <a:rPr lang="en-US" dirty="0" smtClean="0"/>
              <a:t>)</a:t>
            </a:r>
            <a:endParaRPr lang="en-US" dirty="0"/>
          </a:p>
        </p:txBody>
      </p:sp>
    </p:spTree>
    <p:extLst>
      <p:ext uri="{BB962C8B-B14F-4D97-AF65-F5344CB8AC3E}">
        <p14:creationId xmlns:p14="http://schemas.microsoft.com/office/powerpoint/2010/main" xmlns="" val="38269886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dirty="0" smtClean="0"/>
              <a:t>Client Incentives</a:t>
            </a:r>
          </a:p>
          <a:p>
            <a:pPr lvl="1"/>
            <a:r>
              <a:rPr lang="en-US" sz="1800" dirty="0"/>
              <a:t>A defined, statewide scope is necessary for budgeting and assessing efficacy. Incentives will be between $50 and $250 per client per year. They can be either in-kind (e.g., gym memberships, nutrition or cooking classes, bicycle rentals, Fitbits, etc.) or financial incentives. </a:t>
            </a:r>
            <a:endParaRPr lang="en-US" sz="1800" dirty="0" smtClean="0"/>
          </a:p>
          <a:p>
            <a:pPr lvl="1"/>
            <a:r>
              <a:rPr lang="en-US" sz="1800" dirty="0"/>
              <a:t>To support RAE client incentive programs, the State Agency will make its first foray into utilizing clinical measures for program administration. The client incentive program success will be measured on both claims and clinical measures. </a:t>
            </a:r>
            <a:endParaRPr lang="en-US" sz="1800" dirty="0" smtClean="0"/>
          </a:p>
          <a:p>
            <a:r>
              <a:rPr lang="en-US" sz="2200" dirty="0" smtClean="0"/>
              <a:t>Transition </a:t>
            </a:r>
          </a:p>
          <a:p>
            <a:pPr lvl="1"/>
            <a:r>
              <a:rPr lang="en-US" sz="1800" dirty="0"/>
              <a:t>The State Agency, in partnership with the new RAEs and the current RCCOs and BHOs, will develop a staged transition plan that ensures smooth handoffs. </a:t>
            </a:r>
          </a:p>
          <a:p>
            <a:pPr lvl="1"/>
            <a:endParaRPr lang="en-US" sz="1800" dirty="0" smtClean="0"/>
          </a:p>
          <a:p>
            <a:pPr lvl="1"/>
            <a:endParaRPr lang="en-US" sz="1800" dirty="0" smtClean="0"/>
          </a:p>
          <a:p>
            <a:pPr lvl="1"/>
            <a:endParaRPr lang="en-US" sz="1800" dirty="0"/>
          </a:p>
        </p:txBody>
      </p:sp>
      <p:sp>
        <p:nvSpPr>
          <p:cNvPr id="2" name="Title 1"/>
          <p:cNvSpPr>
            <a:spLocks noGrp="1"/>
          </p:cNvSpPr>
          <p:nvPr>
            <p:ph type="title"/>
          </p:nvPr>
        </p:nvSpPr>
        <p:spPr/>
        <p:txBody>
          <a:bodyPr/>
          <a:lstStyle/>
          <a:p>
            <a:r>
              <a:rPr lang="en-US" dirty="0" smtClean="0"/>
              <a:t>ACC 2.0 Key Concepts (</a:t>
            </a:r>
            <a:r>
              <a:rPr lang="en-US" dirty="0" err="1" smtClean="0"/>
              <a:t>cont</a:t>
            </a:r>
            <a:r>
              <a:rPr lang="en-US" dirty="0" smtClean="0"/>
              <a:t>)</a:t>
            </a:r>
            <a:endParaRPr lang="en-US" dirty="0"/>
          </a:p>
        </p:txBody>
      </p:sp>
    </p:spTree>
    <p:extLst>
      <p:ext uri="{BB962C8B-B14F-4D97-AF65-F5344CB8AC3E}">
        <p14:creationId xmlns:p14="http://schemas.microsoft.com/office/powerpoint/2010/main" xmlns="" val="2458238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876800"/>
          </a:xfrm>
        </p:spPr>
        <p:txBody>
          <a:bodyPr>
            <a:normAutofit fontScale="92500" lnSpcReduction="10000"/>
          </a:bodyPr>
          <a:lstStyle/>
          <a:p>
            <a:r>
              <a:rPr lang="en-US" dirty="0" smtClean="0"/>
              <a:t>One administrative entity</a:t>
            </a:r>
          </a:p>
          <a:p>
            <a:r>
              <a:rPr lang="en-US" dirty="0" smtClean="0"/>
              <a:t>Will be paid an admin PMPM</a:t>
            </a:r>
            <a:endParaRPr lang="en-US" dirty="0"/>
          </a:p>
          <a:p>
            <a:r>
              <a:rPr lang="en-US" i="1" dirty="0"/>
              <a:t>Regional Accountable Entities </a:t>
            </a:r>
            <a:r>
              <a:rPr lang="en-US" dirty="0"/>
              <a:t>– will be accountable for the outcomes of the clients enrolled in their region and will achieve those outcomes in </a:t>
            </a:r>
            <a:r>
              <a:rPr lang="en-US" u="sng" dirty="0" smtClean="0"/>
              <a:t>four major ways</a:t>
            </a:r>
            <a:r>
              <a:rPr lang="en-US" dirty="0" smtClean="0"/>
              <a:t>: </a:t>
            </a:r>
          </a:p>
          <a:p>
            <a:pPr lvl="1"/>
            <a:r>
              <a:rPr lang="en-US" dirty="0" smtClean="0"/>
              <a:t>supporting </a:t>
            </a:r>
            <a:r>
              <a:rPr lang="en-US" dirty="0"/>
              <a:t>clients in managing their own </a:t>
            </a:r>
            <a:r>
              <a:rPr lang="en-US" dirty="0" smtClean="0"/>
              <a:t>health</a:t>
            </a:r>
          </a:p>
          <a:p>
            <a:pPr lvl="1"/>
            <a:r>
              <a:rPr lang="en-US" dirty="0" smtClean="0"/>
              <a:t>developing </a:t>
            </a:r>
            <a:r>
              <a:rPr lang="en-US" dirty="0"/>
              <a:t>and overseeing a coordinated delivery </a:t>
            </a:r>
            <a:r>
              <a:rPr lang="en-US" dirty="0" smtClean="0"/>
              <a:t>system </a:t>
            </a:r>
            <a:r>
              <a:rPr lang="en-US" dirty="0"/>
              <a:t>and managing to value-based payments from the State Agency </a:t>
            </a:r>
          </a:p>
          <a:p>
            <a:pPr lvl="1"/>
            <a:r>
              <a:rPr lang="en-US" dirty="0" smtClean="0"/>
              <a:t>developing </a:t>
            </a:r>
            <a:r>
              <a:rPr lang="en-US" dirty="0"/>
              <a:t>strategies for implementing their own value-based payments for delivery system </a:t>
            </a:r>
            <a:r>
              <a:rPr lang="en-US" dirty="0" smtClean="0"/>
              <a:t>participants</a:t>
            </a:r>
            <a:endParaRPr lang="en-US" dirty="0"/>
          </a:p>
          <a:p>
            <a:pPr lvl="1"/>
            <a:r>
              <a:rPr lang="en-US" dirty="0" smtClean="0"/>
              <a:t> </a:t>
            </a:r>
            <a:r>
              <a:rPr lang="en-US" dirty="0"/>
              <a:t>identifying and addressing health inequities and population health issues. </a:t>
            </a:r>
          </a:p>
          <a:p>
            <a:endParaRPr lang="en-US" dirty="0"/>
          </a:p>
        </p:txBody>
      </p:sp>
      <p:sp>
        <p:nvSpPr>
          <p:cNvPr id="2" name="Title 1"/>
          <p:cNvSpPr>
            <a:spLocks noGrp="1"/>
          </p:cNvSpPr>
          <p:nvPr>
            <p:ph type="title"/>
          </p:nvPr>
        </p:nvSpPr>
        <p:spPr/>
        <p:txBody>
          <a:bodyPr/>
          <a:lstStyle/>
          <a:p>
            <a:r>
              <a:rPr lang="en-US" dirty="0" smtClean="0"/>
              <a:t>Role of the RAE</a:t>
            </a:r>
            <a:endParaRPr lang="en-US" dirty="0"/>
          </a:p>
        </p:txBody>
      </p:sp>
    </p:spTree>
    <p:extLst>
      <p:ext uri="{BB962C8B-B14F-4D97-AF65-F5344CB8AC3E}">
        <p14:creationId xmlns:p14="http://schemas.microsoft.com/office/powerpoint/2010/main" xmlns="" val="2360402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400" dirty="0"/>
              <a:t>The RAE will be responsible for contracting with the PCMPs, the Health Team providers, behavioral health practitioners, and LTSS case management </a:t>
            </a:r>
            <a:r>
              <a:rPr lang="en-US" sz="2400" dirty="0" smtClean="0"/>
              <a:t>agencies</a:t>
            </a:r>
          </a:p>
          <a:p>
            <a:r>
              <a:rPr lang="en-US" sz="2400" dirty="0"/>
              <a:t>The RAE will be responsible for creating a case management network that maximizes </a:t>
            </a:r>
            <a:r>
              <a:rPr lang="en-US" sz="2400" dirty="0" smtClean="0"/>
              <a:t>choice</a:t>
            </a:r>
            <a:endParaRPr lang="en-US" sz="2400" dirty="0"/>
          </a:p>
          <a:p>
            <a:r>
              <a:rPr lang="en-US" sz="2400" dirty="0"/>
              <a:t>The RAE will be responsible for ensuring access to specialty and hospital care and developing infrastructure that supports coordination between the Health Team and Health Neighborhood </a:t>
            </a:r>
            <a:endParaRPr lang="en-US" sz="2400" dirty="0" smtClean="0"/>
          </a:p>
          <a:p>
            <a:r>
              <a:rPr lang="en-US" sz="2400" dirty="0"/>
              <a:t>the RAE will be responsible for promoting and supporting State Agency initiatives including those around electronic consultation and other telehealth programs </a:t>
            </a:r>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4011301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sz="2400" dirty="0"/>
              <a:t>the RAE will be responsible for developing mechanisms to engage community partners across the RAE’s region on population </a:t>
            </a:r>
            <a:r>
              <a:rPr lang="en-US" sz="2400" dirty="0" smtClean="0"/>
              <a:t>health </a:t>
            </a:r>
            <a:r>
              <a:rPr lang="en-US" sz="2400" dirty="0"/>
              <a:t>and non-medical community services</a:t>
            </a:r>
            <a:r>
              <a:rPr lang="en-US" dirty="0"/>
              <a:t> </a:t>
            </a:r>
            <a:endParaRPr lang="en-US" dirty="0" smtClean="0"/>
          </a:p>
          <a:p>
            <a:r>
              <a:rPr lang="en-US" sz="2400" dirty="0"/>
              <a:t>the RAEs will be responsible for a Primary Care Case Management (PCCM) system of care. Payments to the RAE will include value-based components such as payments tied to— Key Performance Indicators, shared savings, and a competitive </a:t>
            </a:r>
            <a:r>
              <a:rPr lang="en-US" sz="2400" dirty="0" smtClean="0"/>
              <a:t>pool</a:t>
            </a:r>
          </a:p>
          <a:p>
            <a:r>
              <a:rPr lang="en-US" sz="2400" dirty="0"/>
              <a:t>The RAEs will be responsible for making value-based administrative (PMPM) payments to Health Team providers with more than 1,000 attributed ACC clients </a:t>
            </a:r>
            <a:r>
              <a:rPr lang="en-US" sz="2400" dirty="0" smtClean="0"/>
              <a:t> </a:t>
            </a:r>
            <a:endParaRPr lang="en-US" sz="2400" dirty="0"/>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2779434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648200"/>
          </a:xfrm>
        </p:spPr>
        <p:txBody>
          <a:bodyPr>
            <a:noAutofit/>
          </a:bodyPr>
          <a:lstStyle/>
          <a:p>
            <a:r>
              <a:rPr lang="en-US" sz="2400" dirty="0" smtClean="0"/>
              <a:t>the RAE (or a delegated community provider) will begin the onboarding process by helping clients complete an eligibility-type-specific physical, behavioral, and social needs screening</a:t>
            </a:r>
          </a:p>
          <a:p>
            <a:r>
              <a:rPr lang="en-US" sz="2400" dirty="0"/>
              <a:t>the RAEs will trial and evaluate various client engagement strategies using a standardized tool to measure client activation/ engagement </a:t>
            </a:r>
            <a:endParaRPr lang="en-US" sz="2400" dirty="0" smtClean="0"/>
          </a:p>
          <a:p>
            <a:r>
              <a:rPr lang="en-US" sz="2400" dirty="0"/>
              <a:t>RAEs will be required to develop a system to support clients who are seeking information or assistance and who are not engaged with their Health Team </a:t>
            </a:r>
            <a:endParaRPr lang="en-US" sz="2400" dirty="0" smtClean="0"/>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17052487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sz="2400" dirty="0"/>
              <a:t>The RAE will be required to offer evidence-based interventions and have methodologies for measuring the efficacy of their approach </a:t>
            </a:r>
            <a:r>
              <a:rPr lang="en-US" sz="2400" dirty="0" smtClean="0"/>
              <a:t> (for client incentives)</a:t>
            </a:r>
          </a:p>
          <a:p>
            <a:r>
              <a:rPr lang="en-US" sz="2400" dirty="0"/>
              <a:t>The RAE will be expected to support the PCMPs financially and operationally in utilizing lay health workers such as patient navigators, community health workers, </a:t>
            </a:r>
            <a:r>
              <a:rPr lang="en-US" sz="2400" i="1" dirty="0" err="1"/>
              <a:t>promotoras</a:t>
            </a:r>
            <a:r>
              <a:rPr lang="en-US" sz="2400" i="1" dirty="0"/>
              <a:t> </a:t>
            </a:r>
            <a:r>
              <a:rPr lang="en-US" sz="2400" dirty="0"/>
              <a:t>(Latino/a community health workers), and peer specialists (including family, youth, and adult peer specialists</a:t>
            </a:r>
            <a:r>
              <a:rPr lang="en-US" sz="2400" dirty="0" smtClean="0"/>
              <a:t>)</a:t>
            </a:r>
          </a:p>
          <a:p>
            <a:r>
              <a:rPr lang="en-US" sz="2400" dirty="0"/>
              <a:t>RAEs will procure and offer an interoperable mobile-ready care coordination tool to support communication and coordination between members of the Health Team </a:t>
            </a:r>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3698874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sz="2400" dirty="0"/>
              <a:t>As discussed previously, the RAE will have concrete requirements around ensuring access to this network and promoting engagement and coordination with this broader neighborhood or community of </a:t>
            </a:r>
            <a:r>
              <a:rPr lang="en-US" sz="2400" dirty="0" smtClean="0"/>
              <a:t>providers</a:t>
            </a:r>
            <a:endParaRPr lang="en-US" sz="2400" dirty="0"/>
          </a:p>
          <a:p>
            <a:pPr lvl="1"/>
            <a:r>
              <a:rPr lang="en-US" sz="1800" dirty="0" smtClean="0"/>
              <a:t>The </a:t>
            </a:r>
            <a:r>
              <a:rPr lang="en-US" sz="1800" dirty="0"/>
              <a:t>RAE will maintain a list of the available medical providers (specialists) and non-medical services available to clients within the community </a:t>
            </a:r>
          </a:p>
          <a:p>
            <a:pPr lvl="1"/>
            <a:r>
              <a:rPr lang="en-US" sz="1800" dirty="0" smtClean="0"/>
              <a:t>The </a:t>
            </a:r>
            <a:r>
              <a:rPr lang="en-US" sz="1800" dirty="0"/>
              <a:t>RAE will work to develop protocols, MOUs, and business processes </a:t>
            </a:r>
            <a:r>
              <a:rPr lang="en-US" sz="1800" dirty="0" smtClean="0"/>
              <a:t>to help the </a:t>
            </a:r>
            <a:r>
              <a:rPr lang="en-US" sz="1800" dirty="0"/>
              <a:t>various members of the health neighborhood work </a:t>
            </a:r>
            <a:r>
              <a:rPr lang="en-US" sz="1800" dirty="0" smtClean="0"/>
              <a:t>together</a:t>
            </a:r>
          </a:p>
          <a:p>
            <a:pPr lvl="1"/>
            <a:r>
              <a:rPr lang="en-US" sz="1900" dirty="0" smtClean="0"/>
              <a:t>RAE </a:t>
            </a:r>
            <a:r>
              <a:rPr lang="en-US" sz="1900" dirty="0"/>
              <a:t>will also be encouraged to work with other vendors; for example, creating an MOU with the Medicaid Dental Administrative Services Organization to promote coordination and collaboration on shared clients </a:t>
            </a:r>
            <a:endParaRPr lang="en-US" sz="1900" dirty="0" smtClean="0"/>
          </a:p>
          <a:p>
            <a:pPr lvl="1"/>
            <a:r>
              <a:rPr lang="en-US" sz="1900" dirty="0" smtClean="0"/>
              <a:t>the </a:t>
            </a:r>
            <a:r>
              <a:rPr lang="en-US" sz="1900" dirty="0"/>
              <a:t>RAE will be responsible for creating or supporting existing community forums that enable different providers to form personal relationships and facilitating the development of necessary relationships on an </a:t>
            </a:r>
            <a:r>
              <a:rPr lang="en-US" sz="1900" i="1" dirty="0"/>
              <a:t>ad hoc </a:t>
            </a:r>
            <a:r>
              <a:rPr lang="en-US" sz="1900" dirty="0"/>
              <a:t>basis </a:t>
            </a:r>
          </a:p>
          <a:p>
            <a:pPr lvl="1"/>
            <a:endParaRPr lang="en-US" sz="2000" dirty="0"/>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983833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400" dirty="0"/>
              <a:t>The RAE must develop and maintain a formal, contracted network of PCMPs, specialty behavioral health providers, and home and community-based services case management agencies. </a:t>
            </a:r>
            <a:endParaRPr lang="en-US" sz="2400" dirty="0" smtClean="0"/>
          </a:p>
          <a:p>
            <a:r>
              <a:rPr lang="en-US" sz="2400" dirty="0"/>
              <a:t>The RAE will be responsible for ensuring the quality of services provided within the network and tracking how the network is meeting requirements such as access, person-centeredness, and others </a:t>
            </a:r>
            <a:endParaRPr lang="en-US" sz="2400" dirty="0" smtClean="0"/>
          </a:p>
          <a:p>
            <a:r>
              <a:rPr lang="en-US" sz="2400" dirty="0"/>
              <a:t>RAEs will be expected to develop strategies to serve rural and frontier areas to ensure that all clients receive the same high-quality care and have adequate access to care </a:t>
            </a:r>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1721175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400" dirty="0"/>
              <a:t>The RAE will be responsible for providing intensive support to contracted PCMPs </a:t>
            </a:r>
            <a:endParaRPr lang="en-US" sz="2400" dirty="0" smtClean="0"/>
          </a:p>
          <a:p>
            <a:r>
              <a:rPr lang="en-US" sz="2400" dirty="0"/>
              <a:t>the RAE will be responsible for managing the network of Case Management Agencies (CMAs) that serve the LTSS population </a:t>
            </a:r>
            <a:endParaRPr lang="en-US" sz="2400" dirty="0" smtClean="0"/>
          </a:p>
          <a:p>
            <a:r>
              <a:rPr lang="en-US" sz="2400" dirty="0"/>
              <a:t>the RAE will provide clients with open, informed, and conflict-free choice among CMAs by contracting with a diverse network of qualified CMAs and functioning as a neutral party to connect clients with a CMA that meets their needs </a:t>
            </a:r>
            <a:endParaRPr lang="en-US" sz="2400" dirty="0" smtClean="0"/>
          </a:p>
          <a:p>
            <a:r>
              <a:rPr lang="en-US" sz="2400" dirty="0"/>
              <a:t>The RAE will be required to offer practice support to the Health Team, using strategies approved by a RAE Board of Directors (described in Oversight) and the community </a:t>
            </a:r>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32966553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sz="2400" dirty="0"/>
              <a:t>The RAE will be able to offer grants to PCMPs and community partners to invest in rapid-cycle quality-improvement activities related to State Agency-directed priority </a:t>
            </a:r>
            <a:r>
              <a:rPr lang="en-US" sz="2400" dirty="0" smtClean="0"/>
              <a:t>areas</a:t>
            </a:r>
          </a:p>
          <a:p>
            <a:r>
              <a:rPr lang="en-US" sz="2400" dirty="0"/>
              <a:t>The RAE will be responsible for engaging and supporting the communities within its geographic region </a:t>
            </a:r>
            <a:endParaRPr lang="en-US" sz="2400" dirty="0" smtClean="0"/>
          </a:p>
          <a:p>
            <a:r>
              <a:rPr lang="en-US" sz="2400" dirty="0"/>
              <a:t>RAE should also be familiar with and, to the extent possible, align its efforts with the community health improvement plan and nonprofit hospitals' community health needs assessments and implementation strategies </a:t>
            </a:r>
            <a:endParaRPr lang="en-US" sz="2400" dirty="0" smtClean="0"/>
          </a:p>
          <a:p>
            <a:r>
              <a:rPr lang="en-US" sz="2400" dirty="0"/>
              <a:t>RAE will be required to retain BHO functionality by </a:t>
            </a:r>
            <a:r>
              <a:rPr lang="en-US" sz="2400" b="1" dirty="0"/>
              <a:t>administering the Community Behavioral Health System </a:t>
            </a:r>
            <a:r>
              <a:rPr lang="en-US" sz="2400" dirty="0"/>
              <a:t>to ensure individuals with serious and ongoing behavioral health needs receive the services and supports they need </a:t>
            </a:r>
            <a:endParaRPr lang="en-US" sz="2400" dirty="0" smtClean="0"/>
          </a:p>
          <a:p>
            <a:endParaRPr lang="en-US" sz="2400" dirty="0"/>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42715598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400" dirty="0"/>
              <a:t>The RAE will be responsible for administering Colorado's Community Behavioral Health System to ensure the client care and service functions of the BHO are retained as appropriate. The RAE will be expected to develop systems of care for clients with behavioral health needs. Activities may include network development, quality-improvement, contracting and licensure activities, and helping clients to navigate the behavioral health system </a:t>
            </a:r>
            <a:endParaRPr lang="en-US" sz="2400" dirty="0" smtClean="0"/>
          </a:p>
          <a:p>
            <a:r>
              <a:rPr lang="en-US" sz="2400" dirty="0"/>
              <a:t>RAE will have specific requirements to develop systems of care to serve children with high behavioral health needs who are at-risk of an out-of-home placement and clients who are transitioning back into the community from Corrections </a:t>
            </a:r>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20551709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dirty="0"/>
              <a:t>RAEs will be required to be a 24-hour resource </a:t>
            </a:r>
          </a:p>
          <a:p>
            <a:r>
              <a:rPr lang="en-US" sz="2400" dirty="0"/>
              <a:t>RAEs will be required to support Health Teams in using client engagement techniques such as motivational interviewing, chronic disease self-management, and health coaching </a:t>
            </a:r>
            <a:endParaRPr lang="en-US" sz="2400" dirty="0" smtClean="0"/>
          </a:p>
          <a:p>
            <a:endParaRPr lang="en-US" sz="2400" dirty="0"/>
          </a:p>
          <a:p>
            <a:endParaRPr lang="en-US" dirty="0"/>
          </a:p>
        </p:txBody>
      </p:sp>
      <p:sp>
        <p:nvSpPr>
          <p:cNvPr id="2" name="Title 1"/>
          <p:cNvSpPr>
            <a:spLocks noGrp="1"/>
          </p:cNvSpPr>
          <p:nvPr>
            <p:ph type="title"/>
          </p:nvPr>
        </p:nvSpPr>
        <p:spPr/>
        <p:txBody>
          <a:bodyPr/>
          <a:lstStyle/>
          <a:p>
            <a:r>
              <a:rPr lang="en-US" dirty="0" smtClean="0"/>
              <a:t>Role of the RAE (</a:t>
            </a:r>
            <a:r>
              <a:rPr lang="en-US" dirty="0" err="1" smtClean="0"/>
              <a:t>cont</a:t>
            </a:r>
            <a:r>
              <a:rPr lang="en-US" dirty="0" smtClean="0"/>
              <a:t>)</a:t>
            </a:r>
            <a:endParaRPr lang="en-US" dirty="0"/>
          </a:p>
        </p:txBody>
      </p:sp>
    </p:spTree>
    <p:extLst>
      <p:ext uri="{BB962C8B-B14F-4D97-AF65-F5344CB8AC3E}">
        <p14:creationId xmlns:p14="http://schemas.microsoft.com/office/powerpoint/2010/main" xmlns="" val="24275704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19472"/>
          </a:xfrm>
        </p:spPr>
        <p:txBody>
          <a:bodyPr>
            <a:normAutofit lnSpcReduction="10000"/>
          </a:bodyPr>
          <a:lstStyle/>
          <a:p>
            <a:r>
              <a:rPr lang="en-US" sz="2400" dirty="0"/>
              <a:t>The State Agency serves as the foundation for the program, playing a crucial role in providing the infrastructure needed for success </a:t>
            </a:r>
            <a:endParaRPr lang="en-US" sz="2400" dirty="0" smtClean="0"/>
          </a:p>
          <a:p>
            <a:r>
              <a:rPr lang="en-US" sz="2400" dirty="0"/>
              <a:t>The State Agency will administer a </a:t>
            </a:r>
            <a:r>
              <a:rPr lang="en-US" sz="2400" b="1" dirty="0"/>
              <a:t>flexible benefits package</a:t>
            </a:r>
            <a:r>
              <a:rPr lang="en-US" sz="2400" dirty="0"/>
              <a:t>, manage </a:t>
            </a:r>
            <a:r>
              <a:rPr lang="en-US" sz="2400" b="1" dirty="0"/>
              <a:t>enrollment into the RAEs</a:t>
            </a:r>
            <a:r>
              <a:rPr lang="en-US" sz="2400" dirty="0"/>
              <a:t>, and ensure </a:t>
            </a:r>
            <a:r>
              <a:rPr lang="en-US" sz="2400" b="1" dirty="0"/>
              <a:t>cross-agency alignment </a:t>
            </a:r>
            <a:endParaRPr lang="en-US" sz="2400" b="1" dirty="0" smtClean="0"/>
          </a:p>
          <a:p>
            <a:r>
              <a:rPr lang="en-US" sz="2400" dirty="0"/>
              <a:t>The State Agency will retain all of the responsibilities related to administering benefits for clients and moving payment for those services toward a more value-based payment system </a:t>
            </a:r>
            <a:endParaRPr lang="en-US" sz="2400" dirty="0" smtClean="0"/>
          </a:p>
          <a:p>
            <a:pPr lvl="1"/>
            <a:r>
              <a:rPr lang="en-US" sz="2000" dirty="0" smtClean="0"/>
              <a:t>Two Functions </a:t>
            </a:r>
          </a:p>
          <a:p>
            <a:pPr lvl="2"/>
            <a:r>
              <a:rPr lang="en-US" sz="1800" dirty="0" smtClean="0"/>
              <a:t>Utilization Management</a:t>
            </a:r>
          </a:p>
          <a:p>
            <a:pPr lvl="2"/>
            <a:r>
              <a:rPr lang="en-US" sz="1800" dirty="0" smtClean="0"/>
              <a:t>Benefits Management</a:t>
            </a:r>
          </a:p>
          <a:p>
            <a:pPr lvl="2"/>
            <a:r>
              <a:rPr lang="en-US" sz="1800" dirty="0" smtClean="0"/>
              <a:t>Align Hospitals Incentives</a:t>
            </a:r>
            <a:endParaRPr lang="en-US" sz="1800" dirty="0"/>
          </a:p>
        </p:txBody>
      </p:sp>
      <p:sp>
        <p:nvSpPr>
          <p:cNvPr id="3" name="Title 2"/>
          <p:cNvSpPr>
            <a:spLocks noGrp="1"/>
          </p:cNvSpPr>
          <p:nvPr>
            <p:ph type="title"/>
          </p:nvPr>
        </p:nvSpPr>
        <p:spPr/>
        <p:txBody>
          <a:bodyPr/>
          <a:lstStyle/>
          <a:p>
            <a:r>
              <a:rPr lang="en-US" dirty="0" smtClean="0"/>
              <a:t>Role of the State</a:t>
            </a:r>
            <a:endParaRPr lang="en-US" dirty="0"/>
          </a:p>
        </p:txBody>
      </p:sp>
    </p:spTree>
    <p:extLst>
      <p:ext uri="{BB962C8B-B14F-4D97-AF65-F5344CB8AC3E}">
        <p14:creationId xmlns:p14="http://schemas.microsoft.com/office/powerpoint/2010/main" xmlns="" val="1925075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The State Agency will work with stakeholders and conduct rigorous cost/benefit analysis to determine the best method for achieving physical and behavioral health integration </a:t>
            </a:r>
            <a:endParaRPr lang="en-US" sz="2400" dirty="0" smtClean="0"/>
          </a:p>
          <a:p>
            <a:pPr lvl="1"/>
            <a:r>
              <a:rPr lang="en-US" sz="2000" dirty="0" smtClean="0"/>
              <a:t>State is considering </a:t>
            </a:r>
          </a:p>
          <a:p>
            <a:pPr lvl="2"/>
            <a:r>
              <a:rPr lang="en-US" sz="1800" dirty="0" smtClean="0"/>
              <a:t>Remove Covered Diagnosis</a:t>
            </a:r>
          </a:p>
          <a:p>
            <a:pPr lvl="2"/>
            <a:r>
              <a:rPr lang="en-US" sz="1800" dirty="0" smtClean="0"/>
              <a:t>Find ways to reimburse integrated care</a:t>
            </a:r>
          </a:p>
          <a:p>
            <a:pPr lvl="2"/>
            <a:r>
              <a:rPr lang="en-US" sz="1800" dirty="0" smtClean="0"/>
              <a:t>Resolve barriers to integrated care</a:t>
            </a:r>
          </a:p>
          <a:p>
            <a:pPr lvl="2"/>
            <a:r>
              <a:rPr lang="en-US" sz="1800" dirty="0" smtClean="0"/>
              <a:t>Explore reimburse multiple and new provider types</a:t>
            </a:r>
          </a:p>
          <a:p>
            <a:r>
              <a:rPr lang="en-US" sz="2400" dirty="0"/>
              <a:t>the State Agency will need to expand UM activities to include specialty behavioral health services </a:t>
            </a:r>
            <a:endParaRPr lang="en-US" sz="2400" dirty="0" smtClean="0"/>
          </a:p>
          <a:p>
            <a:pPr lvl="1"/>
            <a:endParaRPr lang="en-US" sz="2000" dirty="0" smtClean="0"/>
          </a:p>
          <a:p>
            <a:pPr lvl="1"/>
            <a:endParaRPr lang="en-US" sz="2000" dirty="0"/>
          </a:p>
        </p:txBody>
      </p:sp>
      <p:sp>
        <p:nvSpPr>
          <p:cNvPr id="3" name="Title 2"/>
          <p:cNvSpPr>
            <a:spLocks noGrp="1"/>
          </p:cNvSpPr>
          <p:nvPr>
            <p:ph type="title"/>
          </p:nvPr>
        </p:nvSpPr>
        <p:spPr/>
        <p:txBody>
          <a:bodyPr/>
          <a:lstStyle/>
          <a:p>
            <a:r>
              <a:rPr lang="en-US" dirty="0"/>
              <a:t>Role of the State</a:t>
            </a:r>
          </a:p>
        </p:txBody>
      </p:sp>
    </p:spTree>
    <p:extLst>
      <p:ext uri="{BB962C8B-B14F-4D97-AF65-F5344CB8AC3E}">
        <p14:creationId xmlns:p14="http://schemas.microsoft.com/office/powerpoint/2010/main" xmlns="" val="1209987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The State Agency seeks to better align hospitals with the ACC and incentivize them to promote whole-person health </a:t>
            </a:r>
            <a:endParaRPr lang="en-US" sz="2400" dirty="0" smtClean="0"/>
          </a:p>
          <a:p>
            <a:r>
              <a:rPr lang="en-US" sz="2400" dirty="0"/>
              <a:t>the State Agency will mandatorily enroll clients into the ACC at the time of Medicaid enrollment </a:t>
            </a:r>
            <a:endParaRPr lang="en-US" sz="2400" dirty="0" smtClean="0"/>
          </a:p>
          <a:p>
            <a:r>
              <a:rPr lang="en-US" sz="2400" dirty="0"/>
              <a:t>The State Agency is committed to ensuring that the ACC is aligned with internal benefits and with federal, state, and local health improvement efforts in order to maximize impact and minimize redundancies </a:t>
            </a:r>
          </a:p>
        </p:txBody>
      </p:sp>
      <p:sp>
        <p:nvSpPr>
          <p:cNvPr id="3" name="Title 2"/>
          <p:cNvSpPr>
            <a:spLocks noGrp="1"/>
          </p:cNvSpPr>
          <p:nvPr>
            <p:ph type="title"/>
          </p:nvPr>
        </p:nvSpPr>
        <p:spPr/>
        <p:txBody>
          <a:bodyPr/>
          <a:lstStyle/>
          <a:p>
            <a:r>
              <a:rPr lang="en-US" dirty="0"/>
              <a:t>Role of the State</a:t>
            </a:r>
          </a:p>
        </p:txBody>
      </p:sp>
    </p:spTree>
    <p:extLst>
      <p:ext uri="{BB962C8B-B14F-4D97-AF65-F5344CB8AC3E}">
        <p14:creationId xmlns:p14="http://schemas.microsoft.com/office/powerpoint/2010/main" xmlns="" val="2937201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State Agency will work to create ACC Phase II alignment include: </a:t>
            </a:r>
          </a:p>
          <a:p>
            <a:pPr lvl="1"/>
            <a:r>
              <a:rPr lang="en-US" dirty="0" smtClean="0"/>
              <a:t>Comprehensive </a:t>
            </a:r>
            <a:r>
              <a:rPr lang="en-US" dirty="0"/>
              <a:t>Primary Care Initiative (CPC) </a:t>
            </a:r>
            <a:endParaRPr lang="en-US" dirty="0" smtClean="0"/>
          </a:p>
          <a:p>
            <a:pPr lvl="1"/>
            <a:r>
              <a:rPr lang="en-US" dirty="0" smtClean="0"/>
              <a:t>The </a:t>
            </a:r>
            <a:r>
              <a:rPr lang="en-US" dirty="0"/>
              <a:t>State Innovation Model (SIM). </a:t>
            </a:r>
            <a:endParaRPr lang="en-US" dirty="0" smtClean="0"/>
          </a:p>
          <a:p>
            <a:pPr lvl="1"/>
            <a:r>
              <a:rPr lang="en-US" dirty="0" smtClean="0"/>
              <a:t>Better </a:t>
            </a:r>
            <a:r>
              <a:rPr lang="en-US" dirty="0"/>
              <a:t>Care, Better Costs, Better Colorado (“BC3</a:t>
            </a:r>
            <a:r>
              <a:rPr lang="en-US" dirty="0" smtClean="0"/>
              <a:t>”)</a:t>
            </a:r>
          </a:p>
          <a:p>
            <a:pPr lvl="1"/>
            <a:r>
              <a:rPr lang="en-US" dirty="0" smtClean="0"/>
              <a:t>The </a:t>
            </a:r>
            <a:r>
              <a:rPr lang="en-US" dirty="0"/>
              <a:t>Colorado Opportunity Project </a:t>
            </a:r>
            <a:endParaRPr lang="en-US" dirty="0" smtClean="0"/>
          </a:p>
          <a:p>
            <a:pPr lvl="1"/>
            <a:endParaRPr lang="en-US" dirty="0"/>
          </a:p>
          <a:p>
            <a:endParaRPr lang="en-US" dirty="0"/>
          </a:p>
        </p:txBody>
      </p:sp>
      <p:sp>
        <p:nvSpPr>
          <p:cNvPr id="3" name="Title 2"/>
          <p:cNvSpPr>
            <a:spLocks noGrp="1"/>
          </p:cNvSpPr>
          <p:nvPr>
            <p:ph type="title"/>
          </p:nvPr>
        </p:nvSpPr>
        <p:spPr/>
        <p:txBody>
          <a:bodyPr/>
          <a:lstStyle/>
          <a:p>
            <a:r>
              <a:rPr lang="en-US" dirty="0"/>
              <a:t>Role of the State</a:t>
            </a:r>
          </a:p>
        </p:txBody>
      </p:sp>
    </p:spTree>
    <p:extLst>
      <p:ext uri="{BB962C8B-B14F-4D97-AF65-F5344CB8AC3E}">
        <p14:creationId xmlns:p14="http://schemas.microsoft.com/office/powerpoint/2010/main" xmlns="" val="583315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Converts the BHO from a program run by community providers to a state run program administered by state employees</a:t>
            </a:r>
          </a:p>
          <a:p>
            <a:r>
              <a:rPr lang="en-US" dirty="0" smtClean="0"/>
              <a:t>Replaces the 2 community management information </a:t>
            </a:r>
            <a:r>
              <a:rPr lang="en-US" dirty="0" err="1" smtClean="0"/>
              <a:t>sysyems</a:t>
            </a:r>
            <a:r>
              <a:rPr lang="en-US" dirty="0" smtClean="0"/>
              <a:t> with a centralized state run information system</a:t>
            </a:r>
          </a:p>
          <a:p>
            <a:r>
              <a:rPr lang="en-US" dirty="0" smtClean="0"/>
              <a:t>Removes risk and related cost control mechanisms and replaces them with encounter and claims based fee for services payments </a:t>
            </a:r>
            <a:endParaRPr lang="en-US" dirty="0"/>
          </a:p>
        </p:txBody>
      </p:sp>
      <p:sp>
        <p:nvSpPr>
          <p:cNvPr id="3" name="Title 2"/>
          <p:cNvSpPr>
            <a:spLocks noGrp="1"/>
          </p:cNvSpPr>
          <p:nvPr>
            <p:ph type="title"/>
          </p:nvPr>
        </p:nvSpPr>
        <p:spPr/>
        <p:txBody>
          <a:bodyPr/>
          <a:lstStyle/>
          <a:p>
            <a:r>
              <a:rPr lang="en-US" dirty="0" smtClean="0"/>
              <a:t>Overarching Direction</a:t>
            </a:r>
            <a:endParaRPr lang="en-US" dirty="0"/>
          </a:p>
        </p:txBody>
      </p:sp>
    </p:spTree>
    <p:extLst>
      <p:ext uri="{BB962C8B-B14F-4D97-AF65-F5344CB8AC3E}">
        <p14:creationId xmlns:p14="http://schemas.microsoft.com/office/powerpoint/2010/main" xmlns="" val="2611760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Ø"/>
            </a:pPr>
            <a:r>
              <a:rPr lang="en-US" dirty="0" smtClean="0"/>
              <a:t>Places the emphasis on primary care and dilutes aggressive behavioral health interventions</a:t>
            </a:r>
          </a:p>
        </p:txBody>
      </p:sp>
      <p:sp>
        <p:nvSpPr>
          <p:cNvPr id="3" name="Title 2"/>
          <p:cNvSpPr>
            <a:spLocks noGrp="1"/>
          </p:cNvSpPr>
          <p:nvPr>
            <p:ph type="title"/>
          </p:nvPr>
        </p:nvSpPr>
        <p:spPr/>
        <p:txBody>
          <a:bodyPr/>
          <a:lstStyle/>
          <a:p>
            <a:r>
              <a:rPr lang="en-US" dirty="0"/>
              <a:t>Overarching Direction</a:t>
            </a:r>
          </a:p>
        </p:txBody>
      </p:sp>
    </p:spTree>
    <p:extLst>
      <p:ext uri="{BB962C8B-B14F-4D97-AF65-F5344CB8AC3E}">
        <p14:creationId xmlns:p14="http://schemas.microsoft.com/office/powerpoint/2010/main" xmlns="" val="11696909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Aligns 	</a:t>
            </a:r>
          </a:p>
          <a:p>
            <a:pPr lvl="1"/>
            <a:r>
              <a:rPr lang="en-US" dirty="0" smtClean="0"/>
              <a:t>Administration</a:t>
            </a:r>
          </a:p>
          <a:p>
            <a:pPr lvl="1"/>
            <a:r>
              <a:rPr lang="en-US" dirty="0" smtClean="0"/>
              <a:t>Finances </a:t>
            </a:r>
          </a:p>
          <a:p>
            <a:pPr lvl="1"/>
            <a:r>
              <a:rPr lang="en-US" dirty="0" smtClean="0"/>
              <a:t>Services</a:t>
            </a:r>
          </a:p>
          <a:p>
            <a:pPr lvl="1"/>
            <a:endParaRPr lang="en-US" dirty="0"/>
          </a:p>
          <a:p>
            <a:r>
              <a:rPr lang="en-US" dirty="0" smtClean="0"/>
              <a:t>Concept Paper – fractures and misalignment Incentives</a:t>
            </a:r>
          </a:p>
          <a:p>
            <a:pPr lvl="1"/>
            <a:r>
              <a:rPr lang="en-US" dirty="0" smtClean="0"/>
              <a:t>Admin to the RAE</a:t>
            </a:r>
          </a:p>
          <a:p>
            <a:pPr lvl="1"/>
            <a:r>
              <a:rPr lang="en-US" dirty="0" smtClean="0"/>
              <a:t>Finances back to the State</a:t>
            </a:r>
          </a:p>
          <a:p>
            <a:pPr lvl="1"/>
            <a:r>
              <a:rPr lang="en-US" dirty="0" smtClean="0"/>
              <a:t>Services Remain with the provider</a:t>
            </a:r>
            <a:endParaRPr lang="en-US" dirty="0"/>
          </a:p>
        </p:txBody>
      </p:sp>
      <p:sp>
        <p:nvSpPr>
          <p:cNvPr id="3" name="Title 2"/>
          <p:cNvSpPr>
            <a:spLocks noGrp="1"/>
          </p:cNvSpPr>
          <p:nvPr>
            <p:ph type="title"/>
          </p:nvPr>
        </p:nvSpPr>
        <p:spPr/>
        <p:txBody>
          <a:bodyPr>
            <a:normAutofit/>
          </a:bodyPr>
          <a:lstStyle/>
          <a:p>
            <a:r>
              <a:rPr lang="en-US" dirty="0" smtClean="0"/>
              <a:t>Provider Driven Managed Care</a:t>
            </a:r>
            <a:endParaRPr lang="en-US" dirty="0"/>
          </a:p>
        </p:txBody>
      </p:sp>
      <p:sp>
        <p:nvSpPr>
          <p:cNvPr id="4" name="Right Brace 3"/>
          <p:cNvSpPr/>
          <p:nvPr/>
        </p:nvSpPr>
        <p:spPr>
          <a:xfrm>
            <a:off x="3352800" y="1905000"/>
            <a:ext cx="381000" cy="1219200"/>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038600" y="2191434"/>
            <a:ext cx="3962400" cy="369332"/>
          </a:xfrm>
          <a:prstGeom prst="rect">
            <a:avLst/>
          </a:prstGeom>
          <a:noFill/>
        </p:spPr>
        <p:txBody>
          <a:bodyPr wrap="square" rtlCol="0">
            <a:spAutoFit/>
          </a:bodyPr>
          <a:lstStyle/>
          <a:p>
            <a:r>
              <a:rPr lang="en-US" dirty="0" smtClean="0"/>
              <a:t>Risk Contract Aligns Incentives</a:t>
            </a:r>
            <a:endParaRPr lang="en-US" dirty="0"/>
          </a:p>
        </p:txBody>
      </p:sp>
    </p:spTree>
    <p:extLst>
      <p:ext uri="{BB962C8B-B14F-4D97-AF65-F5344CB8AC3E}">
        <p14:creationId xmlns:p14="http://schemas.microsoft.com/office/powerpoint/2010/main" xmlns="" val="34931033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stretch>
            <a:fillRect/>
          </a:stretch>
        </p:blipFill>
        <p:spPr>
          <a:xfrm>
            <a:off x="457200" y="152400"/>
            <a:ext cx="8534400" cy="6268124"/>
          </a:xfrm>
          <a:prstGeom prst="rect">
            <a:avLst/>
          </a:prstGeom>
        </p:spPr>
      </p:pic>
    </p:spTree>
    <p:extLst>
      <p:ext uri="{BB962C8B-B14F-4D97-AF65-F5344CB8AC3E}">
        <p14:creationId xmlns:p14="http://schemas.microsoft.com/office/powerpoint/2010/main" xmlns="" val="16971619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RAE Bid Strategy</a:t>
            </a:r>
          </a:p>
          <a:p>
            <a:pPr lvl="1"/>
            <a:r>
              <a:rPr lang="en-US" dirty="0" smtClean="0"/>
              <a:t>Are providers necessary?</a:t>
            </a:r>
          </a:p>
          <a:p>
            <a:r>
              <a:rPr lang="en-US" dirty="0" smtClean="0"/>
              <a:t>How do we prepare</a:t>
            </a:r>
          </a:p>
          <a:p>
            <a:pPr lvl="1"/>
            <a:r>
              <a:rPr lang="en-US" dirty="0" smtClean="0"/>
              <a:t>Role for CHP</a:t>
            </a:r>
          </a:p>
          <a:p>
            <a:pPr lvl="1"/>
            <a:r>
              <a:rPr lang="en-US" dirty="0" smtClean="0"/>
              <a:t>Beacon Health Options</a:t>
            </a:r>
          </a:p>
          <a:p>
            <a:pPr lvl="1"/>
            <a:r>
              <a:rPr lang="en-US" dirty="0" smtClean="0"/>
              <a:t>Behavioral Health Centers</a:t>
            </a:r>
          </a:p>
          <a:p>
            <a:pPr lvl="2"/>
            <a:r>
              <a:rPr lang="en-US" dirty="0" smtClean="0"/>
              <a:t>What is the value of our comprehensive care system</a:t>
            </a:r>
          </a:p>
          <a:p>
            <a:r>
              <a:rPr lang="en-US" dirty="0" smtClean="0"/>
              <a:t>Do we go along or do we push back?</a:t>
            </a:r>
          </a:p>
          <a:p>
            <a:pPr lvl="1"/>
            <a:r>
              <a:rPr lang="en-US" dirty="0" smtClean="0"/>
              <a:t>CBHC – CCHN</a:t>
            </a:r>
          </a:p>
          <a:p>
            <a:pPr lvl="1"/>
            <a:r>
              <a:rPr lang="en-US" dirty="0" smtClean="0"/>
              <a:t>CHP alone</a:t>
            </a:r>
          </a:p>
          <a:p>
            <a:endParaRPr lang="en-US" dirty="0"/>
          </a:p>
        </p:txBody>
      </p:sp>
      <p:sp>
        <p:nvSpPr>
          <p:cNvPr id="3" name="Title 2"/>
          <p:cNvSpPr>
            <a:spLocks noGrp="1"/>
          </p:cNvSpPr>
          <p:nvPr>
            <p:ph type="title"/>
          </p:nvPr>
        </p:nvSpPr>
        <p:spPr/>
        <p:txBody>
          <a:bodyPr/>
          <a:lstStyle/>
          <a:p>
            <a:r>
              <a:rPr lang="en-US" dirty="0" smtClean="0"/>
              <a:t>Discussion</a:t>
            </a:r>
            <a:endParaRPr lang="en-US" dirty="0"/>
          </a:p>
        </p:txBody>
      </p:sp>
    </p:spTree>
    <p:extLst>
      <p:ext uri="{BB962C8B-B14F-4D97-AF65-F5344CB8AC3E}">
        <p14:creationId xmlns:p14="http://schemas.microsoft.com/office/powerpoint/2010/main" xmlns="" val="11950640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5229</TotalTime>
  <Words>2115</Words>
  <Application>Microsoft Office PowerPoint</Application>
  <PresentationFormat>On-screen Show (4:3)</PresentationFormat>
  <Paragraphs>155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Concourse</vt:lpstr>
      <vt:lpstr>    Class A Board</vt:lpstr>
      <vt:lpstr>HCPF Evolution in Thinking </vt:lpstr>
      <vt:lpstr>ACC 2.0 Key Concepts</vt:lpstr>
      <vt:lpstr>ACC 2.0 Key Concepts (cont)</vt:lpstr>
      <vt:lpstr>ACC 2.0 Key Concepts (cont)</vt:lpstr>
      <vt:lpstr>ACC 2.0 Key Concepts (cont)</vt:lpstr>
      <vt:lpstr>Role of the RAE</vt:lpstr>
      <vt:lpstr>Role of the RAE (cont)</vt:lpstr>
      <vt:lpstr>Role of the RAE (cont)</vt:lpstr>
      <vt:lpstr>Role of the RAE (cont)</vt:lpstr>
      <vt:lpstr>Role of the RAE (cont)</vt:lpstr>
      <vt:lpstr>Role of the RAE (cont)</vt:lpstr>
      <vt:lpstr>Role of the RAE (cont)</vt:lpstr>
      <vt:lpstr>Role of the RAE (cont)</vt:lpstr>
      <vt:lpstr>Role of the RAE (cont)</vt:lpstr>
      <vt:lpstr>Role of the RAE (cont)</vt:lpstr>
      <vt:lpstr>Role of the RAE (cont)</vt:lpstr>
      <vt:lpstr>Role of the State</vt:lpstr>
      <vt:lpstr>Role of the State</vt:lpstr>
      <vt:lpstr>Role of the State</vt:lpstr>
      <vt:lpstr>Role of the State</vt:lpstr>
      <vt:lpstr>Overarching Direction</vt:lpstr>
      <vt:lpstr>Overarching Direction</vt:lpstr>
      <vt:lpstr>Provider Driven Managed Care</vt:lpstr>
      <vt:lpstr>Slide 25</vt:lpstr>
      <vt:lpstr>Discussion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A Board</dc:title>
  <dc:creator>Arnold Salazar</dc:creator>
  <cp:lastModifiedBy>DawnL</cp:lastModifiedBy>
  <cp:revision>37</cp:revision>
  <dcterms:created xsi:type="dcterms:W3CDTF">2015-10-21T15:38:53Z</dcterms:created>
  <dcterms:modified xsi:type="dcterms:W3CDTF">2015-10-26T16:01:48Z</dcterms:modified>
</cp:coreProperties>
</file>