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0"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1" r:id="rId22"/>
    <p:sldId id="276" r:id="rId23"/>
    <p:sldId id="277" r:id="rId24"/>
    <p:sldId id="278" r:id="rId25"/>
    <p:sldId id="279" r:id="rId26"/>
    <p:sldId id="280" r:id="rId27"/>
    <p:sldId id="282" r:id="rId28"/>
    <p:sldId id="285" r:id="rId29"/>
    <p:sldId id="283" r:id="rId30"/>
    <p:sldId id="286" r:id="rId31"/>
    <p:sldId id="284"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27" r:id="rId57"/>
    <p:sldId id="313" r:id="rId58"/>
    <p:sldId id="312" r:id="rId59"/>
    <p:sldId id="314" r:id="rId60"/>
    <p:sldId id="315" r:id="rId61"/>
    <p:sldId id="316" r:id="rId62"/>
    <p:sldId id="328" r:id="rId63"/>
    <p:sldId id="321" r:id="rId64"/>
    <p:sldId id="317" r:id="rId65"/>
    <p:sldId id="319" r:id="rId66"/>
    <p:sldId id="320" r:id="rId67"/>
    <p:sldId id="322" r:id="rId68"/>
    <p:sldId id="324" r:id="rId69"/>
    <p:sldId id="329" r:id="rId70"/>
    <p:sldId id="325" r:id="rId71"/>
    <p:sldId id="323"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50" r:id="rId92"/>
    <p:sldId id="351" r:id="rId93"/>
    <p:sldId id="349"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EB3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9FB4A-5545-4AA7-BFB3-54C1154B0D7C}" v="1298" dt="2024-12-13T00:29:13.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snapToGrid="0">
      <p:cViewPr varScale="1">
        <p:scale>
          <a:sx n="59" d="100"/>
          <a:sy n="59" d="100"/>
        </p:scale>
        <p:origin x="10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6T02:12:35.795"/>
    </inkml:context>
    <inkml:brush xml:id="br0">
      <inkml:brushProperty name="width" value="0.05" units="cm"/>
      <inkml:brushProperty name="height" value="0.05" units="cm"/>
      <inkml:brushProperty name="color" value="#AE198D"/>
      <inkml:brushProperty name="inkEffects" value="galaxy"/>
      <inkml:brushProperty name="anchorX" value="17481.87109"/>
      <inkml:brushProperty name="anchorY" value="986.84442"/>
      <inkml:brushProperty name="scaleFactor" value="0.5"/>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6T02:14:01.625"/>
    </inkml:context>
    <inkml:brush xml:id="br0">
      <inkml:brushProperty name="width" value="0.035" units="cm"/>
      <inkml:brushProperty name="height" value="0.035"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98D75-BFB5-4D7D-ABF5-83C09C40F6C3}" type="datetimeFigureOut">
              <a:rPr lang="en-CA" smtClean="0"/>
              <a:t>2024-12-12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17562-0F27-40E9-BCB6-2C7C1FDD9804}" type="slidenum">
              <a:rPr lang="en-CA" smtClean="0"/>
              <a:t>‹#›</a:t>
            </a:fld>
            <a:endParaRPr lang="en-CA" dirty="0"/>
          </a:p>
        </p:txBody>
      </p:sp>
    </p:spTree>
    <p:extLst>
      <p:ext uri="{BB962C8B-B14F-4D97-AF65-F5344CB8AC3E}">
        <p14:creationId xmlns:p14="http://schemas.microsoft.com/office/powerpoint/2010/main" val="22020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there are deadlines for Mediation and Arbitration within this document it was mutually agreed up to continue negotiations as a new board has been introduced in September and the association required time to get the new members caught up to the events leading up to this.</a:t>
            </a:r>
          </a:p>
        </p:txBody>
      </p:sp>
      <p:sp>
        <p:nvSpPr>
          <p:cNvPr id="4" name="Slide Number Placeholder 3"/>
          <p:cNvSpPr>
            <a:spLocks noGrp="1"/>
          </p:cNvSpPr>
          <p:nvPr>
            <p:ph type="sldNum" sz="quarter" idx="5"/>
          </p:nvPr>
        </p:nvSpPr>
        <p:spPr/>
        <p:txBody>
          <a:bodyPr/>
          <a:lstStyle/>
          <a:p>
            <a:fld id="{A2217562-0F27-40E9-BCB6-2C7C1FDD9804}" type="slidenum">
              <a:rPr lang="en-CA" smtClean="0"/>
              <a:t>3</a:t>
            </a:fld>
            <a:endParaRPr lang="en-CA" dirty="0"/>
          </a:p>
        </p:txBody>
      </p:sp>
    </p:spTree>
    <p:extLst>
      <p:ext uri="{BB962C8B-B14F-4D97-AF65-F5344CB8AC3E}">
        <p14:creationId xmlns:p14="http://schemas.microsoft.com/office/powerpoint/2010/main" val="382164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2217562-0F27-40E9-BCB6-2C7C1FDD9804}" type="slidenum">
              <a:rPr lang="en-CA" smtClean="0"/>
              <a:t>9</a:t>
            </a:fld>
            <a:endParaRPr lang="en-CA" dirty="0"/>
          </a:p>
        </p:txBody>
      </p:sp>
    </p:spTree>
    <p:extLst>
      <p:ext uri="{BB962C8B-B14F-4D97-AF65-F5344CB8AC3E}">
        <p14:creationId xmlns:p14="http://schemas.microsoft.com/office/powerpoint/2010/main" val="21035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indent="-6350">
              <a:lnSpc>
                <a:spcPct val="107000"/>
              </a:lnSpc>
              <a:spcAft>
                <a:spcPts val="15"/>
              </a:spcAft>
            </a:pPr>
            <a:r>
              <a:rPr lang="en-CA" sz="1100" kern="100" dirty="0">
                <a:solidFill>
                  <a:srgbClr val="000000"/>
                </a:solidFill>
                <a:effectLst/>
                <a:latin typeface="Calibri" panose="020F0502020204030204" pitchFamily="34" charset="0"/>
                <a:ea typeface="Calibri" panose="020F0502020204030204" pitchFamily="34" charset="0"/>
              </a:rPr>
              <a:t> </a:t>
            </a:r>
          </a:p>
          <a:p>
            <a:pPr marL="742950" marR="35560" lvl="1" indent="-285750" fontAlgn="base">
              <a:lnSpc>
                <a:spcPct val="101000"/>
              </a:lnSpc>
              <a:spcAft>
                <a:spcPts val="15"/>
              </a:spcAft>
              <a:buClr>
                <a:srgbClr val="000000"/>
              </a:buClr>
              <a:buSzPts val="1100"/>
              <a:buFont typeface="+mj-lt"/>
              <a:buAutoNum type="arabicPeriod" startAt="3"/>
            </a:pPr>
            <a:r>
              <a:rPr lang="en-CA" sz="11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In recognition of their support role and need for increased availability, members assigned to the temporary rank of Detective Constable, Detective, and Detective Sergeant shall receive increased pay of 6% (as reflected in the pay tables under this article). This is in lieu of any assignments under Article 17, unless otherwise specified by the Chief of Police. </a:t>
            </a:r>
          </a:p>
          <a:p>
            <a:endParaRPr lang="en-CA" dirty="0"/>
          </a:p>
        </p:txBody>
      </p:sp>
      <p:sp>
        <p:nvSpPr>
          <p:cNvPr id="4" name="Slide Number Placeholder 3"/>
          <p:cNvSpPr>
            <a:spLocks noGrp="1"/>
          </p:cNvSpPr>
          <p:nvPr>
            <p:ph type="sldNum" sz="quarter" idx="5"/>
          </p:nvPr>
        </p:nvSpPr>
        <p:spPr/>
        <p:txBody>
          <a:bodyPr/>
          <a:lstStyle/>
          <a:p>
            <a:fld id="{A2217562-0F27-40E9-BCB6-2C7C1FDD9804}" type="slidenum">
              <a:rPr lang="en-CA" smtClean="0"/>
              <a:t>20</a:t>
            </a:fld>
            <a:endParaRPr lang="en-CA" dirty="0"/>
          </a:p>
        </p:txBody>
      </p:sp>
    </p:spTree>
    <p:extLst>
      <p:ext uri="{BB962C8B-B14F-4D97-AF65-F5344CB8AC3E}">
        <p14:creationId xmlns:p14="http://schemas.microsoft.com/office/powerpoint/2010/main" val="409666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2217562-0F27-40E9-BCB6-2C7C1FDD9804}" type="slidenum">
              <a:rPr lang="en-CA" smtClean="0"/>
              <a:t>22</a:t>
            </a:fld>
            <a:endParaRPr lang="en-CA" dirty="0"/>
          </a:p>
        </p:txBody>
      </p:sp>
    </p:spTree>
    <p:extLst>
      <p:ext uri="{BB962C8B-B14F-4D97-AF65-F5344CB8AC3E}">
        <p14:creationId xmlns:p14="http://schemas.microsoft.com/office/powerpoint/2010/main" val="346089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2217562-0F27-40E9-BCB6-2C7C1FDD9804}" type="slidenum">
              <a:rPr lang="en-CA" smtClean="0"/>
              <a:t>53</a:t>
            </a:fld>
            <a:endParaRPr lang="en-CA" dirty="0"/>
          </a:p>
        </p:txBody>
      </p:sp>
    </p:spTree>
    <p:extLst>
      <p:ext uri="{BB962C8B-B14F-4D97-AF65-F5344CB8AC3E}">
        <p14:creationId xmlns:p14="http://schemas.microsoft.com/office/powerpoint/2010/main" val="408500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83906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393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468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096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992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096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175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4826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1763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59363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5267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60759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44470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0330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43913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620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78100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smtClean="0"/>
              <a:pPr/>
              <a:t>12/12/2024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62060700"/>
      </p:ext>
    </p:extLst>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cid:image001.png@01DB40E6.6B2DC8E0"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B7A6-2CB8-F026-6E19-6AE4F00218CE}"/>
              </a:ext>
            </a:extLst>
          </p:cNvPr>
          <p:cNvSpPr>
            <a:spLocks noGrp="1"/>
          </p:cNvSpPr>
          <p:nvPr>
            <p:ph type="ctrTitle"/>
          </p:nvPr>
        </p:nvSpPr>
        <p:spPr>
          <a:xfrm>
            <a:off x="1370693" y="4511814"/>
            <a:ext cx="9440034" cy="1130260"/>
          </a:xfrm>
        </p:spPr>
        <p:txBody>
          <a:bodyPr>
            <a:normAutofit/>
          </a:bodyPr>
          <a:lstStyle/>
          <a:p>
            <a:pPr>
              <a:lnSpc>
                <a:spcPct val="90000"/>
              </a:lnSpc>
            </a:pPr>
            <a:r>
              <a:rPr lang="en-CA" sz="3700" dirty="0">
                <a:solidFill>
                  <a:schemeClr val="tx1"/>
                </a:solidFill>
              </a:rPr>
              <a:t>PROPOSED UNIFORM AND CIVILIAN COLLECTIVE AGREEMENT</a:t>
            </a:r>
          </a:p>
        </p:txBody>
      </p:sp>
      <p:sp>
        <p:nvSpPr>
          <p:cNvPr id="3" name="Subtitle 2">
            <a:extLst>
              <a:ext uri="{FF2B5EF4-FFF2-40B4-BE49-F238E27FC236}">
                <a16:creationId xmlns:a16="http://schemas.microsoft.com/office/drawing/2014/main" id="{7906A573-AC92-C819-7267-3D8FCC1F370D}"/>
              </a:ext>
            </a:extLst>
          </p:cNvPr>
          <p:cNvSpPr>
            <a:spLocks noGrp="1"/>
          </p:cNvSpPr>
          <p:nvPr>
            <p:ph type="subTitle" idx="1"/>
          </p:nvPr>
        </p:nvSpPr>
        <p:spPr>
          <a:xfrm>
            <a:off x="1370693" y="5642074"/>
            <a:ext cx="9440034" cy="505230"/>
          </a:xfrm>
        </p:spPr>
        <p:txBody>
          <a:bodyPr>
            <a:normAutofit fontScale="92500" lnSpcReduction="10000"/>
          </a:bodyPr>
          <a:lstStyle/>
          <a:p>
            <a:r>
              <a:rPr lang="en-CA" sz="3200" dirty="0">
                <a:solidFill>
                  <a:srgbClr val="93E3FF"/>
                </a:solidFill>
              </a:rPr>
              <a:t>2025-2028</a:t>
            </a:r>
          </a:p>
        </p:txBody>
      </p:sp>
      <p:pic>
        <p:nvPicPr>
          <p:cNvPr id="7" name="Picture 6" descr="A black and white logo with a crown and a gold wreath&#10;&#10;Description automatically generated">
            <a:extLst>
              <a:ext uri="{FF2B5EF4-FFF2-40B4-BE49-F238E27FC236}">
                <a16:creationId xmlns:a16="http://schemas.microsoft.com/office/drawing/2014/main" id="{0A90BE70-2EEC-7E2C-93CD-AA1F9E93E84C}"/>
              </a:ext>
            </a:extLst>
          </p:cNvPr>
          <p:cNvPicPr>
            <a:picLocks noChangeAspect="1"/>
          </p:cNvPicPr>
          <p:nvPr/>
        </p:nvPicPr>
        <p:blipFill>
          <a:blip r:embed="rId3"/>
          <a:stretch>
            <a:fillRect/>
          </a:stretch>
        </p:blipFill>
        <p:spPr>
          <a:xfrm>
            <a:off x="1904377" y="839047"/>
            <a:ext cx="3120607" cy="3219450"/>
          </a:xfrm>
          <a:prstGeom prst="rect">
            <a:avLst/>
          </a:prstGeom>
        </p:spPr>
      </p:pic>
      <p:pic>
        <p:nvPicPr>
          <p:cNvPr id="5" name="Picture 4" descr="A logo of a police association&#10;&#10;Description automatically generated">
            <a:extLst>
              <a:ext uri="{FF2B5EF4-FFF2-40B4-BE49-F238E27FC236}">
                <a16:creationId xmlns:a16="http://schemas.microsoft.com/office/drawing/2014/main" id="{B0DB0577-74C0-AA83-9EFE-2295199A807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031418" y="839047"/>
            <a:ext cx="3381158" cy="3219450"/>
          </a:xfrm>
          <a:prstGeom prst="rect">
            <a:avLst/>
          </a:prstGeom>
        </p:spPr>
      </p:pic>
    </p:spTree>
    <p:extLst>
      <p:ext uri="{BB962C8B-B14F-4D97-AF65-F5344CB8AC3E}">
        <p14:creationId xmlns:p14="http://schemas.microsoft.com/office/powerpoint/2010/main" val="305249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FEAC-E637-F9CC-D17E-5E5C44C2127C}"/>
              </a:ext>
            </a:extLst>
          </p:cNvPr>
          <p:cNvSpPr>
            <a:spLocks noGrp="1"/>
          </p:cNvSpPr>
          <p:nvPr>
            <p:ph type="title"/>
          </p:nvPr>
        </p:nvSpPr>
        <p:spPr/>
        <p:txBody>
          <a:bodyPr/>
          <a:lstStyle/>
          <a:p>
            <a:r>
              <a:rPr lang="en-CA" dirty="0">
                <a:solidFill>
                  <a:srgbClr val="93E3FF"/>
                </a:solidFill>
              </a:rPr>
              <a:t>Public and Declared Holidays</a:t>
            </a:r>
          </a:p>
        </p:txBody>
      </p:sp>
      <p:sp>
        <p:nvSpPr>
          <p:cNvPr id="3" name="Content Placeholder 2">
            <a:extLst>
              <a:ext uri="{FF2B5EF4-FFF2-40B4-BE49-F238E27FC236}">
                <a16:creationId xmlns:a16="http://schemas.microsoft.com/office/drawing/2014/main" id="{4BDEC56F-EA14-3A53-ABCB-F06017F1A69C}"/>
              </a:ext>
            </a:extLst>
          </p:cNvPr>
          <p:cNvSpPr>
            <a:spLocks noGrp="1"/>
          </p:cNvSpPr>
          <p:nvPr>
            <p:ph idx="1"/>
          </p:nvPr>
        </p:nvSpPr>
        <p:spPr>
          <a:xfrm>
            <a:off x="913795" y="1732449"/>
            <a:ext cx="10353762" cy="4800698"/>
          </a:xfrm>
        </p:spPr>
        <p:txBody>
          <a:bodyPr>
            <a:normAutofit/>
          </a:bodyPr>
          <a:lstStyle/>
          <a:p>
            <a:r>
              <a:rPr lang="en-CA" dirty="0">
                <a:solidFill>
                  <a:schemeClr val="tx1"/>
                </a:solidFill>
              </a:rPr>
              <a:t>Uniform will receive (72) Seventy-two hours and Civilian to receive 63 (sixty-three) hours added to their public holiday bank on January 1</a:t>
            </a:r>
            <a:r>
              <a:rPr lang="en-CA" baseline="30000" dirty="0">
                <a:solidFill>
                  <a:schemeClr val="tx1"/>
                </a:solidFill>
              </a:rPr>
              <a:t>st</a:t>
            </a:r>
            <a:r>
              <a:rPr lang="en-CA" dirty="0">
                <a:solidFill>
                  <a:schemeClr val="tx1"/>
                </a:solidFill>
              </a:rPr>
              <a:t> of each year and prorated for partial years.</a:t>
            </a:r>
          </a:p>
          <a:p>
            <a:r>
              <a:rPr lang="en-CA" dirty="0">
                <a:solidFill>
                  <a:schemeClr val="tx1"/>
                </a:solidFill>
              </a:rPr>
              <a:t>Uniform and Civilian will be paid at the rate of time and one half when required to work on a public holiday however; wording stating that the Chief has the ability to direct employees to take public holiday leave as time off on the day the service is celebrating the holiday has been carried over from the 2020-2023 contract. This is to be done with no less that (3) three days notice. </a:t>
            </a:r>
          </a:p>
          <a:p>
            <a:r>
              <a:rPr lang="en-CA" dirty="0">
                <a:solidFill>
                  <a:schemeClr val="tx1"/>
                </a:solidFill>
              </a:rPr>
              <a:t>The remaining (32) hours for Uniform and (28) hours for Civilian will go into a float bank that can be taken as time off at any time that is agreed upon. They may also be paid out at straight time should you choose to. </a:t>
            </a:r>
          </a:p>
        </p:txBody>
      </p:sp>
    </p:spTree>
    <p:extLst>
      <p:ext uri="{BB962C8B-B14F-4D97-AF65-F5344CB8AC3E}">
        <p14:creationId xmlns:p14="http://schemas.microsoft.com/office/powerpoint/2010/main" val="27085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0F-8B88-9621-5180-86C54D0E2974}"/>
              </a:ext>
            </a:extLst>
          </p:cNvPr>
          <p:cNvSpPr>
            <a:spLocks noGrp="1"/>
          </p:cNvSpPr>
          <p:nvPr>
            <p:ph type="title"/>
          </p:nvPr>
        </p:nvSpPr>
        <p:spPr>
          <a:xfrm>
            <a:off x="1012947" y="91807"/>
            <a:ext cx="10353762" cy="970450"/>
          </a:xfrm>
        </p:spPr>
        <p:txBody>
          <a:bodyPr>
            <a:normAutofit/>
          </a:bodyPr>
          <a:lstStyle/>
          <a:p>
            <a:r>
              <a:rPr lang="en-CA" sz="4400" dirty="0">
                <a:solidFill>
                  <a:srgbClr val="93E3FF"/>
                </a:solidFill>
              </a:rPr>
              <a:t>Public and Declared Holidays</a:t>
            </a:r>
          </a:p>
        </p:txBody>
      </p:sp>
      <p:sp>
        <p:nvSpPr>
          <p:cNvPr id="3" name="Content Placeholder 2">
            <a:extLst>
              <a:ext uri="{FF2B5EF4-FFF2-40B4-BE49-F238E27FC236}">
                <a16:creationId xmlns:a16="http://schemas.microsoft.com/office/drawing/2014/main" id="{D1713BA1-0FBE-E036-29ED-A49865088E32}"/>
              </a:ext>
            </a:extLst>
          </p:cNvPr>
          <p:cNvSpPr>
            <a:spLocks noGrp="1"/>
          </p:cNvSpPr>
          <p:nvPr>
            <p:ph idx="1"/>
          </p:nvPr>
        </p:nvSpPr>
        <p:spPr>
          <a:xfrm>
            <a:off x="919119" y="892366"/>
            <a:ext cx="10353762" cy="5728771"/>
          </a:xfrm>
        </p:spPr>
        <p:txBody>
          <a:bodyPr>
            <a:normAutofit lnSpcReduction="10000"/>
          </a:bodyPr>
          <a:lstStyle/>
          <a:p>
            <a:r>
              <a:rPr lang="en-CA" sz="2400" dirty="0">
                <a:solidFill>
                  <a:schemeClr val="tx1"/>
                </a:solidFill>
              </a:rPr>
              <a:t>Staff scheduled to work Monday to Friday will receive the holiday off with pay and time taken from their time bank. All Officers and CFT employees who are in a department that is regularly scheduled to work Monday- Friday/8 or10 hour shifts, may elect work the float day at straight time and take the time on a mutually agreed upon day. (For example: the records staff may elect to come in and work on Easter Monday and take another day off in its place. This could potentially give them 4 consecutive days off in the summer or any time of their choosing, for vacation instead of being forced to take them on the day that they are celebrated)</a:t>
            </a:r>
          </a:p>
          <a:p>
            <a:pPr marL="36900" indent="0">
              <a:buNone/>
            </a:pPr>
            <a:endParaRPr lang="en-CA" sz="2400" i="1" dirty="0">
              <a:solidFill>
                <a:schemeClr val="tx1"/>
              </a:solidFill>
            </a:endParaRPr>
          </a:p>
          <a:p>
            <a:r>
              <a:rPr lang="en-CA" sz="2400" dirty="0">
                <a:solidFill>
                  <a:schemeClr val="tx1"/>
                </a:solidFill>
              </a:rPr>
              <a:t>Any officer or staff working in relation to the courts shall align their public holiday entitlement with the day the courts designate them</a:t>
            </a:r>
          </a:p>
          <a:p>
            <a:endParaRPr lang="en-CA" sz="2400" dirty="0">
              <a:solidFill>
                <a:schemeClr val="tx1"/>
              </a:solidFill>
            </a:endParaRPr>
          </a:p>
          <a:p>
            <a:r>
              <a:rPr lang="en-CA" sz="2400" dirty="0">
                <a:solidFill>
                  <a:schemeClr val="tx1"/>
                </a:solidFill>
              </a:rPr>
              <a:t>Any officer required to work overtime on these days shall be paid (2.25) two and one quarter hours their regular hourly rate</a:t>
            </a:r>
          </a:p>
          <a:p>
            <a:endParaRPr lang="en-CA" dirty="0"/>
          </a:p>
        </p:txBody>
      </p:sp>
    </p:spTree>
    <p:extLst>
      <p:ext uri="{BB962C8B-B14F-4D97-AF65-F5344CB8AC3E}">
        <p14:creationId xmlns:p14="http://schemas.microsoft.com/office/powerpoint/2010/main" val="281589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98FF-D7CD-6536-2837-E0B136687575}"/>
              </a:ext>
            </a:extLst>
          </p:cNvPr>
          <p:cNvSpPr>
            <a:spLocks noGrp="1"/>
          </p:cNvSpPr>
          <p:nvPr>
            <p:ph type="title"/>
          </p:nvPr>
        </p:nvSpPr>
        <p:spPr/>
        <p:txBody>
          <a:bodyPr>
            <a:normAutofit fontScale="90000"/>
          </a:bodyPr>
          <a:lstStyle/>
          <a:p>
            <a:r>
              <a:rPr lang="en-CA" sz="4900" dirty="0">
                <a:solidFill>
                  <a:srgbClr val="93E3FF"/>
                </a:solidFill>
              </a:rPr>
              <a:t>Article 8: Bereavement</a:t>
            </a:r>
            <a:br>
              <a:rPr lang="en-CA" dirty="0">
                <a:solidFill>
                  <a:srgbClr val="93E3FF"/>
                </a:solidFill>
              </a:rPr>
            </a:br>
            <a:r>
              <a:rPr lang="en-CA" sz="3100" dirty="0">
                <a:solidFill>
                  <a:srgbClr val="93E3FF"/>
                </a:solidFill>
              </a:rPr>
              <a:t>Uniform and Civilian </a:t>
            </a:r>
            <a:endParaRPr lang="en-CA" dirty="0">
              <a:solidFill>
                <a:srgbClr val="93E3FF"/>
              </a:solidFill>
            </a:endParaRPr>
          </a:p>
        </p:txBody>
      </p:sp>
      <p:sp>
        <p:nvSpPr>
          <p:cNvPr id="3" name="Content Placeholder 2">
            <a:extLst>
              <a:ext uri="{FF2B5EF4-FFF2-40B4-BE49-F238E27FC236}">
                <a16:creationId xmlns:a16="http://schemas.microsoft.com/office/drawing/2014/main" id="{9F220C84-3E5E-6A0A-4064-AE9A0773929F}"/>
              </a:ext>
            </a:extLst>
          </p:cNvPr>
          <p:cNvSpPr>
            <a:spLocks noGrp="1"/>
          </p:cNvSpPr>
          <p:nvPr>
            <p:ph idx="1"/>
          </p:nvPr>
        </p:nvSpPr>
        <p:spPr>
          <a:xfrm>
            <a:off x="842675" y="1945809"/>
            <a:ext cx="10353762" cy="4058751"/>
          </a:xfrm>
        </p:spPr>
        <p:txBody>
          <a:bodyPr/>
          <a:lstStyle/>
          <a:p>
            <a:r>
              <a:rPr lang="en-CA" sz="2400" dirty="0">
                <a:solidFill>
                  <a:srgbClr val="93E3FF"/>
                </a:solidFill>
              </a:rPr>
              <a:t>7</a:t>
            </a:r>
            <a:r>
              <a:rPr lang="en-CA" sz="2400" dirty="0">
                <a:solidFill>
                  <a:srgbClr val="0070C0"/>
                </a:solidFill>
              </a:rPr>
              <a:t> </a:t>
            </a:r>
            <a:r>
              <a:rPr lang="en-CA" sz="2400" dirty="0">
                <a:solidFill>
                  <a:srgbClr val="93E3FF"/>
                </a:solidFill>
              </a:rPr>
              <a:t>Consecutive days for Father, Mother, Sister, brother, spouse, child or any dependent relative living with the officer or employee who's physical and financial care are the responsibilities of the officer or employee </a:t>
            </a:r>
          </a:p>
          <a:p>
            <a:endParaRPr lang="en-CA" sz="2400" dirty="0">
              <a:solidFill>
                <a:srgbClr val="0070C0"/>
              </a:solidFill>
            </a:endParaRPr>
          </a:p>
          <a:p>
            <a:r>
              <a:rPr lang="en-CA" sz="2400" dirty="0">
                <a:solidFill>
                  <a:schemeClr val="tx1"/>
                </a:solidFill>
              </a:rPr>
              <a:t>4 Consecutive days for father-in-law, mother-in-law, sister, brother, grandparent or grandchild. (As before)</a:t>
            </a:r>
          </a:p>
          <a:p>
            <a:endParaRPr lang="en-CA" sz="2400" dirty="0">
              <a:solidFill>
                <a:schemeClr val="tx1"/>
              </a:solidFill>
            </a:endParaRPr>
          </a:p>
          <a:p>
            <a:r>
              <a:rPr lang="en-CA" sz="2400" dirty="0">
                <a:solidFill>
                  <a:schemeClr val="tx1"/>
                </a:solidFill>
              </a:rPr>
              <a:t>Leave through Bereavement is available to be approved withing (6) six months of the date of eligible death.</a:t>
            </a:r>
          </a:p>
          <a:p>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857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4107-091A-9460-380A-010651A86BFD}"/>
              </a:ext>
            </a:extLst>
          </p:cNvPr>
          <p:cNvSpPr>
            <a:spLocks noGrp="1"/>
          </p:cNvSpPr>
          <p:nvPr>
            <p:ph type="title"/>
          </p:nvPr>
        </p:nvSpPr>
        <p:spPr/>
        <p:txBody>
          <a:bodyPr>
            <a:normAutofit fontScale="90000"/>
          </a:bodyPr>
          <a:lstStyle/>
          <a:p>
            <a:r>
              <a:rPr lang="en-CA" sz="4400" dirty="0">
                <a:solidFill>
                  <a:srgbClr val="93E3FF"/>
                </a:solidFill>
              </a:rPr>
              <a:t>Article 9 Leave of Absence</a:t>
            </a:r>
            <a:br>
              <a:rPr lang="en-CA" sz="4400" dirty="0">
                <a:solidFill>
                  <a:srgbClr val="93E3FF"/>
                </a:solidFill>
              </a:rPr>
            </a:br>
            <a:r>
              <a:rPr lang="en-CA" sz="2800" dirty="0">
                <a:solidFill>
                  <a:srgbClr val="93E3FF"/>
                </a:solidFill>
              </a:rPr>
              <a:t>Uniform and Civilian</a:t>
            </a:r>
          </a:p>
        </p:txBody>
      </p:sp>
      <p:sp>
        <p:nvSpPr>
          <p:cNvPr id="3" name="Content Placeholder 2">
            <a:extLst>
              <a:ext uri="{FF2B5EF4-FFF2-40B4-BE49-F238E27FC236}">
                <a16:creationId xmlns:a16="http://schemas.microsoft.com/office/drawing/2014/main" id="{416F26C7-A9A9-97D8-987F-054C1AA7F5AC}"/>
              </a:ext>
            </a:extLst>
          </p:cNvPr>
          <p:cNvSpPr>
            <a:spLocks noGrp="1"/>
          </p:cNvSpPr>
          <p:nvPr>
            <p:ph idx="1"/>
          </p:nvPr>
        </p:nvSpPr>
        <p:spPr>
          <a:xfrm>
            <a:off x="385590" y="1580051"/>
            <a:ext cx="11446526" cy="4919902"/>
          </a:xfrm>
        </p:spPr>
        <p:txBody>
          <a:bodyPr>
            <a:normAutofit lnSpcReduction="10000"/>
          </a:bodyPr>
          <a:lstStyle/>
          <a:p>
            <a:pPr marL="36900" indent="0">
              <a:buNone/>
            </a:pPr>
            <a:r>
              <a:rPr lang="en-CA" sz="2800" u="sng" dirty="0">
                <a:solidFill>
                  <a:schemeClr val="tx1"/>
                </a:solidFill>
              </a:rPr>
              <a:t>Parental Leaves</a:t>
            </a:r>
          </a:p>
          <a:p>
            <a:r>
              <a:rPr lang="en-CA" sz="2100" dirty="0">
                <a:solidFill>
                  <a:schemeClr val="tx1"/>
                </a:solidFill>
              </a:rPr>
              <a:t>Parental leave has remained the same</a:t>
            </a:r>
          </a:p>
          <a:p>
            <a:r>
              <a:rPr lang="en-CA" sz="2100" dirty="0">
                <a:solidFill>
                  <a:schemeClr val="tx1"/>
                </a:solidFill>
              </a:rPr>
              <a:t>Maternity leave for officers and CFT </a:t>
            </a:r>
            <a:r>
              <a:rPr lang="en-CA" sz="2100" dirty="0">
                <a:solidFill>
                  <a:srgbClr val="93E3FF"/>
                </a:solidFill>
              </a:rPr>
              <a:t>increased to 80% top up </a:t>
            </a:r>
            <a:r>
              <a:rPr lang="en-CA" sz="2100" dirty="0">
                <a:solidFill>
                  <a:schemeClr val="tx1"/>
                </a:solidFill>
              </a:rPr>
              <a:t>from 75% and increase to time as well. Maternity leave will be</a:t>
            </a:r>
            <a:r>
              <a:rPr lang="en-CA" sz="2100" dirty="0"/>
              <a:t> </a:t>
            </a:r>
            <a:r>
              <a:rPr lang="en-CA" sz="2100" dirty="0">
                <a:solidFill>
                  <a:srgbClr val="93E3FF"/>
                </a:solidFill>
              </a:rPr>
              <a:t>topped up for 19 weeks</a:t>
            </a:r>
            <a:r>
              <a:rPr lang="en-CA" sz="2100" dirty="0"/>
              <a:t>, </a:t>
            </a:r>
            <a:r>
              <a:rPr lang="en-CA" sz="2100" dirty="0">
                <a:solidFill>
                  <a:schemeClr val="tx1"/>
                </a:solidFill>
              </a:rPr>
              <a:t>an increase from previous 15 weeks.</a:t>
            </a:r>
          </a:p>
          <a:p>
            <a:r>
              <a:rPr lang="en-CA" sz="2100" dirty="0">
                <a:solidFill>
                  <a:schemeClr val="tx1"/>
                </a:solidFill>
              </a:rPr>
              <a:t>MOU in place for Contracted employees stating that </a:t>
            </a:r>
            <a:r>
              <a:rPr lang="en-CA" sz="2100" dirty="0">
                <a:solidFill>
                  <a:schemeClr val="tx1"/>
                </a:solidFill>
                <a:effectLst/>
              </a:rPr>
              <a:t>the historical practice of providing maternity “top up” will be discontinued for anyone Contract employees starting a maternity leave after January 1, 2028. This will be based on their median hours worked per week in the previous year and not to exceed a CFT entitlement </a:t>
            </a:r>
            <a:endParaRPr lang="en-CA" sz="2100" dirty="0">
              <a:solidFill>
                <a:schemeClr val="tx1"/>
              </a:solidFill>
            </a:endParaRPr>
          </a:p>
          <a:p>
            <a:pPr marL="36900" indent="0">
              <a:buNone/>
            </a:pPr>
            <a:r>
              <a:rPr lang="en-CA" sz="2800" u="sng" dirty="0">
                <a:solidFill>
                  <a:schemeClr val="tx1"/>
                </a:solidFill>
              </a:rPr>
              <a:t>Unpaid LOA</a:t>
            </a:r>
          </a:p>
          <a:p>
            <a:r>
              <a:rPr lang="en-CA" dirty="0">
                <a:solidFill>
                  <a:schemeClr val="tx1"/>
                </a:solidFill>
              </a:rPr>
              <a:t>During the leave there shall be</a:t>
            </a:r>
            <a:r>
              <a:rPr lang="en-CA" dirty="0"/>
              <a:t> </a:t>
            </a:r>
            <a:r>
              <a:rPr lang="en-CA" dirty="0">
                <a:solidFill>
                  <a:srgbClr val="93E3FF"/>
                </a:solidFill>
              </a:rPr>
              <a:t>no accumulation </a:t>
            </a:r>
            <a:r>
              <a:rPr lang="en-CA" dirty="0">
                <a:solidFill>
                  <a:schemeClr val="tx1"/>
                </a:solidFill>
              </a:rPr>
              <a:t>of seniority, annual vacation, public holiday leave or any other employer pain benefits.</a:t>
            </a:r>
          </a:p>
          <a:p>
            <a:r>
              <a:rPr lang="en-CA" dirty="0">
                <a:solidFill>
                  <a:schemeClr val="tx1"/>
                </a:solidFill>
              </a:rPr>
              <a:t>All leave</a:t>
            </a:r>
            <a:r>
              <a:rPr lang="en-CA" dirty="0"/>
              <a:t> </a:t>
            </a:r>
            <a:r>
              <a:rPr lang="en-CA" dirty="0">
                <a:solidFill>
                  <a:srgbClr val="93E3FF"/>
                </a:solidFill>
              </a:rPr>
              <a:t>banks shall be expended </a:t>
            </a:r>
            <a:r>
              <a:rPr lang="en-CA" dirty="0">
                <a:solidFill>
                  <a:schemeClr val="tx1"/>
                </a:solidFill>
              </a:rPr>
              <a:t>in the year it was earned as well – no rolling over time and holding until the return from the Unpaid LOA</a:t>
            </a:r>
          </a:p>
        </p:txBody>
      </p:sp>
    </p:spTree>
    <p:extLst>
      <p:ext uri="{BB962C8B-B14F-4D97-AF65-F5344CB8AC3E}">
        <p14:creationId xmlns:p14="http://schemas.microsoft.com/office/powerpoint/2010/main" val="39480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F92A-441D-44B4-85E4-24B9467A9AAF}"/>
              </a:ext>
            </a:extLst>
          </p:cNvPr>
          <p:cNvSpPr>
            <a:spLocks noGrp="1"/>
          </p:cNvSpPr>
          <p:nvPr>
            <p:ph type="title"/>
          </p:nvPr>
        </p:nvSpPr>
        <p:spPr/>
        <p:txBody>
          <a:bodyPr>
            <a:normAutofit fontScale="90000"/>
          </a:bodyPr>
          <a:lstStyle/>
          <a:p>
            <a:r>
              <a:rPr lang="en-CA" sz="4400" dirty="0">
                <a:solidFill>
                  <a:srgbClr val="93E3FF"/>
                </a:solidFill>
              </a:rPr>
              <a:t>Article 10: Hours of Work</a:t>
            </a:r>
            <a:br>
              <a:rPr lang="en-CA" sz="4400" dirty="0">
                <a:solidFill>
                  <a:srgbClr val="93E3FF"/>
                </a:solidFill>
              </a:rPr>
            </a:br>
            <a:r>
              <a:rPr lang="en-CA" sz="3100" dirty="0">
                <a:solidFill>
                  <a:srgbClr val="93E3FF"/>
                </a:solidFill>
              </a:rPr>
              <a:t>Uniform and Civilian</a:t>
            </a:r>
          </a:p>
        </p:txBody>
      </p:sp>
      <p:sp>
        <p:nvSpPr>
          <p:cNvPr id="3" name="Content Placeholder 2">
            <a:extLst>
              <a:ext uri="{FF2B5EF4-FFF2-40B4-BE49-F238E27FC236}">
                <a16:creationId xmlns:a16="http://schemas.microsoft.com/office/drawing/2014/main" id="{586B4907-3EEA-3C56-ED82-E7528E3DBD7F}"/>
              </a:ext>
            </a:extLst>
          </p:cNvPr>
          <p:cNvSpPr>
            <a:spLocks noGrp="1"/>
          </p:cNvSpPr>
          <p:nvPr>
            <p:ph idx="1"/>
          </p:nvPr>
        </p:nvSpPr>
        <p:spPr>
          <a:xfrm>
            <a:off x="913795" y="2600960"/>
            <a:ext cx="10353762" cy="3190240"/>
          </a:xfrm>
        </p:spPr>
        <p:txBody>
          <a:bodyPr>
            <a:normAutofit/>
          </a:bodyPr>
          <a:lstStyle/>
          <a:p>
            <a:r>
              <a:rPr lang="en-CA" sz="2400" dirty="0">
                <a:solidFill>
                  <a:schemeClr val="tx1"/>
                </a:solidFill>
              </a:rPr>
              <a:t>Officers and Civilians who </a:t>
            </a:r>
            <a:r>
              <a:rPr lang="en-CA" sz="2400" b="1" dirty="0">
                <a:solidFill>
                  <a:schemeClr val="tx1"/>
                </a:solidFill>
              </a:rPr>
              <a:t>work (12) twelve hour shifts </a:t>
            </a:r>
            <a:r>
              <a:rPr lang="en-CA" sz="2400" dirty="0">
                <a:solidFill>
                  <a:schemeClr val="tx1"/>
                </a:solidFill>
              </a:rPr>
              <a:t>are able to split their (90) ninety minute lunch as either </a:t>
            </a:r>
            <a:r>
              <a:rPr lang="en-CA" sz="2400" dirty="0">
                <a:solidFill>
                  <a:srgbClr val="93E3FF"/>
                </a:solidFill>
              </a:rPr>
              <a:t>two (45) minute breaks or take together for a 1.5 hour lunch break</a:t>
            </a:r>
            <a:r>
              <a:rPr lang="en-CA" sz="2400" dirty="0">
                <a:solidFill>
                  <a:srgbClr val="0070C0"/>
                </a:solidFill>
              </a:rPr>
              <a:t> </a:t>
            </a:r>
            <a:r>
              <a:rPr lang="en-CA" sz="2400" dirty="0">
                <a:solidFill>
                  <a:schemeClr val="tx1"/>
                </a:solidFill>
              </a:rPr>
              <a:t>at the discretion of the supervisor </a:t>
            </a:r>
          </a:p>
          <a:p>
            <a:endParaRPr lang="en-CA" sz="2400" dirty="0">
              <a:solidFill>
                <a:schemeClr val="tx1"/>
              </a:solidFill>
            </a:endParaRPr>
          </a:p>
          <a:p>
            <a:r>
              <a:rPr lang="en-CA" sz="2400" dirty="0">
                <a:solidFill>
                  <a:schemeClr val="tx1"/>
                </a:solidFill>
              </a:rPr>
              <a:t>Hours of work on a scheduled working day  may be adjusted within that working day for operational purposes provided a minimum of </a:t>
            </a:r>
            <a:r>
              <a:rPr lang="en-CA" sz="2400" dirty="0">
                <a:solidFill>
                  <a:srgbClr val="93E3FF"/>
                </a:solidFill>
              </a:rPr>
              <a:t>(48) forty-eight hours notice</a:t>
            </a:r>
            <a:r>
              <a:rPr lang="en-CA" sz="2400" dirty="0">
                <a:solidFill>
                  <a:schemeClr val="tx1"/>
                </a:solidFill>
              </a:rPr>
              <a:t> given</a:t>
            </a:r>
          </a:p>
        </p:txBody>
      </p:sp>
    </p:spTree>
    <p:extLst>
      <p:ext uri="{BB962C8B-B14F-4D97-AF65-F5344CB8AC3E}">
        <p14:creationId xmlns:p14="http://schemas.microsoft.com/office/powerpoint/2010/main" val="231618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1CAF-737C-ECCE-70A5-58C41696DCCC}"/>
              </a:ext>
            </a:extLst>
          </p:cNvPr>
          <p:cNvSpPr>
            <a:spLocks noGrp="1"/>
          </p:cNvSpPr>
          <p:nvPr>
            <p:ph type="title"/>
          </p:nvPr>
        </p:nvSpPr>
        <p:spPr/>
        <p:txBody>
          <a:bodyPr>
            <a:normAutofit fontScale="90000"/>
          </a:bodyPr>
          <a:lstStyle/>
          <a:p>
            <a:r>
              <a:rPr lang="en-CA" sz="4900" dirty="0">
                <a:solidFill>
                  <a:srgbClr val="93E3FF"/>
                </a:solidFill>
              </a:rPr>
              <a:t>Article 11: Equipment</a:t>
            </a:r>
            <a:br>
              <a:rPr lang="en-CA" dirty="0">
                <a:solidFill>
                  <a:srgbClr val="93E3FF"/>
                </a:solidFill>
              </a:rPr>
            </a:br>
            <a:r>
              <a:rPr lang="en-CA" sz="3100" dirty="0">
                <a:solidFill>
                  <a:srgbClr val="93E3FF"/>
                </a:solidFill>
              </a:rPr>
              <a:t>Uniform</a:t>
            </a:r>
          </a:p>
        </p:txBody>
      </p:sp>
      <p:sp>
        <p:nvSpPr>
          <p:cNvPr id="3" name="Content Placeholder 2">
            <a:extLst>
              <a:ext uri="{FF2B5EF4-FFF2-40B4-BE49-F238E27FC236}">
                <a16:creationId xmlns:a16="http://schemas.microsoft.com/office/drawing/2014/main" id="{8B907EAA-AA1A-956A-67AA-E80275737F95}"/>
              </a:ext>
            </a:extLst>
          </p:cNvPr>
          <p:cNvSpPr>
            <a:spLocks noGrp="1"/>
          </p:cNvSpPr>
          <p:nvPr>
            <p:ph idx="1"/>
          </p:nvPr>
        </p:nvSpPr>
        <p:spPr/>
        <p:txBody>
          <a:bodyPr>
            <a:normAutofit fontScale="92500" lnSpcReduction="20000"/>
          </a:bodyPr>
          <a:lstStyle/>
          <a:p>
            <a:r>
              <a:rPr lang="en-CA" sz="2400" dirty="0">
                <a:solidFill>
                  <a:schemeClr val="tx1"/>
                </a:solidFill>
              </a:rPr>
              <a:t>List of equipment provided has been removed covered under the CSPA</a:t>
            </a:r>
            <a:r>
              <a:rPr lang="en-CA" sz="2400" dirty="0">
                <a:solidFill>
                  <a:srgbClr val="EB3D94"/>
                </a:solidFill>
              </a:rPr>
              <a:t> </a:t>
            </a:r>
            <a:r>
              <a:rPr lang="en-CA" sz="2400" dirty="0">
                <a:solidFill>
                  <a:schemeClr val="tx1"/>
                </a:solidFill>
              </a:rPr>
              <a:t>and changed to wording stating that the board shall provide all articles of equipment necessary for the performance of their duties</a:t>
            </a:r>
          </a:p>
          <a:p>
            <a:r>
              <a:rPr lang="en-CA" sz="2400" dirty="0">
                <a:solidFill>
                  <a:schemeClr val="tx1"/>
                </a:solidFill>
              </a:rPr>
              <a:t>Any issued piece of uniform or equipment issued by the service that </a:t>
            </a:r>
            <a:r>
              <a:rPr lang="en-CA" sz="2400" dirty="0">
                <a:solidFill>
                  <a:srgbClr val="93E3FF"/>
                </a:solidFill>
              </a:rPr>
              <a:t>has been damaged or lost through the fault of the officer </a:t>
            </a:r>
            <a:r>
              <a:rPr lang="en-CA" sz="2400" dirty="0">
                <a:solidFill>
                  <a:schemeClr val="tx1"/>
                </a:solidFill>
              </a:rPr>
              <a:t>shall bear the cost of replacement. This is meaning any officer/employee that purposefully damages equipment, not wear and tear through the performance of their duties</a:t>
            </a:r>
            <a:endParaRPr lang="en-CA" sz="2400" dirty="0">
              <a:solidFill>
                <a:srgbClr val="EB3D94"/>
              </a:solidFill>
            </a:endParaRPr>
          </a:p>
          <a:p>
            <a:r>
              <a:rPr lang="en-CA" sz="2400" dirty="0">
                <a:solidFill>
                  <a:schemeClr val="tx1"/>
                </a:solidFill>
              </a:rPr>
              <a:t>Active uniformed officers performing operational field duties will receive an </a:t>
            </a:r>
            <a:r>
              <a:rPr lang="en-CA" sz="2400" b="1" u="sng" dirty="0">
                <a:solidFill>
                  <a:schemeClr val="tx1"/>
                </a:solidFill>
              </a:rPr>
              <a:t>annual</a:t>
            </a:r>
            <a:r>
              <a:rPr lang="en-CA" sz="2400" dirty="0">
                <a:solidFill>
                  <a:schemeClr val="tx1"/>
                </a:solidFill>
              </a:rPr>
              <a:t> </a:t>
            </a:r>
            <a:r>
              <a:rPr lang="en-CA" sz="2400" dirty="0">
                <a:solidFill>
                  <a:srgbClr val="93E3FF"/>
                </a:solidFill>
              </a:rPr>
              <a:t>footwear allowance up to $250.00</a:t>
            </a:r>
            <a:r>
              <a:rPr lang="en-CA" sz="2400" dirty="0">
                <a:solidFill>
                  <a:schemeClr val="tx1"/>
                </a:solidFill>
              </a:rPr>
              <a:t>. This is one time per year with a receipt. Previous boot wording was in a directive that stated they would issue “a pair of boots” or give an allowance of $240 at the discretion of the commander </a:t>
            </a:r>
            <a:endParaRPr lang="en-CA" sz="2400" dirty="0">
              <a:solidFill>
                <a:srgbClr val="EB3D94"/>
              </a:solidFill>
            </a:endParaRPr>
          </a:p>
          <a:p>
            <a:r>
              <a:rPr lang="en-CA" sz="2400" dirty="0">
                <a:solidFill>
                  <a:schemeClr val="tx1"/>
                </a:solidFill>
              </a:rPr>
              <a:t>Cleaning allowance moved to Article 16</a:t>
            </a:r>
          </a:p>
        </p:txBody>
      </p:sp>
    </p:spTree>
    <p:extLst>
      <p:ext uri="{BB962C8B-B14F-4D97-AF65-F5344CB8AC3E}">
        <p14:creationId xmlns:p14="http://schemas.microsoft.com/office/powerpoint/2010/main" val="24157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B156-74F6-3D5E-5947-F73DD9210B0B}"/>
              </a:ext>
            </a:extLst>
          </p:cNvPr>
          <p:cNvSpPr>
            <a:spLocks noGrp="1"/>
          </p:cNvSpPr>
          <p:nvPr>
            <p:ph type="title"/>
          </p:nvPr>
        </p:nvSpPr>
        <p:spPr/>
        <p:txBody>
          <a:bodyPr>
            <a:normAutofit fontScale="90000"/>
          </a:bodyPr>
          <a:lstStyle/>
          <a:p>
            <a:r>
              <a:rPr kumimoji="0" lang="en-CA" sz="49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11: Equipment</a:t>
            </a:r>
            <a:br>
              <a:rPr kumimoji="0" lang="en-CA" sz="36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36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Civilian</a:t>
            </a:r>
            <a:endParaRPr lang="en-CA" dirty="0">
              <a:solidFill>
                <a:srgbClr val="93E3FF"/>
              </a:solidFill>
            </a:endParaRPr>
          </a:p>
        </p:txBody>
      </p:sp>
      <p:sp>
        <p:nvSpPr>
          <p:cNvPr id="3" name="Content Placeholder 2">
            <a:extLst>
              <a:ext uri="{FF2B5EF4-FFF2-40B4-BE49-F238E27FC236}">
                <a16:creationId xmlns:a16="http://schemas.microsoft.com/office/drawing/2014/main" id="{88516B97-7667-5280-BD34-A0785CABA35B}"/>
              </a:ext>
            </a:extLst>
          </p:cNvPr>
          <p:cNvSpPr>
            <a:spLocks noGrp="1"/>
          </p:cNvSpPr>
          <p:nvPr>
            <p:ph idx="1"/>
          </p:nvPr>
        </p:nvSpPr>
        <p:spPr/>
        <p:txBody>
          <a:bodyPr>
            <a:normAutofit lnSpcReduction="10000"/>
          </a:bodyPr>
          <a:lstStyle/>
          <a:p>
            <a:r>
              <a:rPr lang="en-CA" sz="2400" dirty="0">
                <a:solidFill>
                  <a:schemeClr val="tx1"/>
                </a:solidFill>
              </a:rPr>
              <a:t>Any issued piece of uniform or equipment issued by the service that </a:t>
            </a:r>
            <a:r>
              <a:rPr lang="en-CA" sz="2400" dirty="0">
                <a:solidFill>
                  <a:srgbClr val="93E3FF"/>
                </a:solidFill>
              </a:rPr>
              <a:t>has been damaged or lost through the fault of the employee</a:t>
            </a:r>
            <a:r>
              <a:rPr lang="en-CA" sz="2400" dirty="0">
                <a:solidFill>
                  <a:srgbClr val="0070C0"/>
                </a:solidFill>
              </a:rPr>
              <a:t> </a:t>
            </a:r>
            <a:r>
              <a:rPr lang="en-CA" sz="2400" dirty="0">
                <a:solidFill>
                  <a:schemeClr val="tx1"/>
                </a:solidFill>
              </a:rPr>
              <a:t>shall bear the cost of replacement. This is meaning any officer/employee that purposefully damages equipment, not wear and tear through the performance of their duties</a:t>
            </a:r>
            <a:endParaRPr lang="en-CA" sz="2400" dirty="0">
              <a:solidFill>
                <a:srgbClr val="EB3D94"/>
              </a:solidFill>
            </a:endParaRPr>
          </a:p>
          <a:p>
            <a:r>
              <a:rPr lang="en-CA" sz="2400" dirty="0"/>
              <a:t>The Chief may provide  one-time clothing issuances to employees. These one-time issuances are not subject to re-issuance </a:t>
            </a:r>
            <a:r>
              <a:rPr lang="en-CA" sz="2400" dirty="0" err="1"/>
              <a:t>ie</a:t>
            </a:r>
            <a:r>
              <a:rPr lang="en-CA" sz="2400" dirty="0"/>
              <a:t>. The 2024 gifted shirts</a:t>
            </a:r>
          </a:p>
          <a:p>
            <a:r>
              <a:rPr lang="en-CA" sz="2400" dirty="0"/>
              <a:t>Active employees performing uniformed Special Constable or cadet duties </a:t>
            </a:r>
            <a:r>
              <a:rPr lang="en-CA" sz="2400" dirty="0">
                <a:solidFill>
                  <a:schemeClr val="tx1"/>
                </a:solidFill>
              </a:rPr>
              <a:t>will receive an annual </a:t>
            </a:r>
            <a:r>
              <a:rPr lang="en-CA" sz="2400" dirty="0">
                <a:solidFill>
                  <a:srgbClr val="93E3FF"/>
                </a:solidFill>
              </a:rPr>
              <a:t>footwear allowance up to $250.00</a:t>
            </a:r>
            <a:r>
              <a:rPr lang="en-CA" sz="2400" dirty="0">
                <a:solidFill>
                  <a:schemeClr val="tx1"/>
                </a:solidFill>
              </a:rPr>
              <a:t>. This is one time per year with a receipt. Cleaning allowance moved to Article 16</a:t>
            </a:r>
          </a:p>
          <a:p>
            <a:pPr marL="36900" indent="0">
              <a:buNone/>
            </a:pPr>
            <a:endParaRPr lang="en-CA" dirty="0"/>
          </a:p>
        </p:txBody>
      </p:sp>
    </p:spTree>
    <p:extLst>
      <p:ext uri="{BB962C8B-B14F-4D97-AF65-F5344CB8AC3E}">
        <p14:creationId xmlns:p14="http://schemas.microsoft.com/office/powerpoint/2010/main" val="41885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F286-12CC-8202-9E8E-508AB3D85B2E}"/>
              </a:ext>
            </a:extLst>
          </p:cNvPr>
          <p:cNvSpPr>
            <a:spLocks noGrp="1"/>
          </p:cNvSpPr>
          <p:nvPr>
            <p:ph type="title"/>
          </p:nvPr>
        </p:nvSpPr>
        <p:spPr>
          <a:xfrm>
            <a:off x="834013" y="1115568"/>
            <a:ext cx="3487616" cy="4626864"/>
          </a:xfrm>
        </p:spPr>
        <p:txBody>
          <a:bodyPr>
            <a:normAutofit/>
          </a:bodyPr>
          <a:lstStyle/>
          <a:p>
            <a:r>
              <a:rPr lang="en-CA" dirty="0">
                <a:solidFill>
                  <a:srgbClr val="93E3FF"/>
                </a:solidFill>
              </a:rPr>
              <a:t>Article 12: Classifications</a:t>
            </a:r>
            <a:br>
              <a:rPr lang="en-CA" sz="4800" dirty="0">
                <a:solidFill>
                  <a:srgbClr val="93E3FF"/>
                </a:solidFill>
              </a:rPr>
            </a:br>
            <a:r>
              <a:rPr lang="en-CA" sz="2800" dirty="0">
                <a:solidFill>
                  <a:srgbClr val="93E3FF"/>
                </a:solidFill>
              </a:rPr>
              <a:t>Uniform</a:t>
            </a:r>
          </a:p>
        </p:txBody>
      </p:sp>
      <p:sp>
        <p:nvSpPr>
          <p:cNvPr id="3" name="Content Placeholder 2">
            <a:extLst>
              <a:ext uri="{FF2B5EF4-FFF2-40B4-BE49-F238E27FC236}">
                <a16:creationId xmlns:a16="http://schemas.microsoft.com/office/drawing/2014/main" id="{1C972F42-3DE1-E640-1024-B1D5533565E9}"/>
              </a:ext>
            </a:extLst>
          </p:cNvPr>
          <p:cNvSpPr>
            <a:spLocks noGrp="1"/>
          </p:cNvSpPr>
          <p:nvPr>
            <p:ph idx="1"/>
          </p:nvPr>
        </p:nvSpPr>
        <p:spPr>
          <a:xfrm>
            <a:off x="5105398" y="1115568"/>
            <a:ext cx="6245352" cy="4626864"/>
          </a:xfrm>
        </p:spPr>
        <p:txBody>
          <a:bodyPr anchor="ctr">
            <a:normAutofit/>
          </a:bodyPr>
          <a:lstStyle/>
          <a:p>
            <a:pPr marL="36900" indent="0" algn="ctr">
              <a:buNone/>
            </a:pPr>
            <a:r>
              <a:rPr lang="en-CA" sz="3200" dirty="0"/>
              <a:t>No significant Change</a:t>
            </a:r>
          </a:p>
          <a:p>
            <a:endParaRPr lang="en-CA" dirty="0"/>
          </a:p>
        </p:txBody>
      </p:sp>
    </p:spTree>
    <p:extLst>
      <p:ext uri="{BB962C8B-B14F-4D97-AF65-F5344CB8AC3E}">
        <p14:creationId xmlns:p14="http://schemas.microsoft.com/office/powerpoint/2010/main" val="325152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230E-0778-FC60-7862-FE5227DFD03D}"/>
              </a:ext>
            </a:extLst>
          </p:cNvPr>
          <p:cNvSpPr>
            <a:spLocks noGrp="1"/>
          </p:cNvSpPr>
          <p:nvPr>
            <p:ph type="title"/>
          </p:nvPr>
        </p:nvSpPr>
        <p:spPr/>
        <p:txBody>
          <a:bodyPr>
            <a:normAutofit fontScale="90000"/>
          </a:bodyPr>
          <a:lstStyle/>
          <a:p>
            <a:r>
              <a:rPr lang="en-CA" sz="4400" dirty="0">
                <a:solidFill>
                  <a:srgbClr val="93E3FF"/>
                </a:solidFill>
              </a:rPr>
              <a:t>Article 12: Continuing Full Time and Contract Employees</a:t>
            </a:r>
            <a:br>
              <a:rPr lang="en-CA" sz="4400" dirty="0">
                <a:solidFill>
                  <a:srgbClr val="93E3FF"/>
                </a:solidFill>
              </a:rPr>
            </a:br>
            <a:r>
              <a:rPr lang="en-CA" sz="3600" dirty="0">
                <a:solidFill>
                  <a:srgbClr val="93E3FF"/>
                </a:solidFill>
              </a:rPr>
              <a:t>Civilian</a:t>
            </a:r>
            <a:endParaRPr lang="en-CA" sz="2700" dirty="0">
              <a:solidFill>
                <a:srgbClr val="93E3FF"/>
              </a:solidFill>
            </a:endParaRPr>
          </a:p>
        </p:txBody>
      </p:sp>
      <p:sp>
        <p:nvSpPr>
          <p:cNvPr id="3" name="Content Placeholder 2">
            <a:extLst>
              <a:ext uri="{FF2B5EF4-FFF2-40B4-BE49-F238E27FC236}">
                <a16:creationId xmlns:a16="http://schemas.microsoft.com/office/drawing/2014/main" id="{774DB7EE-992F-1C75-D32B-EC1BAC0F6B3C}"/>
              </a:ext>
            </a:extLst>
          </p:cNvPr>
          <p:cNvSpPr>
            <a:spLocks noGrp="1"/>
          </p:cNvSpPr>
          <p:nvPr>
            <p:ph idx="1"/>
          </p:nvPr>
        </p:nvSpPr>
        <p:spPr>
          <a:xfrm>
            <a:off x="842675" y="2047409"/>
            <a:ext cx="10353762" cy="4058751"/>
          </a:xfrm>
        </p:spPr>
        <p:txBody>
          <a:bodyPr/>
          <a:lstStyle/>
          <a:p>
            <a:r>
              <a:rPr lang="en-CA" dirty="0"/>
              <a:t>Any CFT employee shall be on probation for </a:t>
            </a:r>
            <a:r>
              <a:rPr lang="en-CA" dirty="0">
                <a:solidFill>
                  <a:srgbClr val="93E3FF"/>
                </a:solidFill>
              </a:rPr>
              <a:t>12 months</a:t>
            </a:r>
            <a:r>
              <a:rPr lang="en-CA" dirty="0"/>
              <a:t>, increased from 6 months from previous contract and shall be extended by any absence greater than one week or longer by the corresponding time. </a:t>
            </a:r>
          </a:p>
          <a:p>
            <a:r>
              <a:rPr lang="en-CA" dirty="0"/>
              <a:t>Any employee </a:t>
            </a:r>
            <a:r>
              <a:rPr lang="en-CA" b="1" u="sng" dirty="0"/>
              <a:t>not</a:t>
            </a:r>
            <a:r>
              <a:rPr lang="en-CA" dirty="0"/>
              <a:t> in a CFT roll shall be considered to be a contract employee.</a:t>
            </a:r>
          </a:p>
          <a:p>
            <a:pPr marL="36900" indent="0">
              <a:buNone/>
            </a:pPr>
            <a:r>
              <a:rPr lang="en-CA" sz="2400" b="1" u="sng" dirty="0"/>
              <a:t>Contract Employees</a:t>
            </a:r>
          </a:p>
          <a:p>
            <a:r>
              <a:rPr lang="en-CA" dirty="0"/>
              <a:t>Unless specified, contract terms shall be a full calendar year from the first day worked.</a:t>
            </a:r>
          </a:p>
          <a:p>
            <a:r>
              <a:rPr lang="en-CA" dirty="0"/>
              <a:t>Contract extensions and renews would be granted in writing by the SPS otherwise, no offer as such the employment shall be presumed to conclude at the end of the contract term. </a:t>
            </a:r>
          </a:p>
          <a:p>
            <a:endParaRPr lang="en-CA" dirty="0"/>
          </a:p>
        </p:txBody>
      </p:sp>
    </p:spTree>
    <p:extLst>
      <p:ext uri="{BB962C8B-B14F-4D97-AF65-F5344CB8AC3E}">
        <p14:creationId xmlns:p14="http://schemas.microsoft.com/office/powerpoint/2010/main" val="165631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9EDD-800F-05E7-C331-124958925A4F}"/>
              </a:ext>
            </a:extLst>
          </p:cNvPr>
          <p:cNvSpPr>
            <a:spLocks noGrp="1"/>
          </p:cNvSpPr>
          <p:nvPr>
            <p:ph type="title"/>
          </p:nvPr>
        </p:nvSpPr>
        <p:spPr/>
        <p:txBody>
          <a:bodyPr>
            <a:normAutofit fontScale="90000"/>
          </a:bodyPr>
          <a:lstStyle/>
          <a:p>
            <a:r>
              <a:rPr lang="en-CA" sz="3600" dirty="0">
                <a:solidFill>
                  <a:srgbClr val="93E3FF"/>
                </a:solidFill>
              </a:rPr>
              <a:t>Article 12: Continuing Full Time and Contract Employees</a:t>
            </a:r>
            <a:br>
              <a:rPr lang="en-CA" sz="4000" dirty="0">
                <a:solidFill>
                  <a:srgbClr val="93E3FF"/>
                </a:solidFill>
              </a:rPr>
            </a:br>
            <a:r>
              <a:rPr lang="en-CA" sz="3200" dirty="0">
                <a:solidFill>
                  <a:srgbClr val="93E3FF"/>
                </a:solidFill>
              </a:rPr>
              <a:t>Civilian continued</a:t>
            </a:r>
            <a:endParaRPr lang="en-CA" dirty="0">
              <a:solidFill>
                <a:srgbClr val="93E3FF"/>
              </a:solidFill>
            </a:endParaRPr>
          </a:p>
        </p:txBody>
      </p:sp>
      <p:sp>
        <p:nvSpPr>
          <p:cNvPr id="3" name="Content Placeholder 2">
            <a:extLst>
              <a:ext uri="{FF2B5EF4-FFF2-40B4-BE49-F238E27FC236}">
                <a16:creationId xmlns:a16="http://schemas.microsoft.com/office/drawing/2014/main" id="{E035DB80-4EEA-4138-CF0C-4F58065013C6}"/>
              </a:ext>
            </a:extLst>
          </p:cNvPr>
          <p:cNvSpPr>
            <a:spLocks noGrp="1"/>
          </p:cNvSpPr>
          <p:nvPr>
            <p:ph idx="1"/>
          </p:nvPr>
        </p:nvSpPr>
        <p:spPr/>
        <p:txBody>
          <a:bodyPr>
            <a:normAutofit lnSpcReduction="10000"/>
          </a:bodyPr>
          <a:lstStyle/>
          <a:p>
            <a:r>
              <a:rPr lang="en-CA" dirty="0">
                <a:solidFill>
                  <a:schemeClr val="tx1"/>
                </a:solidFill>
              </a:rPr>
              <a:t>Pay advancement shall occur at the same rate of CFT based on hours worked and with a performance appraisal. </a:t>
            </a:r>
          </a:p>
          <a:p>
            <a:r>
              <a:rPr lang="en-CA" dirty="0">
                <a:solidFill>
                  <a:srgbClr val="93E3FF"/>
                </a:solidFill>
              </a:rPr>
              <a:t>Overtime will be paid when hours in one week exceed 44 hours</a:t>
            </a:r>
            <a:r>
              <a:rPr lang="en-CA" dirty="0">
                <a:solidFill>
                  <a:schemeClr val="tx1"/>
                </a:solidFill>
              </a:rPr>
              <a:t>. This is changed from having to reach 88 hours in a pay period</a:t>
            </a:r>
          </a:p>
          <a:p>
            <a:r>
              <a:rPr lang="en-CA" dirty="0">
                <a:solidFill>
                  <a:schemeClr val="tx1"/>
                </a:solidFill>
              </a:rPr>
              <a:t>Recognition pay will be applied to contract employees based on total years of service with having worked a minimum of 700 hours within the eligible year.</a:t>
            </a:r>
          </a:p>
          <a:p>
            <a:r>
              <a:rPr lang="en-CA" dirty="0">
                <a:solidFill>
                  <a:schemeClr val="tx1"/>
                </a:solidFill>
              </a:rPr>
              <a:t>Vacation pay will not be paid out on a bi-weekly</a:t>
            </a:r>
          </a:p>
          <a:p>
            <a:r>
              <a:rPr lang="en-CA" u="none" strike="noStrike" kern="100" dirty="0">
                <a:solidFill>
                  <a:schemeClr val="tx1"/>
                </a:solidFill>
                <a:effectLst/>
                <a:uFill>
                  <a:solidFill>
                    <a:srgbClr val="000000"/>
                  </a:solidFill>
                </a:uFill>
                <a:ea typeface="Calibri" panose="020F0502020204030204" pitchFamily="34" charset="0"/>
                <a:cs typeface="Calibri" panose="020F0502020204030204" pitchFamily="34" charset="0"/>
              </a:rPr>
              <a:t>In all cases, should a part-time or contract employee be in receipt of health care benefits from the City of Sarnia benefit program or any other source, from the course of their employment, they will not be entitled to receive the 7% of their regular pay in lieu of benefits. (Meaning if you have second </a:t>
            </a:r>
            <a:r>
              <a:rPr lang="en-CA" kern="100" dirty="0">
                <a:solidFill>
                  <a:schemeClr val="tx1"/>
                </a:solidFill>
                <a:effectLst/>
                <a:uFill>
                  <a:solidFill>
                    <a:srgbClr val="000000"/>
                  </a:solidFill>
                </a:uFill>
                <a:ea typeface="Calibri" panose="020F0502020204030204" pitchFamily="34" charset="0"/>
                <a:cs typeface="Calibri" panose="020F0502020204030204" pitchFamily="34" charset="0"/>
              </a:rPr>
              <a:t>employment with the city and have benefits through them already you will not get the 7%)</a:t>
            </a:r>
            <a:endParaRPr lang="en-CA" dirty="0">
              <a:solidFill>
                <a:schemeClr val="tx1"/>
              </a:solidFill>
            </a:endParaRPr>
          </a:p>
        </p:txBody>
      </p:sp>
    </p:spTree>
    <p:extLst>
      <p:ext uri="{BB962C8B-B14F-4D97-AF65-F5344CB8AC3E}">
        <p14:creationId xmlns:p14="http://schemas.microsoft.com/office/powerpoint/2010/main" val="355734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C0FF-4E0A-9343-D847-649BAB0DA6A8}"/>
              </a:ext>
            </a:extLst>
          </p:cNvPr>
          <p:cNvSpPr>
            <a:spLocks noGrp="1"/>
          </p:cNvSpPr>
          <p:nvPr>
            <p:ph type="title"/>
          </p:nvPr>
        </p:nvSpPr>
        <p:spPr>
          <a:xfrm>
            <a:off x="832515" y="0"/>
            <a:ext cx="10353762" cy="1164772"/>
          </a:xfrm>
        </p:spPr>
        <p:txBody>
          <a:bodyPr>
            <a:normAutofit/>
          </a:bodyPr>
          <a:lstStyle/>
          <a:p>
            <a:r>
              <a:rPr lang="en-CA" sz="4400" dirty="0">
                <a:solidFill>
                  <a:srgbClr val="93E3FF"/>
                </a:solidFill>
              </a:rPr>
              <a:t>What to expect</a:t>
            </a:r>
          </a:p>
        </p:txBody>
      </p:sp>
      <p:sp>
        <p:nvSpPr>
          <p:cNvPr id="3" name="Content Placeholder 2">
            <a:extLst>
              <a:ext uri="{FF2B5EF4-FFF2-40B4-BE49-F238E27FC236}">
                <a16:creationId xmlns:a16="http://schemas.microsoft.com/office/drawing/2014/main" id="{3AE326E6-B226-055C-D7F8-B3977698A726}"/>
              </a:ext>
            </a:extLst>
          </p:cNvPr>
          <p:cNvSpPr>
            <a:spLocks noGrp="1"/>
          </p:cNvSpPr>
          <p:nvPr>
            <p:ph idx="1"/>
          </p:nvPr>
        </p:nvSpPr>
        <p:spPr>
          <a:xfrm>
            <a:off x="-1" y="1164772"/>
            <a:ext cx="11808824" cy="5458097"/>
          </a:xfrm>
        </p:spPr>
        <p:txBody>
          <a:bodyPr>
            <a:normAutofit fontScale="92500" lnSpcReduction="10000"/>
          </a:bodyPr>
          <a:lstStyle/>
          <a:p>
            <a:r>
              <a:rPr lang="en-CA" sz="2800" dirty="0">
                <a:solidFill>
                  <a:schemeClr val="tx1"/>
                </a:solidFill>
              </a:rPr>
              <a:t>This presentation is to reflect the changes that appear in comparison the 2020-2023 contract to the proposed 2025-2028 collective agreements.</a:t>
            </a:r>
          </a:p>
          <a:p>
            <a:endParaRPr lang="en-CA" sz="2800" dirty="0">
              <a:solidFill>
                <a:schemeClr val="tx1"/>
              </a:solidFill>
            </a:endParaRPr>
          </a:p>
          <a:p>
            <a:r>
              <a:rPr lang="en-CA" sz="2800" dirty="0">
                <a:solidFill>
                  <a:schemeClr val="tx1"/>
                </a:solidFill>
              </a:rPr>
              <a:t>There are wording changes within this collective agreement that have been made reflecting the CSPA changes and regulations </a:t>
            </a:r>
          </a:p>
          <a:p>
            <a:endParaRPr lang="en-CA" sz="2800" dirty="0">
              <a:solidFill>
                <a:schemeClr val="tx1"/>
              </a:solidFill>
            </a:endParaRPr>
          </a:p>
          <a:p>
            <a:r>
              <a:rPr lang="en-CA" sz="2800" dirty="0">
                <a:solidFill>
                  <a:schemeClr val="tx1"/>
                </a:solidFill>
              </a:rPr>
              <a:t>The articles now line up in both Civilian and Uniform, what is article 8 in the uniform is the same article 8 in Civilian.</a:t>
            </a:r>
          </a:p>
          <a:p>
            <a:endParaRPr lang="en-CA" sz="2800" dirty="0">
              <a:solidFill>
                <a:schemeClr val="tx1"/>
              </a:solidFill>
            </a:endParaRPr>
          </a:p>
          <a:p>
            <a:r>
              <a:rPr lang="en-CA" sz="2800" dirty="0">
                <a:solidFill>
                  <a:schemeClr val="tx1"/>
                </a:solidFill>
              </a:rPr>
              <a:t>The 2024 Collective Agreement year was signed in the beginning months of 2024 which allowed an extension to the 2023 contract and awarded us the 3.25% increase and was to follow the 2020-2023 CA. </a:t>
            </a:r>
          </a:p>
        </p:txBody>
      </p:sp>
    </p:spTree>
    <p:extLst>
      <p:ext uri="{BB962C8B-B14F-4D97-AF65-F5344CB8AC3E}">
        <p14:creationId xmlns:p14="http://schemas.microsoft.com/office/powerpoint/2010/main" val="3425211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EDB6-8906-47D1-A088-30199A6D539E}"/>
              </a:ext>
            </a:extLst>
          </p:cNvPr>
          <p:cNvSpPr>
            <a:spLocks noGrp="1"/>
          </p:cNvSpPr>
          <p:nvPr>
            <p:ph type="title"/>
          </p:nvPr>
        </p:nvSpPr>
        <p:spPr>
          <a:xfrm>
            <a:off x="913795" y="963506"/>
            <a:ext cx="3740815" cy="4827693"/>
          </a:xfrm>
        </p:spPr>
        <p:txBody>
          <a:bodyPr>
            <a:normAutofit/>
          </a:bodyPr>
          <a:lstStyle/>
          <a:p>
            <a:r>
              <a:rPr lang="en-CA" sz="4800" dirty="0">
                <a:solidFill>
                  <a:srgbClr val="93E3FF"/>
                </a:solidFill>
              </a:rPr>
              <a:t>Article 13: Salaries and Allowances</a:t>
            </a:r>
            <a:br>
              <a:rPr lang="en-CA" sz="4800" dirty="0">
                <a:solidFill>
                  <a:srgbClr val="93E3FF"/>
                </a:solidFill>
              </a:rPr>
            </a:br>
            <a:r>
              <a:rPr lang="en-CA" sz="2800" dirty="0">
                <a:solidFill>
                  <a:srgbClr val="93E3FF"/>
                </a:solidFill>
              </a:rPr>
              <a:t>Uniform and Civilian</a:t>
            </a:r>
            <a:endParaRPr lang="en-CA" sz="4800" dirty="0">
              <a:solidFill>
                <a:srgbClr val="93E3FF"/>
              </a:solidFill>
            </a:endParaRPr>
          </a:p>
        </p:txBody>
      </p:sp>
      <p:sp>
        <p:nvSpPr>
          <p:cNvPr id="3" name="Content Placeholder 2">
            <a:extLst>
              <a:ext uri="{FF2B5EF4-FFF2-40B4-BE49-F238E27FC236}">
                <a16:creationId xmlns:a16="http://schemas.microsoft.com/office/drawing/2014/main" id="{A293F25A-0BFD-494F-6C62-4221DEE6B7D1}"/>
              </a:ext>
            </a:extLst>
          </p:cNvPr>
          <p:cNvSpPr>
            <a:spLocks noGrp="1"/>
          </p:cNvSpPr>
          <p:nvPr>
            <p:ph idx="1"/>
          </p:nvPr>
        </p:nvSpPr>
        <p:spPr>
          <a:xfrm>
            <a:off x="5536365" y="850605"/>
            <a:ext cx="6308305" cy="5667153"/>
          </a:xfrm>
          <a:effectLst/>
        </p:spPr>
        <p:txBody>
          <a:bodyPr anchor="ctr">
            <a:normAutofit/>
          </a:bodyPr>
          <a:lstStyle/>
          <a:p>
            <a:pPr marL="6350" marR="1270" indent="-6350">
              <a:spcAft>
                <a:spcPts val="25"/>
              </a:spcAft>
            </a:pPr>
            <a:r>
              <a:rPr lang="en-CA" kern="100" dirty="0">
                <a:solidFill>
                  <a:schemeClr val="tx1"/>
                </a:solidFill>
                <a:effectLst/>
                <a:ea typeface="Calibri" panose="020F0502020204030204" pitchFamily="34" charset="0"/>
              </a:rPr>
              <a:t>When a payroll overpayment or underpayment occurs, payment corrections shall be made at the next possible pay period.  No pay reductions to correct </a:t>
            </a:r>
            <a:r>
              <a:rPr lang="en-CA" kern="100" dirty="0">
                <a:solidFill>
                  <a:srgbClr val="93E3FF"/>
                </a:solidFill>
                <a:effectLst/>
                <a:ea typeface="Calibri" panose="020F0502020204030204" pitchFamily="34" charset="0"/>
              </a:rPr>
              <a:t>overpayments shall exceed 20% of the normal net payment</a:t>
            </a:r>
            <a:r>
              <a:rPr lang="en-CA" kern="100" dirty="0">
                <a:solidFill>
                  <a:schemeClr val="tx1"/>
                </a:solidFill>
                <a:effectLst/>
                <a:ea typeface="Calibri" panose="020F0502020204030204" pitchFamily="34" charset="0"/>
              </a:rPr>
              <a:t> within any one pay period, provided full repayment occurs within the current tax year.  The member and Finance Director may mutually agree to alternate payment schedules.  If no agreement can be reached, the finance director may impose a repayment schedule.  </a:t>
            </a:r>
          </a:p>
          <a:p>
            <a:pPr marL="6350" marR="1270" indent="-6350">
              <a:spcAft>
                <a:spcPts val="25"/>
              </a:spcAft>
            </a:pPr>
            <a:endParaRPr lang="en-CA" kern="100" dirty="0">
              <a:solidFill>
                <a:schemeClr val="tx1"/>
              </a:solidFill>
              <a:effectLst/>
              <a:ea typeface="Calibri" panose="020F0502020204030204" pitchFamily="34" charset="0"/>
            </a:endParaRPr>
          </a:p>
          <a:p>
            <a:pPr marL="6350" marR="1270" indent="-6350">
              <a:spcAft>
                <a:spcPts val="25"/>
              </a:spcAft>
            </a:pPr>
            <a:r>
              <a:rPr lang="en-CA" kern="100" dirty="0">
                <a:solidFill>
                  <a:schemeClr val="tx1"/>
                </a:solidFill>
                <a:effectLst/>
                <a:ea typeface="Calibri" panose="020F0502020204030204" pitchFamily="34" charset="0"/>
              </a:rPr>
              <a:t>Acting positions and other temporary assignments into other job roles are paid only while the member is assigned to and performing those full duties, unless otherwise specified in this agreement.  All  officers and employees will revert to their permanent job assignment when not performing these temporary roles</a:t>
            </a:r>
            <a:r>
              <a:rPr lang="en-CA" sz="2000" kern="100" dirty="0">
                <a:solidFill>
                  <a:schemeClr val="tx1"/>
                </a:solidFill>
                <a:effectLst/>
                <a:ea typeface="Calibri" panose="020F0502020204030204" pitchFamily="34" charset="0"/>
              </a:rPr>
              <a:t>.  </a:t>
            </a:r>
          </a:p>
          <a:p>
            <a:pPr marL="6350" marR="1270" indent="-6350">
              <a:spcAft>
                <a:spcPts val="25"/>
              </a:spcAft>
            </a:pPr>
            <a:endParaRPr lang="en-CA" kern="100" dirty="0">
              <a:solidFill>
                <a:schemeClr val="tx1"/>
              </a:solidFill>
              <a:effectLst/>
              <a:ea typeface="Calibri" panose="020F0502020204030204" pitchFamily="34" charset="0"/>
            </a:endParaRPr>
          </a:p>
          <a:p>
            <a:pPr marL="6350" indent="-6350">
              <a:spcAft>
                <a:spcPts val="25"/>
              </a:spcAft>
            </a:pPr>
            <a:endParaRPr lang="en-CA" kern="100" dirty="0">
              <a:solidFill>
                <a:schemeClr val="tx1"/>
              </a:solidFill>
              <a:effectLst/>
              <a:ea typeface="Calibri" panose="020F0502020204030204" pitchFamily="34" charset="0"/>
            </a:endParaRPr>
          </a:p>
          <a:p>
            <a:pPr marL="6350" indent="-6350">
              <a:spcAft>
                <a:spcPts val="25"/>
              </a:spcAft>
            </a:pPr>
            <a:endParaRPr lang="en-CA" kern="100" dirty="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243350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2393-092C-E345-120B-DBB143B24337}"/>
              </a:ext>
            </a:extLst>
          </p:cNvPr>
          <p:cNvSpPr>
            <a:spLocks noGrp="1"/>
          </p:cNvSpPr>
          <p:nvPr>
            <p:ph type="title"/>
          </p:nvPr>
        </p:nvSpPr>
        <p:spPr/>
        <p:txBody>
          <a:bodyPr>
            <a:noAutofit/>
          </a:bodyPr>
          <a:lstStyle/>
          <a:p>
            <a:r>
              <a:rPr lang="en-CA" sz="4800" dirty="0">
                <a:solidFill>
                  <a:srgbClr val="93E3FF"/>
                </a:solidFill>
              </a:rPr>
              <a:t>Article 13: Salaries and Allowances </a:t>
            </a:r>
            <a:br>
              <a:rPr lang="en-CA" sz="4800" dirty="0">
                <a:solidFill>
                  <a:srgbClr val="93E3FF"/>
                </a:solidFill>
              </a:rPr>
            </a:br>
            <a:r>
              <a:rPr lang="en-CA" sz="2800" dirty="0">
                <a:solidFill>
                  <a:srgbClr val="93E3FF"/>
                </a:solidFill>
              </a:rPr>
              <a:t>Uniform only</a:t>
            </a:r>
          </a:p>
        </p:txBody>
      </p:sp>
      <p:sp>
        <p:nvSpPr>
          <p:cNvPr id="8" name="Content Placeholder 7">
            <a:extLst>
              <a:ext uri="{FF2B5EF4-FFF2-40B4-BE49-F238E27FC236}">
                <a16:creationId xmlns:a16="http://schemas.microsoft.com/office/drawing/2014/main" id="{25065F12-C691-1A78-0376-EAA3F5B29583}"/>
              </a:ext>
            </a:extLst>
          </p:cNvPr>
          <p:cNvSpPr>
            <a:spLocks noGrp="1"/>
          </p:cNvSpPr>
          <p:nvPr>
            <p:ph idx="1"/>
          </p:nvPr>
        </p:nvSpPr>
        <p:spPr>
          <a:xfrm>
            <a:off x="1087967" y="2429135"/>
            <a:ext cx="10353762" cy="4058751"/>
          </a:xfrm>
        </p:spPr>
        <p:txBody>
          <a:bodyPr/>
          <a:lstStyle/>
          <a:p>
            <a:r>
              <a:rPr lang="en-US" sz="2400" dirty="0"/>
              <a:t>3/6/9 wording also </a:t>
            </a:r>
            <a:r>
              <a:rPr lang="en-US" sz="2400" dirty="0">
                <a:solidFill>
                  <a:srgbClr val="93E3FF"/>
                </a:solidFill>
              </a:rPr>
              <a:t>referred to as &gt;8 years, &gt;17 years and &gt;23 years</a:t>
            </a:r>
          </a:p>
          <a:p>
            <a:r>
              <a:rPr lang="en-US" sz="2400" dirty="0">
                <a:solidFill>
                  <a:srgbClr val="93E3FF"/>
                </a:solidFill>
              </a:rPr>
              <a:t>Detective Sergent added at 132% </a:t>
            </a:r>
            <a:r>
              <a:rPr lang="en-US" sz="2400" dirty="0">
                <a:solidFill>
                  <a:schemeClr val="tx1"/>
                </a:solidFill>
              </a:rPr>
              <a:t>increase</a:t>
            </a:r>
            <a:r>
              <a:rPr lang="en-US" sz="2400" dirty="0">
                <a:solidFill>
                  <a:srgbClr val="93E3FF"/>
                </a:solidFill>
              </a:rPr>
              <a:t> </a:t>
            </a:r>
            <a:r>
              <a:rPr lang="en-US" sz="2400" dirty="0"/>
              <a:t>of 1st class</a:t>
            </a:r>
          </a:p>
          <a:p>
            <a:r>
              <a:rPr lang="en-US" sz="2400" dirty="0">
                <a:solidFill>
                  <a:srgbClr val="93E3FF"/>
                </a:solidFill>
              </a:rPr>
              <a:t>Acting Inspector added to 139%</a:t>
            </a:r>
            <a:r>
              <a:rPr lang="en-US" sz="2400" dirty="0"/>
              <a:t> increase from 1st class</a:t>
            </a:r>
          </a:p>
          <a:p>
            <a:r>
              <a:rPr lang="en-US" sz="2400" dirty="0">
                <a:solidFill>
                  <a:srgbClr val="93E3FF"/>
                </a:solidFill>
              </a:rPr>
              <a:t>Inspector increase to 150% </a:t>
            </a:r>
            <a:r>
              <a:rPr lang="en-US" sz="2400" dirty="0"/>
              <a:t>of 1st class increased from 139%</a:t>
            </a:r>
          </a:p>
          <a:p>
            <a:endParaRPr lang="en-CA" dirty="0"/>
          </a:p>
        </p:txBody>
      </p:sp>
    </p:spTree>
    <p:extLst>
      <p:ext uri="{BB962C8B-B14F-4D97-AF65-F5344CB8AC3E}">
        <p14:creationId xmlns:p14="http://schemas.microsoft.com/office/powerpoint/2010/main" val="265944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EA95-19E0-C872-57CA-1A1166642B1F}"/>
              </a:ext>
            </a:extLst>
          </p:cNvPr>
          <p:cNvSpPr>
            <a:spLocks noGrp="1"/>
          </p:cNvSpPr>
          <p:nvPr>
            <p:ph type="title"/>
          </p:nvPr>
        </p:nvSpPr>
        <p:spPr>
          <a:xfrm rot="16200000">
            <a:off x="-3009013" y="2519917"/>
            <a:ext cx="7185426" cy="1490741"/>
          </a:xfrm>
        </p:spPr>
        <p:txBody>
          <a:bodyPr>
            <a:noAutofit/>
          </a:bodyPr>
          <a:lstStyle/>
          <a:p>
            <a:r>
              <a:rPr lang="en-CA" sz="2900" dirty="0">
                <a:solidFill>
                  <a:srgbClr val="93E3FF"/>
                </a:solidFill>
              </a:rPr>
              <a:t>Article 13: Salaries and Allowances</a:t>
            </a:r>
            <a:br>
              <a:rPr lang="en-CA" sz="4800" dirty="0">
                <a:solidFill>
                  <a:srgbClr val="0070C0"/>
                </a:solidFill>
              </a:rPr>
            </a:br>
            <a:r>
              <a:rPr lang="en-CA" sz="1800" dirty="0">
                <a:solidFill>
                  <a:srgbClr val="93E3FF"/>
                </a:solidFill>
              </a:rPr>
              <a:t>Uniform</a:t>
            </a:r>
          </a:p>
        </p:txBody>
      </p:sp>
      <p:pic>
        <p:nvPicPr>
          <p:cNvPr id="5" name="Picture 4">
            <a:extLst>
              <a:ext uri="{FF2B5EF4-FFF2-40B4-BE49-F238E27FC236}">
                <a16:creationId xmlns:a16="http://schemas.microsoft.com/office/drawing/2014/main" id="{F12709B1-35C0-0318-48E3-B32B1D6E144D}"/>
              </a:ext>
            </a:extLst>
          </p:cNvPr>
          <p:cNvPicPr>
            <a:picLocks noChangeAspect="1"/>
          </p:cNvPicPr>
          <p:nvPr/>
        </p:nvPicPr>
        <p:blipFill>
          <a:blip r:embed="rId3"/>
          <a:stretch>
            <a:fillRect/>
          </a:stretch>
        </p:blipFill>
        <p:spPr>
          <a:xfrm>
            <a:off x="1170567" y="635089"/>
            <a:ext cx="10836484" cy="6121546"/>
          </a:xfrm>
          <a:prstGeom prst="rect">
            <a:avLst/>
          </a:prstGeom>
        </p:spPr>
      </p:pic>
      <p:sp>
        <p:nvSpPr>
          <p:cNvPr id="11" name="TextBox 10">
            <a:extLst>
              <a:ext uri="{FF2B5EF4-FFF2-40B4-BE49-F238E27FC236}">
                <a16:creationId xmlns:a16="http://schemas.microsoft.com/office/drawing/2014/main" id="{2A317F08-775F-66C3-E907-D38B89BC2283}"/>
              </a:ext>
            </a:extLst>
          </p:cNvPr>
          <p:cNvSpPr txBox="1"/>
          <p:nvPr/>
        </p:nvSpPr>
        <p:spPr>
          <a:xfrm>
            <a:off x="7962716" y="265757"/>
            <a:ext cx="5899759" cy="369332"/>
          </a:xfrm>
          <a:prstGeom prst="rect">
            <a:avLst/>
          </a:prstGeom>
          <a:noFill/>
        </p:spPr>
        <p:txBody>
          <a:bodyPr wrap="square" rtlCol="0">
            <a:spAutoFit/>
          </a:bodyPr>
          <a:lstStyle/>
          <a:p>
            <a:r>
              <a:rPr lang="en-CA" dirty="0"/>
              <a:t>SALARY RATES 2025 4% INCREASE </a:t>
            </a:r>
          </a:p>
        </p:txBody>
      </p:sp>
    </p:spTree>
    <p:extLst>
      <p:ext uri="{BB962C8B-B14F-4D97-AF65-F5344CB8AC3E}">
        <p14:creationId xmlns:p14="http://schemas.microsoft.com/office/powerpoint/2010/main" val="148740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569C-BE58-E526-008E-4D95A883C645}"/>
              </a:ext>
            </a:extLst>
          </p:cNvPr>
          <p:cNvSpPr>
            <a:spLocks noGrp="1"/>
          </p:cNvSpPr>
          <p:nvPr>
            <p:ph type="title"/>
          </p:nvPr>
        </p:nvSpPr>
        <p:spPr>
          <a:xfrm rot="16200000">
            <a:off x="-2792609" y="2611851"/>
            <a:ext cx="6858003" cy="1272785"/>
          </a:xfrm>
        </p:spPr>
        <p:txBody>
          <a:bodyPr>
            <a:normAutofit/>
          </a:bodyPr>
          <a:lstStyle/>
          <a:p>
            <a:r>
              <a:rPr lang="en-CA" sz="2900" dirty="0">
                <a:solidFill>
                  <a:srgbClr val="93E3FF"/>
                </a:solidFill>
              </a:rPr>
              <a:t>Article 13: Salaries and Allowances</a:t>
            </a:r>
            <a:br>
              <a:rPr lang="en-CA" sz="4000" dirty="0">
                <a:solidFill>
                  <a:srgbClr val="93E3FF"/>
                </a:solidFill>
              </a:rPr>
            </a:br>
            <a:r>
              <a:rPr lang="en-CA" sz="1800" dirty="0">
                <a:solidFill>
                  <a:srgbClr val="93E3FF"/>
                </a:solidFill>
              </a:rPr>
              <a:t>Uniform</a:t>
            </a:r>
            <a:endParaRPr lang="en-CA" sz="2800" dirty="0">
              <a:solidFill>
                <a:srgbClr val="93E3FF"/>
              </a:solidFill>
            </a:endParaRPr>
          </a:p>
        </p:txBody>
      </p:sp>
      <p:pic>
        <p:nvPicPr>
          <p:cNvPr id="5" name="Content Placeholder 4">
            <a:extLst>
              <a:ext uri="{FF2B5EF4-FFF2-40B4-BE49-F238E27FC236}">
                <a16:creationId xmlns:a16="http://schemas.microsoft.com/office/drawing/2014/main" id="{CE3F1EE7-3EE1-804C-9EC2-2B25D5F83E5D}"/>
              </a:ext>
            </a:extLst>
          </p:cNvPr>
          <p:cNvPicPr>
            <a:picLocks noGrp="1" noChangeAspect="1"/>
          </p:cNvPicPr>
          <p:nvPr>
            <p:ph idx="1"/>
          </p:nvPr>
        </p:nvPicPr>
        <p:blipFill>
          <a:blip r:embed="rId2"/>
          <a:stretch>
            <a:fillRect/>
          </a:stretch>
        </p:blipFill>
        <p:spPr>
          <a:xfrm>
            <a:off x="1115798" y="745901"/>
            <a:ext cx="10980509" cy="6016405"/>
          </a:xfrm>
        </p:spPr>
      </p:pic>
      <p:sp>
        <p:nvSpPr>
          <p:cNvPr id="7" name="TextBox 6">
            <a:extLst>
              <a:ext uri="{FF2B5EF4-FFF2-40B4-BE49-F238E27FC236}">
                <a16:creationId xmlns:a16="http://schemas.microsoft.com/office/drawing/2014/main" id="{FD10B62E-7310-25D2-0CC0-F6D1475FC3B0}"/>
              </a:ext>
            </a:extLst>
          </p:cNvPr>
          <p:cNvSpPr txBox="1"/>
          <p:nvPr/>
        </p:nvSpPr>
        <p:spPr>
          <a:xfrm>
            <a:off x="7642488" y="288699"/>
            <a:ext cx="6337738" cy="369332"/>
          </a:xfrm>
          <a:prstGeom prst="rect">
            <a:avLst/>
          </a:prstGeom>
          <a:noFill/>
        </p:spPr>
        <p:txBody>
          <a:bodyPr wrap="square" rtlCol="0">
            <a:spAutoFit/>
          </a:bodyPr>
          <a:lstStyle/>
          <a:p>
            <a:r>
              <a:rPr lang="en-CA" dirty="0"/>
              <a:t>SALARY RATES 2026 3.5% INCREASE</a:t>
            </a:r>
          </a:p>
        </p:txBody>
      </p:sp>
    </p:spTree>
    <p:extLst>
      <p:ext uri="{BB962C8B-B14F-4D97-AF65-F5344CB8AC3E}">
        <p14:creationId xmlns:p14="http://schemas.microsoft.com/office/powerpoint/2010/main" val="329454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3E1-67E4-F28C-336B-00596D812477}"/>
              </a:ext>
            </a:extLst>
          </p:cNvPr>
          <p:cNvSpPr>
            <a:spLocks noGrp="1"/>
          </p:cNvSpPr>
          <p:nvPr>
            <p:ph type="title"/>
          </p:nvPr>
        </p:nvSpPr>
        <p:spPr>
          <a:xfrm rot="16200000">
            <a:off x="-2905883" y="2884822"/>
            <a:ext cx="6843334" cy="882300"/>
          </a:xfrm>
        </p:spPr>
        <p:txBody>
          <a:bodyPr>
            <a:normAutofit fontScale="90000"/>
          </a:bodyPr>
          <a:lstStyle/>
          <a:p>
            <a:r>
              <a:rPr lang="en-CA" sz="3200" dirty="0">
                <a:solidFill>
                  <a:srgbClr val="93E3FF"/>
                </a:solidFill>
              </a:rPr>
              <a:t>Article 13: Salaries and Allowances</a:t>
            </a:r>
            <a:br>
              <a:rPr lang="en-CA" sz="3200" dirty="0">
                <a:solidFill>
                  <a:srgbClr val="93E3FF"/>
                </a:solidFill>
              </a:rPr>
            </a:br>
            <a:r>
              <a:rPr lang="en-CA" sz="2000" dirty="0">
                <a:solidFill>
                  <a:srgbClr val="93E3FF"/>
                </a:solidFill>
              </a:rPr>
              <a:t>Uniform</a:t>
            </a:r>
            <a:endParaRPr lang="en-CA" dirty="0">
              <a:solidFill>
                <a:srgbClr val="93E3FF"/>
              </a:solidFill>
            </a:endParaRPr>
          </a:p>
        </p:txBody>
      </p:sp>
      <p:pic>
        <p:nvPicPr>
          <p:cNvPr id="11" name="Picture 10">
            <a:extLst>
              <a:ext uri="{FF2B5EF4-FFF2-40B4-BE49-F238E27FC236}">
                <a16:creationId xmlns:a16="http://schemas.microsoft.com/office/drawing/2014/main" id="{FD5D9A56-A05D-DBED-E69D-DA6DC4BE2142}"/>
              </a:ext>
            </a:extLst>
          </p:cNvPr>
          <p:cNvPicPr>
            <a:picLocks noChangeAspect="1"/>
          </p:cNvPicPr>
          <p:nvPr/>
        </p:nvPicPr>
        <p:blipFill>
          <a:blip r:embed="rId2"/>
          <a:stretch>
            <a:fillRect/>
          </a:stretch>
        </p:blipFill>
        <p:spPr>
          <a:xfrm>
            <a:off x="1128326" y="680417"/>
            <a:ext cx="10989041" cy="6067222"/>
          </a:xfrm>
          <a:prstGeom prst="rect">
            <a:avLst/>
          </a:prstGeom>
        </p:spPr>
      </p:pic>
      <p:sp>
        <p:nvSpPr>
          <p:cNvPr id="12" name="TextBox 11">
            <a:extLst>
              <a:ext uri="{FF2B5EF4-FFF2-40B4-BE49-F238E27FC236}">
                <a16:creationId xmlns:a16="http://schemas.microsoft.com/office/drawing/2014/main" id="{AA0F4E9B-C3F0-0134-4AA0-5326A8895A8C}"/>
              </a:ext>
            </a:extLst>
          </p:cNvPr>
          <p:cNvSpPr txBox="1"/>
          <p:nvPr/>
        </p:nvSpPr>
        <p:spPr>
          <a:xfrm>
            <a:off x="7772400" y="212652"/>
            <a:ext cx="5417786" cy="369332"/>
          </a:xfrm>
          <a:prstGeom prst="rect">
            <a:avLst/>
          </a:prstGeom>
          <a:noFill/>
        </p:spPr>
        <p:txBody>
          <a:bodyPr wrap="square" rtlCol="0">
            <a:spAutoFit/>
          </a:bodyPr>
          <a:lstStyle/>
          <a:p>
            <a:r>
              <a:rPr lang="en-CA" dirty="0"/>
              <a:t>SALARY RATES 2027 3.5% INCREASE</a:t>
            </a:r>
          </a:p>
        </p:txBody>
      </p:sp>
    </p:spTree>
    <p:extLst>
      <p:ext uri="{BB962C8B-B14F-4D97-AF65-F5344CB8AC3E}">
        <p14:creationId xmlns:p14="http://schemas.microsoft.com/office/powerpoint/2010/main" val="2472007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5069-A622-58B4-7AA5-6C1E9EDCBC06}"/>
              </a:ext>
            </a:extLst>
          </p:cNvPr>
          <p:cNvSpPr>
            <a:spLocks noGrp="1"/>
          </p:cNvSpPr>
          <p:nvPr>
            <p:ph type="title"/>
          </p:nvPr>
        </p:nvSpPr>
        <p:spPr>
          <a:xfrm rot="16200000">
            <a:off x="-2692443" y="2692445"/>
            <a:ext cx="6719781" cy="1334894"/>
          </a:xfrm>
        </p:spPr>
        <p:txBody>
          <a:bodyPr>
            <a:normAutofit/>
          </a:bodyPr>
          <a:lstStyle/>
          <a:p>
            <a:r>
              <a:rPr lang="en-CA" sz="3200" dirty="0">
                <a:solidFill>
                  <a:srgbClr val="93E3FF"/>
                </a:solidFill>
              </a:rPr>
              <a:t>Article 13: Salaries and Allowances</a:t>
            </a:r>
            <a:br>
              <a:rPr lang="en-CA" sz="4000" dirty="0">
                <a:solidFill>
                  <a:srgbClr val="93E3FF"/>
                </a:solidFill>
              </a:rPr>
            </a:br>
            <a:r>
              <a:rPr lang="en-CA" sz="1800" dirty="0">
                <a:solidFill>
                  <a:srgbClr val="93E3FF"/>
                </a:solidFill>
              </a:rPr>
              <a:t>Uniform</a:t>
            </a:r>
          </a:p>
        </p:txBody>
      </p:sp>
      <p:sp>
        <p:nvSpPr>
          <p:cNvPr id="3" name="Content Placeholder 2">
            <a:extLst>
              <a:ext uri="{FF2B5EF4-FFF2-40B4-BE49-F238E27FC236}">
                <a16:creationId xmlns:a16="http://schemas.microsoft.com/office/drawing/2014/main" id="{6F527036-B947-18B5-DF0F-7BF019F8BC24}"/>
              </a:ext>
            </a:extLst>
          </p:cNvPr>
          <p:cNvSpPr>
            <a:spLocks noGrp="1"/>
          </p:cNvSpPr>
          <p:nvPr>
            <p:ph idx="1"/>
          </p:nvPr>
        </p:nvSpPr>
        <p:spPr>
          <a:xfrm>
            <a:off x="6843218" y="156301"/>
            <a:ext cx="5348782" cy="425959"/>
          </a:xfrm>
        </p:spPr>
        <p:txBody>
          <a:bodyPr>
            <a:normAutofit/>
          </a:bodyPr>
          <a:lstStyle/>
          <a:p>
            <a:pPr marL="36900" indent="0">
              <a:buNone/>
            </a:pPr>
            <a:r>
              <a:rPr lang="en-CA" dirty="0">
                <a:solidFill>
                  <a:schemeClr val="tx1"/>
                </a:solidFill>
              </a:rPr>
              <a:t>SALARY RATES 2028 4% INCREASE</a:t>
            </a:r>
          </a:p>
        </p:txBody>
      </p:sp>
      <p:pic>
        <p:nvPicPr>
          <p:cNvPr id="5" name="Picture 4">
            <a:extLst>
              <a:ext uri="{FF2B5EF4-FFF2-40B4-BE49-F238E27FC236}">
                <a16:creationId xmlns:a16="http://schemas.microsoft.com/office/drawing/2014/main" id="{8DC495B7-C7E1-C681-1B4A-92D89458127F}"/>
              </a:ext>
            </a:extLst>
          </p:cNvPr>
          <p:cNvPicPr>
            <a:picLocks noChangeAspect="1"/>
          </p:cNvPicPr>
          <p:nvPr/>
        </p:nvPicPr>
        <p:blipFill>
          <a:blip r:embed="rId2"/>
          <a:stretch>
            <a:fillRect/>
          </a:stretch>
        </p:blipFill>
        <p:spPr>
          <a:xfrm>
            <a:off x="1148316" y="738560"/>
            <a:ext cx="10898373" cy="5981223"/>
          </a:xfrm>
          <a:prstGeom prst="rect">
            <a:avLst/>
          </a:prstGeom>
        </p:spPr>
      </p:pic>
    </p:spTree>
    <p:extLst>
      <p:ext uri="{BB962C8B-B14F-4D97-AF65-F5344CB8AC3E}">
        <p14:creationId xmlns:p14="http://schemas.microsoft.com/office/powerpoint/2010/main" val="2108122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E8F7-B3ED-F480-6E67-EA71D92A65C8}"/>
              </a:ext>
            </a:extLst>
          </p:cNvPr>
          <p:cNvSpPr>
            <a:spLocks noGrp="1"/>
          </p:cNvSpPr>
          <p:nvPr>
            <p:ph type="title"/>
          </p:nvPr>
        </p:nvSpPr>
        <p:spPr/>
        <p:txBody>
          <a:bodyPr>
            <a:noAutofit/>
          </a:bodyPr>
          <a:lstStyle/>
          <a:p>
            <a:r>
              <a:rPr lang="en-CA" sz="4800" dirty="0">
                <a:solidFill>
                  <a:srgbClr val="93E3FF"/>
                </a:solidFill>
              </a:rPr>
              <a:t>Article 13: Salaries and Allowances</a:t>
            </a:r>
            <a:br>
              <a:rPr lang="en-CA" sz="4800" dirty="0">
                <a:solidFill>
                  <a:srgbClr val="93E3FF"/>
                </a:solidFill>
              </a:rPr>
            </a:br>
            <a:r>
              <a:rPr lang="en-CA" sz="2400" dirty="0">
                <a:solidFill>
                  <a:srgbClr val="93E3FF"/>
                </a:solidFill>
              </a:rPr>
              <a:t>Civilian</a:t>
            </a:r>
          </a:p>
        </p:txBody>
      </p:sp>
      <p:sp>
        <p:nvSpPr>
          <p:cNvPr id="3" name="Content Placeholder 2">
            <a:extLst>
              <a:ext uri="{FF2B5EF4-FFF2-40B4-BE49-F238E27FC236}">
                <a16:creationId xmlns:a16="http://schemas.microsoft.com/office/drawing/2014/main" id="{15A531B1-6697-D87B-2A8B-0EC0A699F414}"/>
              </a:ext>
            </a:extLst>
          </p:cNvPr>
          <p:cNvSpPr>
            <a:spLocks noGrp="1"/>
          </p:cNvSpPr>
          <p:nvPr>
            <p:ph idx="1"/>
          </p:nvPr>
        </p:nvSpPr>
        <p:spPr>
          <a:xfrm>
            <a:off x="227995" y="1673310"/>
            <a:ext cx="11440544" cy="970450"/>
          </a:xfrm>
        </p:spPr>
        <p:txBody>
          <a:bodyPr>
            <a:normAutofit fontScale="92500" lnSpcReduction="10000"/>
          </a:bodyPr>
          <a:lstStyle/>
          <a:p>
            <a:r>
              <a:rPr lang="en-CA" sz="2800" dirty="0">
                <a:solidFill>
                  <a:schemeClr val="tx1"/>
                </a:solidFill>
              </a:rPr>
              <a:t>All trainees will </a:t>
            </a:r>
            <a:r>
              <a:rPr lang="en-CA" sz="2800" dirty="0">
                <a:solidFill>
                  <a:srgbClr val="93E3FF"/>
                </a:solidFill>
              </a:rPr>
              <a:t>start at the year (1) one wage</a:t>
            </a:r>
            <a:r>
              <a:rPr lang="en-CA" sz="2800" dirty="0">
                <a:solidFill>
                  <a:schemeClr val="tx1"/>
                </a:solidFill>
              </a:rPr>
              <a:t>, 85% of full rate. </a:t>
            </a:r>
          </a:p>
          <a:p>
            <a:r>
              <a:rPr lang="en-CA" sz="2800" b="1" u="sng" dirty="0">
                <a:solidFill>
                  <a:schemeClr val="tx1"/>
                </a:solidFill>
              </a:rPr>
              <a:t>REMOVED: </a:t>
            </a:r>
            <a:r>
              <a:rPr lang="en-CA" sz="2800" dirty="0">
                <a:solidFill>
                  <a:srgbClr val="93E3FF"/>
                </a:solidFill>
              </a:rPr>
              <a:t>Training 50%, start at 75% and 6 months at 80% of full rate.</a:t>
            </a:r>
          </a:p>
        </p:txBody>
      </p:sp>
      <p:pic>
        <p:nvPicPr>
          <p:cNvPr id="5" name="Picture 4">
            <a:extLst>
              <a:ext uri="{FF2B5EF4-FFF2-40B4-BE49-F238E27FC236}">
                <a16:creationId xmlns:a16="http://schemas.microsoft.com/office/drawing/2014/main" id="{D74D058A-0B79-E1E3-95C5-2D01B268C109}"/>
              </a:ext>
            </a:extLst>
          </p:cNvPr>
          <p:cNvPicPr>
            <a:picLocks noChangeAspect="1"/>
          </p:cNvPicPr>
          <p:nvPr/>
        </p:nvPicPr>
        <p:blipFill>
          <a:blip r:embed="rId2"/>
          <a:stretch>
            <a:fillRect/>
          </a:stretch>
        </p:blipFill>
        <p:spPr>
          <a:xfrm>
            <a:off x="465283" y="2945212"/>
            <a:ext cx="5716817" cy="549839"/>
          </a:xfrm>
          <a:prstGeom prst="rect">
            <a:avLst/>
          </a:prstGeom>
        </p:spPr>
      </p:pic>
      <p:pic>
        <p:nvPicPr>
          <p:cNvPr id="7" name="Picture 6">
            <a:extLst>
              <a:ext uri="{FF2B5EF4-FFF2-40B4-BE49-F238E27FC236}">
                <a16:creationId xmlns:a16="http://schemas.microsoft.com/office/drawing/2014/main" id="{093DA4C1-3FE8-69BA-1E2A-4406A0019815}"/>
              </a:ext>
            </a:extLst>
          </p:cNvPr>
          <p:cNvPicPr>
            <a:picLocks noChangeAspect="1"/>
          </p:cNvPicPr>
          <p:nvPr/>
        </p:nvPicPr>
        <p:blipFill>
          <a:blip r:embed="rId3"/>
          <a:stretch>
            <a:fillRect/>
          </a:stretch>
        </p:blipFill>
        <p:spPr>
          <a:xfrm>
            <a:off x="465283" y="3496799"/>
            <a:ext cx="5716816" cy="2990219"/>
          </a:xfrm>
          <a:prstGeom prst="rect">
            <a:avLst/>
          </a:prstGeom>
        </p:spPr>
      </p:pic>
      <p:pic>
        <p:nvPicPr>
          <p:cNvPr id="9" name="Picture 8">
            <a:extLst>
              <a:ext uri="{FF2B5EF4-FFF2-40B4-BE49-F238E27FC236}">
                <a16:creationId xmlns:a16="http://schemas.microsoft.com/office/drawing/2014/main" id="{BAF24FCB-12FF-3A00-9E68-94D2082D5785}"/>
              </a:ext>
            </a:extLst>
          </p:cNvPr>
          <p:cNvPicPr>
            <a:picLocks noChangeAspect="1"/>
          </p:cNvPicPr>
          <p:nvPr/>
        </p:nvPicPr>
        <p:blipFill>
          <a:blip r:embed="rId4"/>
          <a:stretch>
            <a:fillRect/>
          </a:stretch>
        </p:blipFill>
        <p:spPr>
          <a:xfrm>
            <a:off x="6182099" y="3252172"/>
            <a:ext cx="5486440" cy="3234846"/>
          </a:xfrm>
          <a:prstGeom prst="rect">
            <a:avLst/>
          </a:prstGeom>
        </p:spPr>
      </p:pic>
      <p:pic>
        <p:nvPicPr>
          <p:cNvPr id="11" name="Picture 10">
            <a:extLst>
              <a:ext uri="{FF2B5EF4-FFF2-40B4-BE49-F238E27FC236}">
                <a16:creationId xmlns:a16="http://schemas.microsoft.com/office/drawing/2014/main" id="{9D9E8B43-F5E9-84D4-E010-FFAC618C1720}"/>
              </a:ext>
            </a:extLst>
          </p:cNvPr>
          <p:cNvPicPr>
            <a:picLocks noChangeAspect="1"/>
          </p:cNvPicPr>
          <p:nvPr/>
        </p:nvPicPr>
        <p:blipFill>
          <a:blip r:embed="rId5"/>
          <a:stretch>
            <a:fillRect/>
          </a:stretch>
        </p:blipFill>
        <p:spPr>
          <a:xfrm>
            <a:off x="6182099" y="2950720"/>
            <a:ext cx="5486440" cy="304802"/>
          </a:xfrm>
          <a:prstGeom prst="rect">
            <a:avLst/>
          </a:prstGeom>
        </p:spPr>
      </p:pic>
    </p:spTree>
    <p:extLst>
      <p:ext uri="{BB962C8B-B14F-4D97-AF65-F5344CB8AC3E}">
        <p14:creationId xmlns:p14="http://schemas.microsoft.com/office/powerpoint/2010/main" val="186774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5C2F-C798-D434-6F42-BCDE5FF055E5}"/>
              </a:ext>
            </a:extLst>
          </p:cNvPr>
          <p:cNvSpPr>
            <a:spLocks noGrp="1"/>
          </p:cNvSpPr>
          <p:nvPr>
            <p:ph type="title"/>
          </p:nvPr>
        </p:nvSpPr>
        <p:spPr>
          <a:xfrm rot="16200000">
            <a:off x="-2135808" y="2752149"/>
            <a:ext cx="6211645" cy="1061593"/>
          </a:xfrm>
        </p:spPr>
        <p:txBody>
          <a:bodyPr>
            <a:normAutofit fontScale="90000"/>
          </a:bodyPr>
          <a:lstStyle/>
          <a:p>
            <a:r>
              <a:rPr lang="en-CA" sz="5300" dirty="0">
                <a:solidFill>
                  <a:srgbClr val="93E3FF"/>
                </a:solidFill>
              </a:rPr>
              <a:t>Article 13: Salaries and Allowances</a:t>
            </a:r>
            <a:br>
              <a:rPr lang="en-CA" sz="4000" dirty="0">
                <a:solidFill>
                  <a:srgbClr val="93E3FF"/>
                </a:solidFill>
              </a:rPr>
            </a:br>
            <a:r>
              <a:rPr lang="en-CA" sz="2700" dirty="0">
                <a:solidFill>
                  <a:srgbClr val="93E3FF"/>
                </a:solidFill>
              </a:rPr>
              <a:t>Civilian</a:t>
            </a:r>
          </a:p>
        </p:txBody>
      </p:sp>
      <p:pic>
        <p:nvPicPr>
          <p:cNvPr id="13" name="Content Placeholder 12">
            <a:extLst>
              <a:ext uri="{FF2B5EF4-FFF2-40B4-BE49-F238E27FC236}">
                <a16:creationId xmlns:a16="http://schemas.microsoft.com/office/drawing/2014/main" id="{1CB704D4-E4DE-EA9D-D29F-B8A30FDE168B}"/>
              </a:ext>
            </a:extLst>
          </p:cNvPr>
          <p:cNvPicPr>
            <a:picLocks noGrp="1" noChangeAspect="1"/>
          </p:cNvPicPr>
          <p:nvPr>
            <p:ph idx="1"/>
          </p:nvPr>
        </p:nvPicPr>
        <p:blipFill>
          <a:blip r:embed="rId2"/>
          <a:stretch>
            <a:fillRect/>
          </a:stretch>
        </p:blipFill>
        <p:spPr>
          <a:xfrm>
            <a:off x="2062975" y="683723"/>
            <a:ext cx="9814689" cy="5157283"/>
          </a:xfrm>
        </p:spPr>
      </p:pic>
      <p:sp>
        <p:nvSpPr>
          <p:cNvPr id="7" name="TextBox 6">
            <a:extLst>
              <a:ext uri="{FF2B5EF4-FFF2-40B4-BE49-F238E27FC236}">
                <a16:creationId xmlns:a16="http://schemas.microsoft.com/office/drawing/2014/main" id="{2668904F-1EE2-FAC5-BAF5-B3370C91246E}"/>
              </a:ext>
            </a:extLst>
          </p:cNvPr>
          <p:cNvSpPr txBox="1"/>
          <p:nvPr/>
        </p:nvSpPr>
        <p:spPr>
          <a:xfrm>
            <a:off x="7392488" y="314391"/>
            <a:ext cx="4593993" cy="369332"/>
          </a:xfrm>
          <a:prstGeom prst="rect">
            <a:avLst/>
          </a:prstGeom>
          <a:noFill/>
        </p:spPr>
        <p:txBody>
          <a:bodyPr wrap="square" rtlCol="0">
            <a:spAutoFit/>
          </a:bodyPr>
          <a:lstStyle/>
          <a:p>
            <a:r>
              <a:rPr lang="en-CA" b="1" dirty="0"/>
              <a:t>SALERY RATES 2025 4 % INCREASE</a:t>
            </a:r>
          </a:p>
        </p:txBody>
      </p:sp>
      <p:pic>
        <p:nvPicPr>
          <p:cNvPr id="15" name="Picture 14">
            <a:extLst>
              <a:ext uri="{FF2B5EF4-FFF2-40B4-BE49-F238E27FC236}">
                <a16:creationId xmlns:a16="http://schemas.microsoft.com/office/drawing/2014/main" id="{04733453-F84B-86BA-DE05-A9BAA59DD252}"/>
              </a:ext>
            </a:extLst>
          </p:cNvPr>
          <p:cNvPicPr>
            <a:picLocks noChangeAspect="1"/>
          </p:cNvPicPr>
          <p:nvPr/>
        </p:nvPicPr>
        <p:blipFill>
          <a:blip r:embed="rId3"/>
          <a:stretch>
            <a:fillRect/>
          </a:stretch>
        </p:blipFill>
        <p:spPr>
          <a:xfrm>
            <a:off x="2062975" y="5851151"/>
            <a:ext cx="9836868" cy="716757"/>
          </a:xfrm>
          <a:prstGeom prst="rect">
            <a:avLst/>
          </a:prstGeom>
        </p:spPr>
      </p:pic>
    </p:spTree>
    <p:extLst>
      <p:ext uri="{BB962C8B-B14F-4D97-AF65-F5344CB8AC3E}">
        <p14:creationId xmlns:p14="http://schemas.microsoft.com/office/powerpoint/2010/main" val="1052230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1DAD-B6C6-C857-2ED6-DC340518B04A}"/>
              </a:ext>
            </a:extLst>
          </p:cNvPr>
          <p:cNvSpPr>
            <a:spLocks noGrp="1"/>
          </p:cNvSpPr>
          <p:nvPr>
            <p:ph type="title"/>
          </p:nvPr>
        </p:nvSpPr>
        <p:spPr>
          <a:xfrm rot="16200000">
            <a:off x="-2183886" y="2943775"/>
            <a:ext cx="5866254" cy="970450"/>
          </a:xfrm>
        </p:spPr>
        <p:txBody>
          <a:bodyPr>
            <a:normAutofit fontScale="90000"/>
          </a:bodyPr>
          <a:lstStyle/>
          <a:p>
            <a:r>
              <a:rPr lang="en-CA" dirty="0">
                <a:solidFill>
                  <a:srgbClr val="93E3FF"/>
                </a:solidFill>
              </a:rPr>
              <a:t>HOURLY RATE OF PAY 2025</a:t>
            </a:r>
          </a:p>
        </p:txBody>
      </p:sp>
      <p:pic>
        <p:nvPicPr>
          <p:cNvPr id="5" name="Content Placeholder 4">
            <a:extLst>
              <a:ext uri="{FF2B5EF4-FFF2-40B4-BE49-F238E27FC236}">
                <a16:creationId xmlns:a16="http://schemas.microsoft.com/office/drawing/2014/main" id="{EB960AD9-F0A8-3E3A-CD98-FEE5DC9EBDFD}"/>
              </a:ext>
            </a:extLst>
          </p:cNvPr>
          <p:cNvPicPr>
            <a:picLocks noGrp="1" noChangeAspect="1"/>
          </p:cNvPicPr>
          <p:nvPr>
            <p:ph idx="1"/>
          </p:nvPr>
        </p:nvPicPr>
        <p:blipFill>
          <a:blip r:embed="rId2"/>
          <a:stretch>
            <a:fillRect/>
          </a:stretch>
        </p:blipFill>
        <p:spPr>
          <a:xfrm>
            <a:off x="1661532" y="305214"/>
            <a:ext cx="10013795" cy="5948789"/>
          </a:xfrm>
        </p:spPr>
      </p:pic>
    </p:spTree>
    <p:extLst>
      <p:ext uri="{BB962C8B-B14F-4D97-AF65-F5344CB8AC3E}">
        <p14:creationId xmlns:p14="http://schemas.microsoft.com/office/powerpoint/2010/main" val="226342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2BFB3F5-B79B-89D5-D21D-50AD4BC13538}"/>
              </a:ext>
            </a:extLst>
          </p:cNvPr>
          <p:cNvSpPr txBox="1"/>
          <p:nvPr/>
        </p:nvSpPr>
        <p:spPr>
          <a:xfrm rot="16200000">
            <a:off x="-2302829" y="2459504"/>
            <a:ext cx="6551230" cy="1938992"/>
          </a:xfrm>
          <a:prstGeom prst="rect">
            <a:avLst/>
          </a:prstGeom>
          <a:noFill/>
        </p:spPr>
        <p:txBody>
          <a:bodyPr wrap="square" rtlCol="0">
            <a:spAutoFit/>
          </a:bodyPr>
          <a:lstStyle/>
          <a:p>
            <a:pPr algn="ctr"/>
            <a:r>
              <a:rPr lang="en-CA" sz="4800" dirty="0">
                <a:solidFill>
                  <a:srgbClr val="93E3FF"/>
                </a:solidFill>
              </a:rPr>
              <a:t>Article 13: Salaries and Allowances</a:t>
            </a:r>
          </a:p>
          <a:p>
            <a:pPr algn="ctr"/>
            <a:r>
              <a:rPr lang="en-CA" sz="2400" dirty="0">
                <a:solidFill>
                  <a:srgbClr val="93E3FF"/>
                </a:solidFill>
              </a:rPr>
              <a:t>Civilian</a:t>
            </a:r>
          </a:p>
        </p:txBody>
      </p:sp>
      <p:sp>
        <p:nvSpPr>
          <p:cNvPr id="14" name="Content Placeholder 13">
            <a:extLst>
              <a:ext uri="{FF2B5EF4-FFF2-40B4-BE49-F238E27FC236}">
                <a16:creationId xmlns:a16="http://schemas.microsoft.com/office/drawing/2014/main" id="{C26FAEA4-C7CF-480B-18EB-361E811D2FF8}"/>
              </a:ext>
            </a:extLst>
          </p:cNvPr>
          <p:cNvSpPr>
            <a:spLocks noGrp="1"/>
          </p:cNvSpPr>
          <p:nvPr>
            <p:ph idx="1"/>
          </p:nvPr>
        </p:nvSpPr>
        <p:spPr>
          <a:xfrm>
            <a:off x="7099908" y="307191"/>
            <a:ext cx="5204507" cy="471083"/>
          </a:xfrm>
        </p:spPr>
        <p:txBody>
          <a:bodyPr>
            <a:normAutofit/>
          </a:bodyPr>
          <a:lstStyle/>
          <a:p>
            <a:r>
              <a:rPr lang="en-CA" sz="1800" b="1" dirty="0">
                <a:solidFill>
                  <a:schemeClr val="tx1"/>
                </a:solidFill>
              </a:rPr>
              <a:t>SALARY RATES 2026 3.5% INCREASE</a:t>
            </a:r>
          </a:p>
        </p:txBody>
      </p:sp>
      <p:pic>
        <p:nvPicPr>
          <p:cNvPr id="16" name="Picture 15">
            <a:extLst>
              <a:ext uri="{FF2B5EF4-FFF2-40B4-BE49-F238E27FC236}">
                <a16:creationId xmlns:a16="http://schemas.microsoft.com/office/drawing/2014/main" id="{4B001F90-A441-D6F1-EFD0-90FCABDDF915}"/>
              </a:ext>
            </a:extLst>
          </p:cNvPr>
          <p:cNvPicPr>
            <a:picLocks noChangeAspect="1"/>
          </p:cNvPicPr>
          <p:nvPr/>
        </p:nvPicPr>
        <p:blipFill>
          <a:blip r:embed="rId2"/>
          <a:stretch>
            <a:fillRect/>
          </a:stretch>
        </p:blipFill>
        <p:spPr>
          <a:xfrm>
            <a:off x="1942282" y="701396"/>
            <a:ext cx="10034128" cy="6003219"/>
          </a:xfrm>
          <a:prstGeom prst="rect">
            <a:avLst/>
          </a:prstGeom>
        </p:spPr>
      </p:pic>
    </p:spTree>
    <p:extLst>
      <p:ext uri="{BB962C8B-B14F-4D97-AF65-F5344CB8AC3E}">
        <p14:creationId xmlns:p14="http://schemas.microsoft.com/office/powerpoint/2010/main" val="227162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AC9B-A007-0F98-739A-6B89519DB971}"/>
              </a:ext>
            </a:extLst>
          </p:cNvPr>
          <p:cNvSpPr>
            <a:spLocks noGrp="1"/>
          </p:cNvSpPr>
          <p:nvPr>
            <p:ph type="title"/>
          </p:nvPr>
        </p:nvSpPr>
        <p:spPr>
          <a:xfrm>
            <a:off x="928951" y="157909"/>
            <a:ext cx="10353762" cy="970450"/>
          </a:xfrm>
        </p:spPr>
        <p:txBody>
          <a:bodyPr/>
          <a:lstStyle/>
          <a:p>
            <a:r>
              <a:rPr lang="en-CA" dirty="0">
                <a:solidFill>
                  <a:srgbClr val="93E3FF"/>
                </a:solidFill>
              </a:rPr>
              <a:t>2024 Contract extension</a:t>
            </a:r>
          </a:p>
        </p:txBody>
      </p:sp>
      <p:pic>
        <p:nvPicPr>
          <p:cNvPr id="4" name="Content Placeholder 3">
            <a:extLst>
              <a:ext uri="{FF2B5EF4-FFF2-40B4-BE49-F238E27FC236}">
                <a16:creationId xmlns:a16="http://schemas.microsoft.com/office/drawing/2014/main" id="{9746E771-E4DC-EC38-0D85-6AE2181DA1A8}"/>
              </a:ext>
            </a:extLst>
          </p:cNvPr>
          <p:cNvPicPr>
            <a:picLocks noGrp="1" noChangeAspect="1"/>
          </p:cNvPicPr>
          <p:nvPr>
            <p:ph idx="1"/>
          </p:nvPr>
        </p:nvPicPr>
        <p:blipFill>
          <a:blip r:embed="rId3"/>
          <a:stretch>
            <a:fillRect/>
          </a:stretch>
        </p:blipFill>
        <p:spPr>
          <a:xfrm>
            <a:off x="2818289" y="250704"/>
            <a:ext cx="6055027" cy="6607296"/>
          </a:xfrm>
          <a:prstGeom prst="rect">
            <a:avLst/>
          </a:prstGeom>
        </p:spPr>
      </p:pic>
      <p:sp>
        <p:nvSpPr>
          <p:cNvPr id="3" name="TextBox 2">
            <a:extLst>
              <a:ext uri="{FF2B5EF4-FFF2-40B4-BE49-F238E27FC236}">
                <a16:creationId xmlns:a16="http://schemas.microsoft.com/office/drawing/2014/main" id="{C667F15C-079C-4209-83F0-D5F0C0892C64}"/>
              </a:ext>
            </a:extLst>
          </p:cNvPr>
          <p:cNvSpPr txBox="1"/>
          <p:nvPr/>
        </p:nvSpPr>
        <p:spPr>
          <a:xfrm>
            <a:off x="9187543" y="2797628"/>
            <a:ext cx="2373086" cy="646331"/>
          </a:xfrm>
          <a:prstGeom prst="rect">
            <a:avLst/>
          </a:prstGeom>
          <a:noFill/>
        </p:spPr>
        <p:txBody>
          <a:bodyPr wrap="square" rtlCol="0">
            <a:spAutoFit/>
          </a:bodyPr>
          <a:lstStyle/>
          <a:p>
            <a:pPr algn="ctr"/>
            <a:r>
              <a:rPr lang="en-CA" dirty="0"/>
              <a:t>Civilian MOU reads the same</a:t>
            </a:r>
          </a:p>
        </p:txBody>
      </p:sp>
    </p:spTree>
    <p:extLst>
      <p:ext uri="{BB962C8B-B14F-4D97-AF65-F5344CB8AC3E}">
        <p14:creationId xmlns:p14="http://schemas.microsoft.com/office/powerpoint/2010/main" val="91676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745-0461-DD71-8562-C32BCEEAEBF3}"/>
              </a:ext>
            </a:extLst>
          </p:cNvPr>
          <p:cNvSpPr>
            <a:spLocks noGrp="1"/>
          </p:cNvSpPr>
          <p:nvPr>
            <p:ph type="title"/>
          </p:nvPr>
        </p:nvSpPr>
        <p:spPr>
          <a:xfrm rot="16200000">
            <a:off x="-2435386" y="2435386"/>
            <a:ext cx="6768790" cy="1898018"/>
          </a:xfrm>
        </p:spPr>
        <p:txBody>
          <a:bodyPr/>
          <a:lstStyle/>
          <a:p>
            <a:r>
              <a:rPr lang="en-CA" dirty="0">
                <a:solidFill>
                  <a:srgbClr val="93E3FF"/>
                </a:solidFill>
              </a:rPr>
              <a:t>HOURLY RATE OF PAY 2026</a:t>
            </a:r>
          </a:p>
        </p:txBody>
      </p:sp>
      <p:pic>
        <p:nvPicPr>
          <p:cNvPr id="6" name="Picture 5">
            <a:extLst>
              <a:ext uri="{FF2B5EF4-FFF2-40B4-BE49-F238E27FC236}">
                <a16:creationId xmlns:a16="http://schemas.microsoft.com/office/drawing/2014/main" id="{44C36C4E-6673-0B35-C53E-7CF9BC2D3160}"/>
              </a:ext>
            </a:extLst>
          </p:cNvPr>
          <p:cNvPicPr>
            <a:picLocks noChangeAspect="1"/>
          </p:cNvPicPr>
          <p:nvPr/>
        </p:nvPicPr>
        <p:blipFill>
          <a:blip r:embed="rId2"/>
          <a:stretch>
            <a:fillRect/>
          </a:stretch>
        </p:blipFill>
        <p:spPr>
          <a:xfrm>
            <a:off x="2210788" y="381933"/>
            <a:ext cx="9870697" cy="3360395"/>
          </a:xfrm>
          <a:prstGeom prst="rect">
            <a:avLst/>
          </a:prstGeom>
        </p:spPr>
      </p:pic>
      <p:pic>
        <p:nvPicPr>
          <p:cNvPr id="8" name="Picture 7">
            <a:extLst>
              <a:ext uri="{FF2B5EF4-FFF2-40B4-BE49-F238E27FC236}">
                <a16:creationId xmlns:a16="http://schemas.microsoft.com/office/drawing/2014/main" id="{928B49F0-373A-8173-3C68-30194233D584}"/>
              </a:ext>
            </a:extLst>
          </p:cNvPr>
          <p:cNvPicPr>
            <a:picLocks noChangeAspect="1"/>
          </p:cNvPicPr>
          <p:nvPr/>
        </p:nvPicPr>
        <p:blipFill>
          <a:blip r:embed="rId3"/>
          <a:stretch>
            <a:fillRect/>
          </a:stretch>
        </p:blipFill>
        <p:spPr>
          <a:xfrm>
            <a:off x="2210788" y="3742328"/>
            <a:ext cx="9870697" cy="2648533"/>
          </a:xfrm>
          <a:prstGeom prst="rect">
            <a:avLst/>
          </a:prstGeom>
        </p:spPr>
      </p:pic>
    </p:spTree>
    <p:extLst>
      <p:ext uri="{BB962C8B-B14F-4D97-AF65-F5344CB8AC3E}">
        <p14:creationId xmlns:p14="http://schemas.microsoft.com/office/powerpoint/2010/main" val="3023972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3D4C-A72E-D831-0300-200810715AB0}"/>
              </a:ext>
            </a:extLst>
          </p:cNvPr>
          <p:cNvSpPr>
            <a:spLocks noGrp="1"/>
          </p:cNvSpPr>
          <p:nvPr>
            <p:ph type="title"/>
          </p:nvPr>
        </p:nvSpPr>
        <p:spPr>
          <a:xfrm rot="16200000">
            <a:off x="-2951788" y="2427473"/>
            <a:ext cx="7996029" cy="1739435"/>
          </a:xfrm>
        </p:spPr>
        <p:txBody>
          <a:bodyPr>
            <a:normAutofit fontScale="90000"/>
          </a:bodyPr>
          <a:lstStyle/>
          <a:p>
            <a:r>
              <a:rPr lang="en-CA" sz="5300" dirty="0">
                <a:solidFill>
                  <a:srgbClr val="93E3FF"/>
                </a:solidFill>
              </a:rPr>
              <a:t>Article 13: Salaries and Allowances</a:t>
            </a:r>
            <a:br>
              <a:rPr lang="en-CA" sz="4000" dirty="0">
                <a:solidFill>
                  <a:srgbClr val="93E3FF"/>
                </a:solidFill>
              </a:rPr>
            </a:br>
            <a:r>
              <a:rPr lang="en-CA" sz="2700" dirty="0">
                <a:solidFill>
                  <a:srgbClr val="93E3FF"/>
                </a:solidFill>
              </a:rPr>
              <a:t>Civilian</a:t>
            </a:r>
          </a:p>
        </p:txBody>
      </p:sp>
      <p:sp>
        <p:nvSpPr>
          <p:cNvPr id="6" name="Content Placeholder 5">
            <a:extLst>
              <a:ext uri="{FF2B5EF4-FFF2-40B4-BE49-F238E27FC236}">
                <a16:creationId xmlns:a16="http://schemas.microsoft.com/office/drawing/2014/main" id="{04F9B99D-5EEA-3FD5-DBF9-BFD5DF57D3A9}"/>
              </a:ext>
            </a:extLst>
          </p:cNvPr>
          <p:cNvSpPr>
            <a:spLocks noGrp="1"/>
          </p:cNvSpPr>
          <p:nvPr>
            <p:ph idx="1"/>
          </p:nvPr>
        </p:nvSpPr>
        <p:spPr>
          <a:xfrm>
            <a:off x="6928019" y="344123"/>
            <a:ext cx="5263981" cy="508946"/>
          </a:xfrm>
        </p:spPr>
        <p:txBody>
          <a:bodyPr>
            <a:normAutofit/>
          </a:bodyPr>
          <a:lstStyle/>
          <a:p>
            <a:r>
              <a:rPr lang="en-CA" sz="1800" b="1" dirty="0">
                <a:solidFill>
                  <a:schemeClr val="tx1"/>
                </a:solidFill>
              </a:rPr>
              <a:t>SALARY RATE 2027 3.5% INCREASE	</a:t>
            </a:r>
          </a:p>
        </p:txBody>
      </p:sp>
      <p:pic>
        <p:nvPicPr>
          <p:cNvPr id="8" name="Picture 7">
            <a:extLst>
              <a:ext uri="{FF2B5EF4-FFF2-40B4-BE49-F238E27FC236}">
                <a16:creationId xmlns:a16="http://schemas.microsoft.com/office/drawing/2014/main" id="{A54A4944-BE7D-AA04-6B9D-5C54BFF13F78}"/>
              </a:ext>
            </a:extLst>
          </p:cNvPr>
          <p:cNvPicPr>
            <a:picLocks noChangeAspect="1"/>
          </p:cNvPicPr>
          <p:nvPr/>
        </p:nvPicPr>
        <p:blipFill>
          <a:blip r:embed="rId2"/>
          <a:stretch>
            <a:fillRect/>
          </a:stretch>
        </p:blipFill>
        <p:spPr>
          <a:xfrm>
            <a:off x="2120383" y="812971"/>
            <a:ext cx="9867178" cy="5903126"/>
          </a:xfrm>
          <a:prstGeom prst="rect">
            <a:avLst/>
          </a:prstGeom>
        </p:spPr>
      </p:pic>
    </p:spTree>
    <p:extLst>
      <p:ext uri="{BB962C8B-B14F-4D97-AF65-F5344CB8AC3E}">
        <p14:creationId xmlns:p14="http://schemas.microsoft.com/office/powerpoint/2010/main" val="3544778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37D5-4080-24C1-9DDA-F2668A8F9FF2}"/>
              </a:ext>
            </a:extLst>
          </p:cNvPr>
          <p:cNvSpPr>
            <a:spLocks noGrp="1"/>
          </p:cNvSpPr>
          <p:nvPr>
            <p:ph type="title"/>
          </p:nvPr>
        </p:nvSpPr>
        <p:spPr>
          <a:xfrm rot="16200000">
            <a:off x="-2570078" y="2889748"/>
            <a:ext cx="6773060" cy="1163444"/>
          </a:xfrm>
        </p:spPr>
        <p:txBody>
          <a:bodyPr>
            <a:noAutofit/>
          </a:bodyPr>
          <a:lstStyle/>
          <a:p>
            <a:r>
              <a:rPr lang="en-CA" dirty="0">
                <a:solidFill>
                  <a:srgbClr val="0070C0"/>
                </a:solidFill>
              </a:rPr>
              <a:t>HOURLY RATE OF PAY 2027</a:t>
            </a:r>
            <a:endParaRPr lang="en-CA" dirty="0"/>
          </a:p>
        </p:txBody>
      </p:sp>
      <p:pic>
        <p:nvPicPr>
          <p:cNvPr id="7" name="Picture 6">
            <a:extLst>
              <a:ext uri="{FF2B5EF4-FFF2-40B4-BE49-F238E27FC236}">
                <a16:creationId xmlns:a16="http://schemas.microsoft.com/office/drawing/2014/main" id="{483A8158-CE67-2119-5EDF-E4B53F64029C}"/>
              </a:ext>
            </a:extLst>
          </p:cNvPr>
          <p:cNvPicPr>
            <a:picLocks noChangeAspect="1"/>
          </p:cNvPicPr>
          <p:nvPr/>
        </p:nvPicPr>
        <p:blipFill>
          <a:blip r:embed="rId2"/>
          <a:stretch>
            <a:fillRect/>
          </a:stretch>
        </p:blipFill>
        <p:spPr>
          <a:xfrm>
            <a:off x="1761892" y="423746"/>
            <a:ext cx="9992284" cy="560665"/>
          </a:xfrm>
          <a:prstGeom prst="rect">
            <a:avLst/>
          </a:prstGeom>
        </p:spPr>
      </p:pic>
      <p:pic>
        <p:nvPicPr>
          <p:cNvPr id="9" name="Picture 8">
            <a:extLst>
              <a:ext uri="{FF2B5EF4-FFF2-40B4-BE49-F238E27FC236}">
                <a16:creationId xmlns:a16="http://schemas.microsoft.com/office/drawing/2014/main" id="{E8C04F8A-3256-DEBC-D6DC-5CA0A5E95B00}"/>
              </a:ext>
            </a:extLst>
          </p:cNvPr>
          <p:cNvPicPr>
            <a:picLocks noChangeAspect="1"/>
          </p:cNvPicPr>
          <p:nvPr/>
        </p:nvPicPr>
        <p:blipFill>
          <a:blip r:embed="rId3"/>
          <a:stretch>
            <a:fillRect/>
          </a:stretch>
        </p:blipFill>
        <p:spPr>
          <a:xfrm>
            <a:off x="1761893" y="984411"/>
            <a:ext cx="9992283" cy="5484486"/>
          </a:xfrm>
          <a:prstGeom prst="rect">
            <a:avLst/>
          </a:prstGeom>
        </p:spPr>
      </p:pic>
    </p:spTree>
    <p:extLst>
      <p:ext uri="{BB962C8B-B14F-4D97-AF65-F5344CB8AC3E}">
        <p14:creationId xmlns:p14="http://schemas.microsoft.com/office/powerpoint/2010/main" val="3792726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C453-E6A0-CDF9-1D50-B31B5D8CD9C0}"/>
              </a:ext>
            </a:extLst>
          </p:cNvPr>
          <p:cNvSpPr>
            <a:spLocks noGrp="1"/>
          </p:cNvSpPr>
          <p:nvPr>
            <p:ph type="title"/>
          </p:nvPr>
        </p:nvSpPr>
        <p:spPr>
          <a:xfrm rot="16200000">
            <a:off x="-2554234" y="2310455"/>
            <a:ext cx="7538829" cy="1944029"/>
          </a:xfrm>
        </p:spPr>
        <p:txBody>
          <a:bodyPr>
            <a:normAutofit fontScale="90000"/>
          </a:bodyPr>
          <a:lstStyle/>
          <a:p>
            <a:r>
              <a:rPr lang="en-CA" sz="5300" dirty="0">
                <a:solidFill>
                  <a:srgbClr val="0070C0"/>
                </a:solidFill>
              </a:rPr>
              <a:t>Article 13: Salaries and Allowances</a:t>
            </a:r>
            <a:br>
              <a:rPr lang="en-CA" sz="2800" dirty="0">
                <a:solidFill>
                  <a:srgbClr val="0070C0"/>
                </a:solidFill>
              </a:rPr>
            </a:br>
            <a:r>
              <a:rPr lang="en-CA" sz="2700" dirty="0">
                <a:solidFill>
                  <a:srgbClr val="0070C0"/>
                </a:solidFill>
              </a:rPr>
              <a:t>Civilian</a:t>
            </a:r>
            <a:endParaRPr lang="en-CA" sz="2700" dirty="0"/>
          </a:p>
        </p:txBody>
      </p:sp>
      <p:sp>
        <p:nvSpPr>
          <p:cNvPr id="3" name="Content Placeholder 2">
            <a:extLst>
              <a:ext uri="{FF2B5EF4-FFF2-40B4-BE49-F238E27FC236}">
                <a16:creationId xmlns:a16="http://schemas.microsoft.com/office/drawing/2014/main" id="{C112B4C3-8323-7E56-329E-110A7D9D9941}"/>
              </a:ext>
            </a:extLst>
          </p:cNvPr>
          <p:cNvSpPr>
            <a:spLocks noGrp="1"/>
          </p:cNvSpPr>
          <p:nvPr>
            <p:ph idx="1"/>
          </p:nvPr>
        </p:nvSpPr>
        <p:spPr>
          <a:xfrm>
            <a:off x="6653561" y="160129"/>
            <a:ext cx="5431249" cy="542400"/>
          </a:xfrm>
        </p:spPr>
        <p:txBody>
          <a:bodyPr/>
          <a:lstStyle/>
          <a:p>
            <a:r>
              <a:rPr lang="en-CA" b="1" dirty="0">
                <a:solidFill>
                  <a:schemeClr val="tx1"/>
                </a:solidFill>
              </a:rPr>
              <a:t>SALARY RATE 2028 4% INCREASE</a:t>
            </a:r>
          </a:p>
        </p:txBody>
      </p:sp>
      <p:pic>
        <p:nvPicPr>
          <p:cNvPr id="5" name="Picture 4">
            <a:extLst>
              <a:ext uri="{FF2B5EF4-FFF2-40B4-BE49-F238E27FC236}">
                <a16:creationId xmlns:a16="http://schemas.microsoft.com/office/drawing/2014/main" id="{ABEA838A-C58D-319C-BD4A-90D680B6343C}"/>
              </a:ext>
            </a:extLst>
          </p:cNvPr>
          <p:cNvPicPr>
            <a:picLocks noChangeAspect="1"/>
          </p:cNvPicPr>
          <p:nvPr/>
        </p:nvPicPr>
        <p:blipFill>
          <a:blip r:embed="rId2"/>
          <a:stretch>
            <a:fillRect/>
          </a:stretch>
        </p:blipFill>
        <p:spPr>
          <a:xfrm>
            <a:off x="2410377" y="596639"/>
            <a:ext cx="9369931" cy="5371659"/>
          </a:xfrm>
          <a:prstGeom prst="rect">
            <a:avLst/>
          </a:prstGeom>
        </p:spPr>
      </p:pic>
      <p:pic>
        <p:nvPicPr>
          <p:cNvPr id="7" name="Picture 6">
            <a:extLst>
              <a:ext uri="{FF2B5EF4-FFF2-40B4-BE49-F238E27FC236}">
                <a16:creationId xmlns:a16="http://schemas.microsoft.com/office/drawing/2014/main" id="{4F4C72FE-0062-F849-6FF7-1D7F51AE5546}"/>
              </a:ext>
            </a:extLst>
          </p:cNvPr>
          <p:cNvPicPr>
            <a:picLocks noChangeAspect="1"/>
          </p:cNvPicPr>
          <p:nvPr/>
        </p:nvPicPr>
        <p:blipFill>
          <a:blip r:embed="rId3"/>
          <a:stretch>
            <a:fillRect/>
          </a:stretch>
        </p:blipFill>
        <p:spPr>
          <a:xfrm>
            <a:off x="2409678" y="5929220"/>
            <a:ext cx="9369931" cy="681022"/>
          </a:xfrm>
          <a:prstGeom prst="rect">
            <a:avLst/>
          </a:prstGeom>
        </p:spPr>
      </p:pic>
    </p:spTree>
    <p:extLst>
      <p:ext uri="{BB962C8B-B14F-4D97-AF65-F5344CB8AC3E}">
        <p14:creationId xmlns:p14="http://schemas.microsoft.com/office/powerpoint/2010/main" val="253937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714E-28E7-43E1-F90D-E19D158B7A1B}"/>
              </a:ext>
            </a:extLst>
          </p:cNvPr>
          <p:cNvSpPr>
            <a:spLocks noGrp="1"/>
          </p:cNvSpPr>
          <p:nvPr>
            <p:ph type="title"/>
          </p:nvPr>
        </p:nvSpPr>
        <p:spPr>
          <a:xfrm rot="16200000">
            <a:off x="-2041278" y="2505306"/>
            <a:ext cx="5977659" cy="1665249"/>
          </a:xfrm>
        </p:spPr>
        <p:txBody>
          <a:bodyPr>
            <a:normAutofit/>
          </a:bodyPr>
          <a:lstStyle/>
          <a:p>
            <a:r>
              <a:rPr lang="en-CA" dirty="0">
                <a:solidFill>
                  <a:srgbClr val="0070C0"/>
                </a:solidFill>
              </a:rPr>
              <a:t>HOURLY RATE OF PAY </a:t>
            </a:r>
            <a:br>
              <a:rPr lang="en-CA" dirty="0">
                <a:solidFill>
                  <a:srgbClr val="0070C0"/>
                </a:solidFill>
              </a:rPr>
            </a:br>
            <a:r>
              <a:rPr lang="en-CA" dirty="0">
                <a:solidFill>
                  <a:srgbClr val="0070C0"/>
                </a:solidFill>
              </a:rPr>
              <a:t>2028</a:t>
            </a:r>
          </a:p>
        </p:txBody>
      </p:sp>
      <p:pic>
        <p:nvPicPr>
          <p:cNvPr id="5" name="Picture 4">
            <a:extLst>
              <a:ext uri="{FF2B5EF4-FFF2-40B4-BE49-F238E27FC236}">
                <a16:creationId xmlns:a16="http://schemas.microsoft.com/office/drawing/2014/main" id="{8BC0B205-4C06-D678-56EA-FF9140EE0F6B}"/>
              </a:ext>
            </a:extLst>
          </p:cNvPr>
          <p:cNvPicPr>
            <a:picLocks noChangeAspect="1"/>
          </p:cNvPicPr>
          <p:nvPr/>
        </p:nvPicPr>
        <p:blipFill>
          <a:blip r:embed="rId2"/>
          <a:stretch>
            <a:fillRect/>
          </a:stretch>
        </p:blipFill>
        <p:spPr>
          <a:xfrm>
            <a:off x="1545474" y="349101"/>
            <a:ext cx="10439117" cy="6268684"/>
          </a:xfrm>
          <a:prstGeom prst="rect">
            <a:avLst/>
          </a:prstGeom>
        </p:spPr>
      </p:pic>
    </p:spTree>
    <p:extLst>
      <p:ext uri="{BB962C8B-B14F-4D97-AF65-F5344CB8AC3E}">
        <p14:creationId xmlns:p14="http://schemas.microsoft.com/office/powerpoint/2010/main" val="543295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C220-0506-1BB9-E6B9-3AEDA51973D0}"/>
              </a:ext>
            </a:extLst>
          </p:cNvPr>
          <p:cNvSpPr>
            <a:spLocks noGrp="1"/>
          </p:cNvSpPr>
          <p:nvPr>
            <p:ph type="title"/>
          </p:nvPr>
        </p:nvSpPr>
        <p:spPr/>
        <p:txBody>
          <a:bodyPr>
            <a:normAutofit fontScale="90000"/>
          </a:bodyPr>
          <a:lstStyle/>
          <a:p>
            <a:r>
              <a:rPr lang="en-CA" sz="4800" dirty="0">
                <a:solidFill>
                  <a:srgbClr val="93E3FF"/>
                </a:solidFill>
              </a:rPr>
              <a:t>Article 14: Overtime</a:t>
            </a:r>
            <a:br>
              <a:rPr lang="en-CA" sz="4800" dirty="0">
                <a:solidFill>
                  <a:srgbClr val="93E3FF"/>
                </a:solidFill>
              </a:rPr>
            </a:br>
            <a:r>
              <a:rPr lang="en-CA" sz="3100" dirty="0">
                <a:solidFill>
                  <a:srgbClr val="93E3FF"/>
                </a:solidFill>
              </a:rPr>
              <a:t>Uniform and Civilian</a:t>
            </a:r>
          </a:p>
        </p:txBody>
      </p:sp>
      <p:sp>
        <p:nvSpPr>
          <p:cNvPr id="3" name="Content Placeholder 2">
            <a:extLst>
              <a:ext uri="{FF2B5EF4-FFF2-40B4-BE49-F238E27FC236}">
                <a16:creationId xmlns:a16="http://schemas.microsoft.com/office/drawing/2014/main" id="{181E5F7A-F52F-4F00-FBBB-698DB54F9D15}"/>
              </a:ext>
            </a:extLst>
          </p:cNvPr>
          <p:cNvSpPr>
            <a:spLocks noGrp="1"/>
          </p:cNvSpPr>
          <p:nvPr>
            <p:ph idx="1"/>
          </p:nvPr>
        </p:nvSpPr>
        <p:spPr/>
        <p:txBody>
          <a:bodyPr>
            <a:normAutofit/>
          </a:bodyPr>
          <a:lstStyle/>
          <a:p>
            <a:r>
              <a:rPr lang="en-CA" dirty="0">
                <a:solidFill>
                  <a:schemeClr val="tx1"/>
                </a:solidFill>
                <a:effectLst/>
              </a:rPr>
              <a:t>First  hour of overtime is now granted at </a:t>
            </a:r>
            <a:r>
              <a:rPr lang="en-CA" dirty="0">
                <a:solidFill>
                  <a:srgbClr val="93E3FF"/>
                </a:solidFill>
              </a:rPr>
              <a:t>(30) thirty minutes past end of shift </a:t>
            </a:r>
            <a:r>
              <a:rPr lang="en-CA" dirty="0">
                <a:solidFill>
                  <a:schemeClr val="tx1"/>
                </a:solidFill>
              </a:rPr>
              <a:t>replacing previous (15) fifteen minute time frame. Every hour after the first hour of overtime will be granted at </a:t>
            </a:r>
            <a:r>
              <a:rPr lang="en-CA" dirty="0">
                <a:solidFill>
                  <a:srgbClr val="93E3FF"/>
                </a:solidFill>
              </a:rPr>
              <a:t>(15) minutes into the next hour. </a:t>
            </a:r>
          </a:p>
          <a:p>
            <a:r>
              <a:rPr lang="en-US" dirty="0">
                <a:solidFill>
                  <a:srgbClr val="93E3FF"/>
                </a:solidFill>
              </a:rPr>
              <a:t>Overtime does not apply </a:t>
            </a:r>
            <a:r>
              <a:rPr lang="en-US" dirty="0">
                <a:solidFill>
                  <a:schemeClr val="tx1"/>
                </a:solidFill>
              </a:rPr>
              <a:t>to receiving emails, offers of voluntary overtime, or other forms of electronic communication that occur as a normal part of business operations.  It also does not include the Service contacting an employee for the purpose of obtaining information in a Human Resources process (e.g. absent from work), an investigation (e.g. CSPA), or other lawful activities within the rights of the employer or as included within this Collective Agreement. </a:t>
            </a:r>
          </a:p>
          <a:p>
            <a:pPr marL="36900" indent="0">
              <a:buNone/>
            </a:pPr>
            <a:r>
              <a:rPr lang="en-US" dirty="0">
                <a:solidFill>
                  <a:schemeClr val="tx1"/>
                </a:solidFill>
              </a:rPr>
              <a:t> </a:t>
            </a:r>
          </a:p>
        </p:txBody>
      </p:sp>
    </p:spTree>
    <p:extLst>
      <p:ext uri="{BB962C8B-B14F-4D97-AF65-F5344CB8AC3E}">
        <p14:creationId xmlns:p14="http://schemas.microsoft.com/office/powerpoint/2010/main" val="245080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16B3-AFE2-752B-BCE0-5F9A22FD5625}"/>
              </a:ext>
            </a:extLst>
          </p:cNvPr>
          <p:cNvSpPr>
            <a:spLocks noGrp="1"/>
          </p:cNvSpPr>
          <p:nvPr>
            <p:ph type="title"/>
          </p:nvPr>
        </p:nvSpPr>
        <p:spPr/>
        <p:txBody>
          <a:bodyPr>
            <a:normAutofit/>
          </a:bodyPr>
          <a:lstStyle/>
          <a:p>
            <a:r>
              <a:rPr lang="en-CA" dirty="0">
                <a:solidFill>
                  <a:srgbClr val="93E3FF"/>
                </a:solidFill>
              </a:rPr>
              <a:t>Article 4: Overtime</a:t>
            </a:r>
          </a:p>
        </p:txBody>
      </p:sp>
      <p:sp>
        <p:nvSpPr>
          <p:cNvPr id="3" name="Content Placeholder 2">
            <a:extLst>
              <a:ext uri="{FF2B5EF4-FFF2-40B4-BE49-F238E27FC236}">
                <a16:creationId xmlns:a16="http://schemas.microsoft.com/office/drawing/2014/main" id="{84F23FB0-A947-7A4C-64A6-F2A165E0B741}"/>
              </a:ext>
            </a:extLst>
          </p:cNvPr>
          <p:cNvSpPr>
            <a:spLocks noGrp="1"/>
          </p:cNvSpPr>
          <p:nvPr>
            <p:ph idx="1"/>
          </p:nvPr>
        </p:nvSpPr>
        <p:spPr/>
        <p:txBody>
          <a:bodyPr/>
          <a:lstStyle/>
          <a:p>
            <a:r>
              <a:rPr lang="en-US" dirty="0"/>
              <a:t>Meal allowance reimbursement  of up to ($19) nineteen dollars (increase of ($2) two dollars) will be granted to employees required to work (3) three consecutive hours or more beyond their shift with an extra ($19) nineteen dollars for an additional 5 hours worked.</a:t>
            </a:r>
          </a:p>
          <a:p>
            <a:r>
              <a:rPr lang="en-CA" dirty="0"/>
              <a:t>Meal allowances limited to (2) two per claim and requires an itemized receipt</a:t>
            </a:r>
          </a:p>
          <a:p>
            <a:r>
              <a:rPr lang="en-CA" dirty="0"/>
              <a:t>Meal allowances will not be provided of a suitable meal has been provided to the officer/employee </a:t>
            </a:r>
          </a:p>
          <a:p>
            <a:r>
              <a:rPr lang="en-US" sz="2400" b="1" u="sng" dirty="0">
                <a:solidFill>
                  <a:srgbClr val="93E3FF"/>
                </a:solidFill>
              </a:rPr>
              <a:t>Removed</a:t>
            </a:r>
            <a:r>
              <a:rPr lang="en-US" dirty="0"/>
              <a:t>: Meal allowance when being called out 3 hours or less before beginning of shift</a:t>
            </a:r>
          </a:p>
          <a:p>
            <a:endParaRPr lang="en-CA" dirty="0"/>
          </a:p>
        </p:txBody>
      </p:sp>
    </p:spTree>
    <p:extLst>
      <p:ext uri="{BB962C8B-B14F-4D97-AF65-F5344CB8AC3E}">
        <p14:creationId xmlns:p14="http://schemas.microsoft.com/office/powerpoint/2010/main" val="3996194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3A1486-850F-FE62-987C-6A501F4DB028}"/>
              </a:ext>
            </a:extLst>
          </p:cNvPr>
          <p:cNvSpPr/>
          <p:nvPr/>
        </p:nvSpPr>
        <p:spPr>
          <a:xfrm>
            <a:off x="5257799" y="4828479"/>
            <a:ext cx="5548459" cy="12003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D733BA9-3A4E-90B8-67EB-C7B4C9DD0437}"/>
              </a:ext>
            </a:extLst>
          </p:cNvPr>
          <p:cNvSpPr>
            <a:spLocks noGrp="1"/>
          </p:cNvSpPr>
          <p:nvPr>
            <p:ph type="title"/>
          </p:nvPr>
        </p:nvSpPr>
        <p:spPr/>
        <p:txBody>
          <a:bodyPr>
            <a:noAutofit/>
          </a:bodyPr>
          <a:lstStyle/>
          <a:p>
            <a:r>
              <a:rPr lang="en-CA" dirty="0">
                <a:solidFill>
                  <a:srgbClr val="93E3FF"/>
                </a:solidFill>
              </a:rPr>
              <a:t>Article 15: Acting and Assignment Premiums</a:t>
            </a:r>
            <a:br>
              <a:rPr lang="en-CA" dirty="0">
                <a:solidFill>
                  <a:srgbClr val="93E3FF"/>
                </a:solidFill>
              </a:rPr>
            </a:br>
            <a:r>
              <a:rPr lang="en-CA" sz="2800" dirty="0">
                <a:solidFill>
                  <a:srgbClr val="93E3FF"/>
                </a:solidFill>
              </a:rPr>
              <a:t>Uniform</a:t>
            </a:r>
          </a:p>
        </p:txBody>
      </p:sp>
      <p:sp>
        <p:nvSpPr>
          <p:cNvPr id="3" name="Content Placeholder 2">
            <a:extLst>
              <a:ext uri="{FF2B5EF4-FFF2-40B4-BE49-F238E27FC236}">
                <a16:creationId xmlns:a16="http://schemas.microsoft.com/office/drawing/2014/main" id="{B4D79C6D-0E1B-5524-27B4-370F52702B52}"/>
              </a:ext>
            </a:extLst>
          </p:cNvPr>
          <p:cNvSpPr>
            <a:spLocks noGrp="1"/>
          </p:cNvSpPr>
          <p:nvPr>
            <p:ph idx="1"/>
          </p:nvPr>
        </p:nvSpPr>
        <p:spPr/>
        <p:txBody>
          <a:bodyPr>
            <a:normAutofit fontScale="92500" lnSpcReduction="10000"/>
          </a:bodyPr>
          <a:lstStyle/>
          <a:p>
            <a:r>
              <a:rPr lang="en-CA" dirty="0">
                <a:solidFill>
                  <a:schemeClr val="tx1"/>
                </a:solidFill>
              </a:rPr>
              <a:t>Training officers assigned to train 4</a:t>
            </a:r>
            <a:r>
              <a:rPr lang="en-CA" baseline="30000" dirty="0">
                <a:solidFill>
                  <a:schemeClr val="tx1"/>
                </a:solidFill>
              </a:rPr>
              <a:t>th</a:t>
            </a:r>
            <a:r>
              <a:rPr lang="en-CA" dirty="0">
                <a:solidFill>
                  <a:schemeClr val="tx1"/>
                </a:solidFill>
              </a:rPr>
              <a:t> class constables shall </a:t>
            </a:r>
            <a:r>
              <a:rPr lang="en-CA" dirty="0">
                <a:solidFill>
                  <a:srgbClr val="93E3FF"/>
                </a:solidFill>
              </a:rPr>
              <a:t>receive $(3) three dollars an hour/($36) thirty-six dollars per shift</a:t>
            </a:r>
            <a:r>
              <a:rPr lang="en-CA" dirty="0">
                <a:solidFill>
                  <a:schemeClr val="tx1"/>
                </a:solidFill>
              </a:rPr>
              <a:t> (Increase from $(24) twenty-four dollars)</a:t>
            </a:r>
          </a:p>
          <a:p>
            <a:r>
              <a:rPr lang="en-CA" dirty="0">
                <a:solidFill>
                  <a:schemeClr val="tx1"/>
                </a:solidFill>
              </a:rPr>
              <a:t>Acting pay is for hours worked in that position and no less/more and at the base rate of that position</a:t>
            </a:r>
            <a:endParaRPr lang="en-CA" dirty="0">
              <a:solidFill>
                <a:srgbClr val="EB3D94"/>
              </a:solidFill>
            </a:endParaRPr>
          </a:p>
          <a:p>
            <a:r>
              <a:rPr lang="en-CA" dirty="0">
                <a:solidFill>
                  <a:schemeClr val="tx1"/>
                </a:solidFill>
              </a:rPr>
              <a:t>Assignment premiums will not be paid when performing  overtime for those who receive them at year end.</a:t>
            </a:r>
            <a:endParaRPr lang="en-CA" dirty="0">
              <a:solidFill>
                <a:srgbClr val="EB3D94"/>
              </a:solidFill>
            </a:endParaRPr>
          </a:p>
          <a:p>
            <a:r>
              <a:rPr lang="en-CA" dirty="0">
                <a:solidFill>
                  <a:schemeClr val="tx1"/>
                </a:solidFill>
              </a:rPr>
              <a:t>Any annual calculations shall be prorated for partial years</a:t>
            </a:r>
          </a:p>
          <a:p>
            <a:r>
              <a:rPr lang="en-CA" dirty="0">
                <a:solidFill>
                  <a:schemeClr val="tx1"/>
                </a:solidFill>
              </a:rPr>
              <a:t>Officers shall not be compensated for more than 3 assignments at one time and calculated as follows starting with the highest paid assignment to lowest:</a:t>
            </a:r>
          </a:p>
          <a:p>
            <a:pPr lvl="1"/>
            <a:r>
              <a:rPr lang="en-CA" dirty="0">
                <a:solidFill>
                  <a:schemeClr val="tx1"/>
                </a:solidFill>
              </a:rPr>
              <a:t>1</a:t>
            </a:r>
            <a:r>
              <a:rPr lang="en-CA" baseline="30000" dirty="0">
                <a:solidFill>
                  <a:schemeClr val="tx1"/>
                </a:solidFill>
              </a:rPr>
              <a:t>st</a:t>
            </a:r>
            <a:r>
              <a:rPr lang="en-CA" dirty="0">
                <a:solidFill>
                  <a:schemeClr val="tx1"/>
                </a:solidFill>
              </a:rPr>
              <a:t> paid at 100%</a:t>
            </a:r>
          </a:p>
          <a:p>
            <a:pPr lvl="1"/>
            <a:r>
              <a:rPr lang="en-CA" dirty="0">
                <a:solidFill>
                  <a:schemeClr val="tx1"/>
                </a:solidFill>
              </a:rPr>
              <a:t>2</a:t>
            </a:r>
            <a:r>
              <a:rPr lang="en-CA" baseline="30000" dirty="0">
                <a:solidFill>
                  <a:schemeClr val="tx1"/>
                </a:solidFill>
              </a:rPr>
              <a:t>nd</a:t>
            </a:r>
            <a:r>
              <a:rPr lang="en-CA" dirty="0">
                <a:solidFill>
                  <a:schemeClr val="tx1"/>
                </a:solidFill>
              </a:rPr>
              <a:t> paid at 75%</a:t>
            </a:r>
          </a:p>
          <a:p>
            <a:pPr lvl="1"/>
            <a:r>
              <a:rPr lang="en-CA" dirty="0">
                <a:solidFill>
                  <a:schemeClr val="tx1"/>
                </a:solidFill>
              </a:rPr>
              <a:t>3</a:t>
            </a:r>
            <a:r>
              <a:rPr lang="en-CA" baseline="30000" dirty="0">
                <a:solidFill>
                  <a:schemeClr val="tx1"/>
                </a:solidFill>
              </a:rPr>
              <a:t>rd</a:t>
            </a:r>
            <a:r>
              <a:rPr lang="en-CA" dirty="0">
                <a:solidFill>
                  <a:schemeClr val="tx1"/>
                </a:solidFill>
              </a:rPr>
              <a:t> paid at 25%</a:t>
            </a:r>
          </a:p>
        </p:txBody>
      </p:sp>
      <p:sp>
        <p:nvSpPr>
          <p:cNvPr id="5" name="TextBox 4">
            <a:extLst>
              <a:ext uri="{FF2B5EF4-FFF2-40B4-BE49-F238E27FC236}">
                <a16:creationId xmlns:a16="http://schemas.microsoft.com/office/drawing/2014/main" id="{EC448F4C-6221-178C-9C07-5EA81398D3C9}"/>
              </a:ext>
            </a:extLst>
          </p:cNvPr>
          <p:cNvSpPr txBox="1"/>
          <p:nvPr/>
        </p:nvSpPr>
        <p:spPr>
          <a:xfrm>
            <a:off x="5257799" y="4828479"/>
            <a:ext cx="5548459"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CA" dirty="0"/>
              <a:t>Old wording stated $300 for </a:t>
            </a:r>
            <a:r>
              <a:rPr lang="en-CA" dirty="0" err="1"/>
              <a:t>intoxilyzer</a:t>
            </a:r>
            <a:r>
              <a:rPr lang="en-CA" dirty="0"/>
              <a:t> technician, containment team member, use of force trainer, DRE or traffic officer with level III course and not to be pyramided.</a:t>
            </a:r>
          </a:p>
        </p:txBody>
      </p:sp>
    </p:spTree>
    <p:extLst>
      <p:ext uri="{BB962C8B-B14F-4D97-AF65-F5344CB8AC3E}">
        <p14:creationId xmlns:p14="http://schemas.microsoft.com/office/powerpoint/2010/main" val="3752391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092B-2E5E-61FF-51CF-ADA5B1C5DF89}"/>
              </a:ext>
            </a:extLst>
          </p:cNvPr>
          <p:cNvSpPr>
            <a:spLocks noGrp="1"/>
          </p:cNvSpPr>
          <p:nvPr>
            <p:ph type="title"/>
          </p:nvPr>
        </p:nvSpPr>
        <p:spPr>
          <a:xfrm>
            <a:off x="919119" y="152400"/>
            <a:ext cx="10353762" cy="970450"/>
          </a:xfrm>
        </p:spPr>
        <p:txBody>
          <a:bodyPr>
            <a:normAutofit fontScale="90000"/>
          </a:bodyPr>
          <a:lstStyle/>
          <a:p>
            <a:r>
              <a:rPr lang="en-CA" sz="4400" dirty="0">
                <a:solidFill>
                  <a:srgbClr val="93E3FF"/>
                </a:solidFill>
              </a:rPr>
              <a:t>Article 15: Assignment premiums</a:t>
            </a:r>
            <a:br>
              <a:rPr lang="en-CA" dirty="0">
                <a:solidFill>
                  <a:srgbClr val="93E3FF"/>
                </a:solidFill>
              </a:rPr>
            </a:br>
            <a:r>
              <a:rPr lang="en-CA" sz="2700" dirty="0">
                <a:solidFill>
                  <a:srgbClr val="93E3FF"/>
                </a:solidFill>
              </a:rPr>
              <a:t>Uniform</a:t>
            </a:r>
            <a:endParaRPr lang="en-CA" dirty="0">
              <a:solidFill>
                <a:srgbClr val="93E3FF"/>
              </a:solidFill>
            </a:endParaRPr>
          </a:p>
        </p:txBody>
      </p:sp>
      <p:pic>
        <p:nvPicPr>
          <p:cNvPr id="5" name="Content Placeholder 4">
            <a:extLst>
              <a:ext uri="{FF2B5EF4-FFF2-40B4-BE49-F238E27FC236}">
                <a16:creationId xmlns:a16="http://schemas.microsoft.com/office/drawing/2014/main" id="{F1758F84-646A-E4CB-CEBD-A17519A78B78}"/>
              </a:ext>
            </a:extLst>
          </p:cNvPr>
          <p:cNvPicPr>
            <a:picLocks noGrp="1" noChangeAspect="1"/>
          </p:cNvPicPr>
          <p:nvPr>
            <p:ph idx="1"/>
          </p:nvPr>
        </p:nvPicPr>
        <p:blipFill>
          <a:blip r:embed="rId2"/>
          <a:stretch>
            <a:fillRect/>
          </a:stretch>
        </p:blipFill>
        <p:spPr>
          <a:xfrm>
            <a:off x="1166272" y="1210624"/>
            <a:ext cx="9501693" cy="2581010"/>
          </a:xfrm>
        </p:spPr>
      </p:pic>
      <p:sp>
        <p:nvSpPr>
          <p:cNvPr id="6" name="TextBox 5">
            <a:extLst>
              <a:ext uri="{FF2B5EF4-FFF2-40B4-BE49-F238E27FC236}">
                <a16:creationId xmlns:a16="http://schemas.microsoft.com/office/drawing/2014/main" id="{0089C655-F173-0025-ED77-12880CB2E23A}"/>
              </a:ext>
            </a:extLst>
          </p:cNvPr>
          <p:cNvSpPr txBox="1"/>
          <p:nvPr/>
        </p:nvSpPr>
        <p:spPr>
          <a:xfrm>
            <a:off x="111512" y="3855230"/>
            <a:ext cx="11909503" cy="646331"/>
          </a:xfrm>
          <a:prstGeom prst="rect">
            <a:avLst/>
          </a:prstGeom>
          <a:noFill/>
        </p:spPr>
        <p:txBody>
          <a:bodyPr wrap="square" rtlCol="0">
            <a:spAutoFit/>
          </a:bodyPr>
          <a:lstStyle/>
          <a:p>
            <a:pPr algn="ctr"/>
            <a:r>
              <a:rPr lang="en-US" dirty="0"/>
              <a:t>In recognition of their specialized roles, and need for increased availability and scheduling flexibility, Constables assigned to the following roles shall receive increased pay 6% in lieu of and assignments and stand by pay.</a:t>
            </a:r>
            <a:endParaRPr lang="en-CA" dirty="0"/>
          </a:p>
        </p:txBody>
      </p:sp>
      <p:pic>
        <p:nvPicPr>
          <p:cNvPr id="12" name="Picture 11">
            <a:extLst>
              <a:ext uri="{FF2B5EF4-FFF2-40B4-BE49-F238E27FC236}">
                <a16:creationId xmlns:a16="http://schemas.microsoft.com/office/drawing/2014/main" id="{0C4BC26F-7FD8-375C-5A0A-275E205DA1B2}"/>
              </a:ext>
            </a:extLst>
          </p:cNvPr>
          <p:cNvPicPr>
            <a:picLocks noChangeAspect="1"/>
          </p:cNvPicPr>
          <p:nvPr/>
        </p:nvPicPr>
        <p:blipFill>
          <a:blip r:embed="rId3"/>
          <a:stretch>
            <a:fillRect/>
          </a:stretch>
        </p:blipFill>
        <p:spPr>
          <a:xfrm>
            <a:off x="1166271" y="4565156"/>
            <a:ext cx="9501693" cy="1571861"/>
          </a:xfrm>
          <a:prstGeom prst="rect">
            <a:avLst/>
          </a:prstGeom>
        </p:spPr>
      </p:pic>
    </p:spTree>
    <p:extLst>
      <p:ext uri="{BB962C8B-B14F-4D97-AF65-F5344CB8AC3E}">
        <p14:creationId xmlns:p14="http://schemas.microsoft.com/office/powerpoint/2010/main" val="3481925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C467-F785-D5BA-7FF0-BB590A2F0D43}"/>
              </a:ext>
            </a:extLst>
          </p:cNvPr>
          <p:cNvSpPr>
            <a:spLocks noGrp="1"/>
          </p:cNvSpPr>
          <p:nvPr>
            <p:ph type="title"/>
          </p:nvPr>
        </p:nvSpPr>
        <p:spPr>
          <a:xfrm>
            <a:off x="228602" y="1115568"/>
            <a:ext cx="4093027" cy="4626864"/>
          </a:xfrm>
        </p:spPr>
        <p:txBody>
          <a:bodyPr>
            <a:normAutofit/>
          </a:bodyPr>
          <a:lstStyle/>
          <a:p>
            <a:r>
              <a:rPr lang="en-CA" sz="3600" dirty="0">
                <a:solidFill>
                  <a:srgbClr val="93E3FF"/>
                </a:solidFill>
              </a:rPr>
              <a:t>Article 15: Acting and Assignment Premiums</a:t>
            </a:r>
            <a:br>
              <a:rPr lang="en-CA" sz="3600" dirty="0">
                <a:solidFill>
                  <a:srgbClr val="93E3FF"/>
                </a:solidFill>
              </a:rPr>
            </a:br>
            <a:r>
              <a:rPr lang="en-CA" sz="2400" dirty="0">
                <a:solidFill>
                  <a:srgbClr val="93E3FF"/>
                </a:solidFill>
              </a:rPr>
              <a:t>Civilian</a:t>
            </a:r>
          </a:p>
        </p:txBody>
      </p:sp>
      <p:sp>
        <p:nvSpPr>
          <p:cNvPr id="20" name="Content Placeholder 2">
            <a:extLst>
              <a:ext uri="{FF2B5EF4-FFF2-40B4-BE49-F238E27FC236}">
                <a16:creationId xmlns:a16="http://schemas.microsoft.com/office/drawing/2014/main" id="{FD8E5405-17D3-B5F1-1B7D-42893B188C91}"/>
              </a:ext>
            </a:extLst>
          </p:cNvPr>
          <p:cNvSpPr>
            <a:spLocks noGrp="1"/>
          </p:cNvSpPr>
          <p:nvPr>
            <p:ph idx="1"/>
          </p:nvPr>
        </p:nvSpPr>
        <p:spPr>
          <a:xfrm>
            <a:off x="5105398" y="1115568"/>
            <a:ext cx="6245352" cy="4626864"/>
          </a:xfrm>
        </p:spPr>
        <p:txBody>
          <a:bodyPr anchor="ctr">
            <a:normAutofit/>
          </a:bodyPr>
          <a:lstStyle/>
          <a:p>
            <a:r>
              <a:rPr lang="en-CA" sz="2400" dirty="0"/>
              <a:t>A CFT employee temporarily performing the duties of a position in a higher salary group shall receive the next higher step rate and paid per hour basis.</a:t>
            </a:r>
          </a:p>
          <a:p>
            <a:r>
              <a:rPr lang="en-CA" sz="2400" dirty="0"/>
              <a:t>If an employee accepts a CFT position within the role for which they were acting, those hours will go towards the grid level advancement for that roll.</a:t>
            </a:r>
          </a:p>
          <a:p>
            <a:r>
              <a:rPr lang="en-CA" sz="2400" dirty="0"/>
              <a:t>Training rate of pay </a:t>
            </a:r>
            <a:r>
              <a:rPr lang="en-CA" sz="2400" dirty="0">
                <a:solidFill>
                  <a:srgbClr val="93E3FF"/>
                </a:solidFill>
              </a:rPr>
              <a:t>increases of ($3) three dollars </a:t>
            </a:r>
            <a:r>
              <a:rPr lang="en-CA" sz="2400" dirty="0"/>
              <a:t>per hour while training in that roll.</a:t>
            </a:r>
          </a:p>
        </p:txBody>
      </p:sp>
    </p:spTree>
    <p:extLst>
      <p:ext uri="{BB962C8B-B14F-4D97-AF65-F5344CB8AC3E}">
        <p14:creationId xmlns:p14="http://schemas.microsoft.com/office/powerpoint/2010/main" val="294531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8372-8755-57EB-6FFD-261A95D3A45F}"/>
              </a:ext>
            </a:extLst>
          </p:cNvPr>
          <p:cNvSpPr>
            <a:spLocks noGrp="1"/>
          </p:cNvSpPr>
          <p:nvPr>
            <p:ph type="title"/>
          </p:nvPr>
        </p:nvSpPr>
        <p:spPr>
          <a:xfrm>
            <a:off x="834013" y="1115568"/>
            <a:ext cx="3487616" cy="4626864"/>
          </a:xfrm>
        </p:spPr>
        <p:txBody>
          <a:bodyPr>
            <a:normAutofit/>
          </a:bodyPr>
          <a:lstStyle/>
          <a:p>
            <a:r>
              <a:rPr lang="en-CA" sz="4400" dirty="0">
                <a:solidFill>
                  <a:srgbClr val="93E3FF"/>
                </a:solidFill>
              </a:rPr>
              <a:t>Article 1: Definitions </a:t>
            </a:r>
          </a:p>
        </p:txBody>
      </p:sp>
      <p:sp>
        <p:nvSpPr>
          <p:cNvPr id="3" name="Content Placeholder 2">
            <a:extLst>
              <a:ext uri="{FF2B5EF4-FFF2-40B4-BE49-F238E27FC236}">
                <a16:creationId xmlns:a16="http://schemas.microsoft.com/office/drawing/2014/main" id="{F8948A9F-2C8E-13F8-4F60-6E46AA48A931}"/>
              </a:ext>
            </a:extLst>
          </p:cNvPr>
          <p:cNvSpPr>
            <a:spLocks noGrp="1"/>
          </p:cNvSpPr>
          <p:nvPr>
            <p:ph idx="1"/>
          </p:nvPr>
        </p:nvSpPr>
        <p:spPr>
          <a:xfrm>
            <a:off x="5105398" y="132347"/>
            <a:ext cx="6245352" cy="6497053"/>
          </a:xfrm>
        </p:spPr>
        <p:txBody>
          <a:bodyPr anchor="ctr">
            <a:normAutofit/>
          </a:bodyPr>
          <a:lstStyle/>
          <a:p>
            <a:r>
              <a:rPr lang="en-CA" sz="3200" dirty="0">
                <a:solidFill>
                  <a:schemeClr val="tx1"/>
                </a:solidFill>
              </a:rPr>
              <a:t>Added wording classifying </a:t>
            </a:r>
            <a:r>
              <a:rPr lang="en-CA" sz="3200">
                <a:solidFill>
                  <a:schemeClr val="tx1"/>
                </a:solidFill>
              </a:rPr>
              <a:t>FT as CFT </a:t>
            </a:r>
            <a:r>
              <a:rPr lang="en-CA" sz="3200" dirty="0">
                <a:solidFill>
                  <a:schemeClr val="tx1"/>
                </a:solidFill>
              </a:rPr>
              <a:t>– Continuous Full Time</a:t>
            </a:r>
          </a:p>
          <a:p>
            <a:r>
              <a:rPr lang="en-CA" sz="32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Added part time employees as “Contract Employee” means an employee working other than in a continuing full-time capacity.</a:t>
            </a:r>
          </a:p>
          <a:p>
            <a:r>
              <a:rPr lang="en-CA" sz="3200" dirty="0">
                <a:solidFill>
                  <a:schemeClr val="tx1"/>
                </a:solidFill>
                <a:effectLst/>
                <a:latin typeface="Georgia" panose="02040502050405020303" pitchFamily="18" charset="0"/>
                <a:cs typeface="Times New Roman" panose="02020603050405020304" pitchFamily="18" charset="0"/>
              </a:rPr>
              <a:t>Permanent rank (U)/ Home job assignment(C) – the full-time position held regardless of temporary assignments</a:t>
            </a:r>
            <a:endParaRPr lang="en-CA" sz="3200" dirty="0">
              <a:solidFill>
                <a:schemeClr val="tx1"/>
              </a:solidFill>
            </a:endParaRPr>
          </a:p>
        </p:txBody>
      </p:sp>
    </p:spTree>
    <p:extLst>
      <p:ext uri="{BB962C8B-B14F-4D97-AF65-F5344CB8AC3E}">
        <p14:creationId xmlns:p14="http://schemas.microsoft.com/office/powerpoint/2010/main" val="2958146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0B27-81E6-EA2A-966D-469D2FB7CEFC}"/>
              </a:ext>
            </a:extLst>
          </p:cNvPr>
          <p:cNvSpPr>
            <a:spLocks noGrp="1"/>
          </p:cNvSpPr>
          <p:nvPr>
            <p:ph type="title"/>
          </p:nvPr>
        </p:nvSpPr>
        <p:spPr>
          <a:xfrm>
            <a:off x="913795" y="347870"/>
            <a:ext cx="10353762" cy="1384578"/>
          </a:xfrm>
        </p:spPr>
        <p:txBody>
          <a:bodyPr>
            <a:noAutofit/>
          </a:bodyPr>
          <a:lstStyle/>
          <a:p>
            <a:r>
              <a:rPr lang="en-CA" dirty="0">
                <a:solidFill>
                  <a:srgbClr val="93E3FF"/>
                </a:solidFill>
              </a:rPr>
              <a:t>Article 15:Acting and Assignment Premiums</a:t>
            </a:r>
            <a:br>
              <a:rPr lang="en-CA" sz="4800" dirty="0">
                <a:solidFill>
                  <a:srgbClr val="93E3FF"/>
                </a:solidFill>
              </a:rPr>
            </a:br>
            <a:r>
              <a:rPr lang="en-CA" sz="2400" dirty="0">
                <a:solidFill>
                  <a:srgbClr val="93E3FF"/>
                </a:solidFill>
              </a:rPr>
              <a:t>Civilian (CFT and Contract)</a:t>
            </a:r>
          </a:p>
        </p:txBody>
      </p:sp>
      <p:sp>
        <p:nvSpPr>
          <p:cNvPr id="3" name="Content Placeholder 2">
            <a:extLst>
              <a:ext uri="{FF2B5EF4-FFF2-40B4-BE49-F238E27FC236}">
                <a16:creationId xmlns:a16="http://schemas.microsoft.com/office/drawing/2014/main" id="{23644D63-13A2-3E04-EB9C-811F18F0D3EC}"/>
              </a:ext>
            </a:extLst>
          </p:cNvPr>
          <p:cNvSpPr>
            <a:spLocks noGrp="1"/>
          </p:cNvSpPr>
          <p:nvPr>
            <p:ph idx="1"/>
          </p:nvPr>
        </p:nvSpPr>
        <p:spPr>
          <a:xfrm>
            <a:off x="1313466" y="1468381"/>
            <a:ext cx="4582544" cy="2829612"/>
          </a:xfrm>
        </p:spPr>
        <p:txBody>
          <a:bodyPr/>
          <a:lstStyle/>
          <a:p>
            <a:pPr marL="36900" indent="0">
              <a:buNone/>
            </a:pPr>
            <a:r>
              <a:rPr lang="en-CA" sz="2400" b="1" u="sng" dirty="0">
                <a:solidFill>
                  <a:schemeClr val="tx1"/>
                </a:solidFill>
              </a:rPr>
              <a:t>Recognition pay</a:t>
            </a:r>
          </a:p>
          <a:p>
            <a:r>
              <a:rPr lang="en-US" dirty="0">
                <a:solidFill>
                  <a:schemeClr val="tx1"/>
                </a:solidFill>
              </a:rPr>
              <a:t>Five to nine years  	 	 	</a:t>
            </a:r>
            <a:r>
              <a:rPr lang="en-US" dirty="0">
                <a:solidFill>
                  <a:srgbClr val="93E3FF"/>
                </a:solidFill>
              </a:rPr>
              <a:t>$300 </a:t>
            </a:r>
          </a:p>
          <a:p>
            <a:r>
              <a:rPr lang="en-US" dirty="0">
                <a:solidFill>
                  <a:schemeClr val="tx1"/>
                </a:solidFill>
              </a:rPr>
              <a:t>Ten to fourteen years  	        	</a:t>
            </a:r>
            <a:r>
              <a:rPr lang="en-US" dirty="0">
                <a:solidFill>
                  <a:srgbClr val="93E3FF"/>
                </a:solidFill>
              </a:rPr>
              <a:t>$400 </a:t>
            </a:r>
          </a:p>
          <a:p>
            <a:r>
              <a:rPr lang="en-US" dirty="0">
                <a:solidFill>
                  <a:schemeClr val="tx1"/>
                </a:solidFill>
              </a:rPr>
              <a:t>Fifteen to nineteen years 	 	</a:t>
            </a:r>
            <a:r>
              <a:rPr lang="en-US" dirty="0">
                <a:solidFill>
                  <a:srgbClr val="93E3FF"/>
                </a:solidFill>
              </a:rPr>
              <a:t>$550 </a:t>
            </a:r>
          </a:p>
          <a:p>
            <a:r>
              <a:rPr lang="en-US" dirty="0">
                <a:solidFill>
                  <a:schemeClr val="tx1"/>
                </a:solidFill>
              </a:rPr>
              <a:t>Twenty to twenty-four years  </a:t>
            </a:r>
            <a:r>
              <a:rPr lang="en-US" dirty="0">
                <a:solidFill>
                  <a:srgbClr val="00B0F0"/>
                </a:solidFill>
              </a:rPr>
              <a:t>	</a:t>
            </a:r>
            <a:r>
              <a:rPr lang="en-US" dirty="0">
                <a:solidFill>
                  <a:srgbClr val="93E3FF"/>
                </a:solidFill>
              </a:rPr>
              <a:t>$700 </a:t>
            </a:r>
          </a:p>
          <a:p>
            <a:r>
              <a:rPr lang="en-US" dirty="0">
                <a:solidFill>
                  <a:schemeClr val="tx1"/>
                </a:solidFill>
              </a:rPr>
              <a:t>Twenty-five and greater years </a:t>
            </a:r>
            <a:r>
              <a:rPr lang="en-US" dirty="0">
                <a:solidFill>
                  <a:srgbClr val="93E3FF"/>
                </a:solidFill>
              </a:rPr>
              <a:t>	$1,000 </a:t>
            </a:r>
          </a:p>
          <a:p>
            <a:endParaRPr lang="en-CA" dirty="0"/>
          </a:p>
          <a:p>
            <a:endParaRPr lang="en-CA" dirty="0"/>
          </a:p>
        </p:txBody>
      </p:sp>
      <p:sp>
        <p:nvSpPr>
          <p:cNvPr id="7" name="TextBox 6">
            <a:extLst>
              <a:ext uri="{FF2B5EF4-FFF2-40B4-BE49-F238E27FC236}">
                <a16:creationId xmlns:a16="http://schemas.microsoft.com/office/drawing/2014/main" id="{F62DB144-E2BA-6092-4396-9A01FD313542}"/>
              </a:ext>
            </a:extLst>
          </p:cNvPr>
          <p:cNvSpPr txBox="1"/>
          <p:nvPr/>
        </p:nvSpPr>
        <p:spPr>
          <a:xfrm>
            <a:off x="6485129" y="1468381"/>
            <a:ext cx="5123776" cy="4616648"/>
          </a:xfrm>
          <a:prstGeom prst="rect">
            <a:avLst/>
          </a:prstGeom>
          <a:noFill/>
        </p:spPr>
        <p:txBody>
          <a:bodyPr wrap="square" rtlCol="0">
            <a:spAutoFit/>
          </a:bodyPr>
          <a:lstStyle/>
          <a:p>
            <a:r>
              <a:rPr lang="en-CA" sz="2400" b="1" u="sng" dirty="0"/>
              <a:t>Previous Recognition Pay</a:t>
            </a:r>
          </a:p>
          <a:p>
            <a:pPr marL="285750" indent="-285750">
              <a:lnSpc>
                <a:spcPct val="150000"/>
              </a:lnSpc>
              <a:buFont typeface="Wingdings" panose="05000000000000000000" pitchFamily="2" charset="2"/>
              <a:buChar char="v"/>
            </a:pPr>
            <a:r>
              <a:rPr lang="en-CA" sz="2000" dirty="0"/>
              <a:t>Five to nine years                             $200</a:t>
            </a:r>
          </a:p>
          <a:p>
            <a:pPr marL="285750" indent="-285750">
              <a:lnSpc>
                <a:spcPct val="150000"/>
              </a:lnSpc>
              <a:buFont typeface="Wingdings" panose="05000000000000000000" pitchFamily="2" charset="2"/>
              <a:buChar char="v"/>
            </a:pPr>
            <a:r>
              <a:rPr lang="en-CA" sz="2000" dirty="0"/>
              <a:t>Ten to fourteen years                       $300</a:t>
            </a:r>
          </a:p>
          <a:p>
            <a:pPr marL="285750" indent="-285750">
              <a:lnSpc>
                <a:spcPct val="150000"/>
              </a:lnSpc>
              <a:buFont typeface="Wingdings" panose="05000000000000000000" pitchFamily="2" charset="2"/>
              <a:buChar char="v"/>
            </a:pPr>
            <a:r>
              <a:rPr lang="en-CA" sz="2000" dirty="0"/>
              <a:t>Fifteen to nineteen years                 $450</a:t>
            </a:r>
          </a:p>
          <a:p>
            <a:pPr marL="285750" indent="-285750">
              <a:lnSpc>
                <a:spcPct val="150000"/>
              </a:lnSpc>
              <a:buFont typeface="Wingdings" panose="05000000000000000000" pitchFamily="2" charset="2"/>
              <a:buChar char="v"/>
            </a:pPr>
            <a:r>
              <a:rPr lang="en-CA" sz="2000" dirty="0"/>
              <a:t>Twenty-five to twenty-nine years    $600</a:t>
            </a:r>
          </a:p>
          <a:p>
            <a:pPr>
              <a:lnSpc>
                <a:spcPct val="150000"/>
              </a:lnSpc>
            </a:pPr>
            <a:endParaRPr lang="en-CA" sz="2400" u="sng" dirty="0"/>
          </a:p>
          <a:p>
            <a:pPr>
              <a:lnSpc>
                <a:spcPct val="150000"/>
              </a:lnSpc>
            </a:pPr>
            <a:r>
              <a:rPr lang="en-CA" sz="2400" u="sng" dirty="0"/>
              <a:t>REMOVED</a:t>
            </a:r>
          </a:p>
          <a:p>
            <a:pPr marL="285750" indent="-285750">
              <a:lnSpc>
                <a:spcPct val="150000"/>
              </a:lnSpc>
              <a:buFont typeface="Wingdings" panose="05000000000000000000" pitchFamily="2" charset="2"/>
              <a:buChar char="v"/>
            </a:pPr>
            <a:r>
              <a:rPr lang="en-CA" sz="2000" dirty="0"/>
              <a:t>Thirty years to thirty-four years      $1,100</a:t>
            </a:r>
          </a:p>
          <a:p>
            <a:pPr marL="285750" indent="-285750">
              <a:lnSpc>
                <a:spcPct val="150000"/>
              </a:lnSpc>
              <a:buFont typeface="Wingdings" panose="05000000000000000000" pitchFamily="2" charset="2"/>
              <a:buChar char="v"/>
            </a:pPr>
            <a:r>
              <a:rPr lang="en-CA" sz="2000" dirty="0"/>
              <a:t>Thirty five years and above             $1,300</a:t>
            </a:r>
          </a:p>
          <a:p>
            <a:endParaRPr lang="en-CA" dirty="0"/>
          </a:p>
        </p:txBody>
      </p:sp>
      <p:sp>
        <p:nvSpPr>
          <p:cNvPr id="8" name="TextBox 7">
            <a:extLst>
              <a:ext uri="{FF2B5EF4-FFF2-40B4-BE49-F238E27FC236}">
                <a16:creationId xmlns:a16="http://schemas.microsoft.com/office/drawing/2014/main" id="{07898BCF-4572-B4CC-3476-6D9A67F4B025}"/>
              </a:ext>
            </a:extLst>
          </p:cNvPr>
          <p:cNvSpPr txBox="1"/>
          <p:nvPr/>
        </p:nvSpPr>
        <p:spPr>
          <a:xfrm>
            <a:off x="913795" y="4571138"/>
            <a:ext cx="4393096" cy="1938992"/>
          </a:xfrm>
          <a:prstGeom prst="rect">
            <a:avLst/>
          </a:prstGeom>
          <a:noFill/>
        </p:spPr>
        <p:txBody>
          <a:bodyPr wrap="square" rtlCol="0">
            <a:spAutoFit/>
          </a:bodyPr>
          <a:lstStyle/>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CA" sz="2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n-ea"/>
                <a:cs typeface="+mn-cs"/>
              </a:rPr>
              <a:t>Assignment premium </a:t>
            </a:r>
            <a:r>
              <a:rPr kumimoji="0" lang="en-CA" sz="2000" b="0" i="0" u="none" strike="noStrike" kern="1200" cap="none" spc="0" normalizeH="0" baseline="0" noProof="0" dirty="0">
                <a:ln>
                  <a:solidFill>
                    <a:prstClr val="black">
                      <a:lumMod val="75000"/>
                      <a:lumOff val="25000"/>
                      <a:alpha val="10000"/>
                    </a:prstClr>
                  </a:solidFill>
                </a:ln>
                <a:effectLst>
                  <a:outerShdw blurRad="9525" dist="25400" dir="14640000" algn="tl" rotWithShape="0">
                    <a:prstClr val="black">
                      <a:alpha val="30000"/>
                    </a:prstClr>
                  </a:outerShdw>
                </a:effectLst>
                <a:uLnTx/>
                <a:uFillTx/>
                <a:latin typeface="Calisto MT" panose="02040603050505030304"/>
                <a:ea typeface="+mn-ea"/>
                <a:cs typeface="+mn-cs"/>
              </a:rPr>
              <a:t>for CFT performing the roll of </a:t>
            </a:r>
            <a:r>
              <a:rPr kumimoji="0" lang="en-CA" sz="2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n-ea"/>
                <a:cs typeface="+mn-cs"/>
              </a:rPr>
              <a:t>Communicator</a:t>
            </a:r>
            <a:r>
              <a:rPr kumimoji="0" lang="en-CA"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 </a:t>
            </a:r>
            <a:r>
              <a:rPr kumimoji="0" lang="en-CA" sz="2000" b="0" i="0" u="none" strike="noStrike" kern="1200" cap="none" spc="0" normalizeH="0" baseline="0" noProof="0" dirty="0">
                <a:ln>
                  <a:solidFill>
                    <a:prstClr val="black">
                      <a:lumMod val="75000"/>
                      <a:lumOff val="25000"/>
                      <a:alpha val="10000"/>
                    </a:prstClr>
                  </a:solidFill>
                </a:ln>
                <a:effectLst>
                  <a:outerShdw blurRad="9525" dist="25400" dir="14640000" algn="tl" rotWithShape="0">
                    <a:prstClr val="black">
                      <a:alpha val="30000"/>
                    </a:prstClr>
                  </a:outerShdw>
                </a:effectLst>
                <a:uLnTx/>
                <a:uFillTx/>
                <a:latin typeface="Calisto MT" panose="02040603050505030304"/>
                <a:ea typeface="+mn-ea"/>
                <a:cs typeface="+mn-cs"/>
              </a:rPr>
              <a:t>are entitled to and incentive premium</a:t>
            </a:r>
            <a:r>
              <a:rPr kumimoji="0" lang="en-CA"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 </a:t>
            </a:r>
            <a:r>
              <a:rPr kumimoji="0" lang="en-CA" sz="2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n-ea"/>
                <a:cs typeface="+mn-cs"/>
              </a:rPr>
              <a:t>of $1000 a year </a:t>
            </a:r>
            <a:r>
              <a:rPr kumimoji="0" lang="en-CA" sz="2000" b="0" i="0" u="none" strike="noStrike" kern="1200" cap="none" spc="0" normalizeH="0" baseline="0" noProof="0" dirty="0">
                <a:ln>
                  <a:solidFill>
                    <a:prstClr val="black">
                      <a:lumMod val="75000"/>
                      <a:lumOff val="25000"/>
                      <a:alpha val="10000"/>
                    </a:prstClr>
                  </a:solidFill>
                </a:ln>
                <a:effectLst>
                  <a:outerShdw blurRad="9525" dist="25400" dir="14640000" algn="tl" rotWithShape="0">
                    <a:prstClr val="black">
                      <a:alpha val="30000"/>
                    </a:prstClr>
                  </a:outerShdw>
                </a:effectLst>
                <a:uLnTx/>
                <a:uFillTx/>
                <a:latin typeface="Calisto MT" panose="02040603050505030304"/>
                <a:ea typeface="+mn-ea"/>
                <a:cs typeface="+mn-cs"/>
              </a:rPr>
              <a:t>and to be paid on the last pay of the year</a:t>
            </a:r>
            <a:r>
              <a:rPr kumimoji="0" lang="en-CA"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a:t>
            </a:r>
          </a:p>
        </p:txBody>
      </p:sp>
    </p:spTree>
    <p:extLst>
      <p:ext uri="{BB962C8B-B14F-4D97-AF65-F5344CB8AC3E}">
        <p14:creationId xmlns:p14="http://schemas.microsoft.com/office/powerpoint/2010/main" val="1719770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6CF8-CC5E-138E-6C2B-5568C3A67705}"/>
              </a:ext>
            </a:extLst>
          </p:cNvPr>
          <p:cNvSpPr>
            <a:spLocks noGrp="1"/>
          </p:cNvSpPr>
          <p:nvPr>
            <p:ph type="title"/>
          </p:nvPr>
        </p:nvSpPr>
        <p:spPr>
          <a:xfrm>
            <a:off x="913795" y="0"/>
            <a:ext cx="10353762" cy="1580050"/>
          </a:xfrm>
        </p:spPr>
        <p:txBody>
          <a:bodyPr>
            <a:normAutofit fontScale="90000"/>
          </a:bodyPr>
          <a:lstStyle/>
          <a:p>
            <a:r>
              <a:rPr lang="en-CA" sz="4400" dirty="0">
                <a:solidFill>
                  <a:srgbClr val="93E3FF"/>
                </a:solidFill>
              </a:rPr>
              <a:t>Article 16: Clothing and Cleaning Allowance</a:t>
            </a:r>
            <a:br>
              <a:rPr lang="en-CA" sz="4400" dirty="0">
                <a:solidFill>
                  <a:srgbClr val="93E3FF"/>
                </a:solidFill>
              </a:rPr>
            </a:br>
            <a:r>
              <a:rPr lang="en-CA" sz="2700" dirty="0">
                <a:solidFill>
                  <a:srgbClr val="93E3FF"/>
                </a:solidFill>
              </a:rPr>
              <a:t>Uniform</a:t>
            </a:r>
          </a:p>
        </p:txBody>
      </p:sp>
      <p:sp>
        <p:nvSpPr>
          <p:cNvPr id="3" name="Content Placeholder 2">
            <a:extLst>
              <a:ext uri="{FF2B5EF4-FFF2-40B4-BE49-F238E27FC236}">
                <a16:creationId xmlns:a16="http://schemas.microsoft.com/office/drawing/2014/main" id="{33A997F8-22D1-AF91-B4F9-B13231DFAC35}"/>
              </a:ext>
            </a:extLst>
          </p:cNvPr>
          <p:cNvSpPr>
            <a:spLocks noGrp="1"/>
          </p:cNvSpPr>
          <p:nvPr>
            <p:ph idx="1"/>
          </p:nvPr>
        </p:nvSpPr>
        <p:spPr/>
        <p:txBody>
          <a:bodyPr/>
          <a:lstStyle/>
          <a:p>
            <a:r>
              <a:rPr lang="en-US" dirty="0">
                <a:solidFill>
                  <a:schemeClr val="tx1"/>
                </a:solidFill>
              </a:rPr>
              <a:t>All officers assigned full time to non-uniformed (e.g. plain-clothes) duties shall be allowed </a:t>
            </a:r>
            <a:r>
              <a:rPr lang="en-US" dirty="0">
                <a:solidFill>
                  <a:srgbClr val="93E3FF"/>
                </a:solidFill>
              </a:rPr>
              <a:t>$1,200.00 per year </a:t>
            </a:r>
            <a:r>
              <a:rPr lang="en-US" b="1" dirty="0">
                <a:solidFill>
                  <a:schemeClr val="tx1"/>
                </a:solidFill>
              </a:rPr>
              <a:t>(increase of $200) </a:t>
            </a:r>
            <a:r>
              <a:rPr lang="en-US" dirty="0">
                <a:solidFill>
                  <a:schemeClr val="tx1"/>
                </a:solidFill>
              </a:rPr>
              <a:t>for clothing expenses in lieu of the clothing issue provided under Article 11.01. Annual pro-rated payments shall be </a:t>
            </a:r>
            <a:r>
              <a:rPr lang="en-US" dirty="0">
                <a:solidFill>
                  <a:srgbClr val="93E3FF"/>
                </a:solidFill>
              </a:rPr>
              <a:t>made the first pay in December of each year</a:t>
            </a:r>
            <a:r>
              <a:rPr lang="en-US" dirty="0">
                <a:solidFill>
                  <a:schemeClr val="tx1"/>
                </a:solidFill>
              </a:rPr>
              <a:t>, changed from previous wording of semi-annually.</a:t>
            </a:r>
          </a:p>
          <a:p>
            <a:pPr algn="ctr"/>
            <a:r>
              <a:rPr lang="en-US" dirty="0">
                <a:solidFill>
                  <a:schemeClr val="tx1"/>
                </a:solidFill>
              </a:rPr>
              <a:t> All officers required to work in plain clothes on a temporary basis exceeding (3) three consecutive months shall be eligible for a pro-rated plain clothes allowance (Not including those on workplace accommodation</a:t>
            </a:r>
            <a:r>
              <a:rPr lang="en-US" b="1" dirty="0">
                <a:solidFill>
                  <a:schemeClr val="tx1"/>
                </a:solidFill>
              </a:rPr>
              <a:t>-This caveat removes the previous wording of the $100/month allowance that would be granted for maternity clothing</a:t>
            </a:r>
            <a:r>
              <a:rPr lang="en-US" dirty="0">
                <a:solidFill>
                  <a:schemeClr val="tx1"/>
                </a:solidFill>
              </a:rPr>
              <a:t>)</a:t>
            </a:r>
          </a:p>
          <a:p>
            <a:r>
              <a:rPr lang="en-US" dirty="0">
                <a:solidFill>
                  <a:schemeClr val="tx1"/>
                </a:solidFill>
              </a:rPr>
              <a:t>Each active on duty officers shall be paid ($200) two-hundred dollars per year for cleaning allowance and paid on the 1</a:t>
            </a:r>
            <a:r>
              <a:rPr lang="en-US" baseline="30000" dirty="0">
                <a:solidFill>
                  <a:schemeClr val="tx1"/>
                </a:solidFill>
              </a:rPr>
              <a:t>st</a:t>
            </a:r>
            <a:r>
              <a:rPr lang="en-US" dirty="0">
                <a:solidFill>
                  <a:schemeClr val="tx1"/>
                </a:solidFill>
              </a:rPr>
              <a:t> pay in December</a:t>
            </a:r>
            <a:endParaRPr lang="en-CA" dirty="0">
              <a:solidFill>
                <a:schemeClr val="tx1"/>
              </a:solidFill>
            </a:endParaRPr>
          </a:p>
        </p:txBody>
      </p:sp>
    </p:spTree>
    <p:extLst>
      <p:ext uri="{BB962C8B-B14F-4D97-AF65-F5344CB8AC3E}">
        <p14:creationId xmlns:p14="http://schemas.microsoft.com/office/powerpoint/2010/main" val="456300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944D-9C43-CDA1-BC79-2AA46BD20E43}"/>
              </a:ext>
            </a:extLst>
          </p:cNvPr>
          <p:cNvSpPr>
            <a:spLocks noGrp="1"/>
          </p:cNvSpPr>
          <p:nvPr>
            <p:ph type="title"/>
          </p:nvPr>
        </p:nvSpPr>
        <p:spPr>
          <a:xfrm>
            <a:off x="834013" y="1115568"/>
            <a:ext cx="3487616" cy="4626864"/>
          </a:xfrm>
        </p:spPr>
        <p:txBody>
          <a:bodyPr>
            <a:normAutofit/>
          </a:bodyPr>
          <a:lstStyle/>
          <a:p>
            <a:r>
              <a:rPr lang="en-US" sz="4400" dirty="0">
                <a:solidFill>
                  <a:srgbClr val="93E3FF"/>
                </a:solidFill>
              </a:rPr>
              <a:t>Article 16: Clothing and Cleaning Allowance</a:t>
            </a:r>
            <a:br>
              <a:rPr lang="en-US" sz="4400" dirty="0">
                <a:solidFill>
                  <a:srgbClr val="93E3FF"/>
                </a:solidFill>
              </a:rPr>
            </a:br>
            <a:r>
              <a:rPr lang="en-US" sz="2800" dirty="0">
                <a:solidFill>
                  <a:srgbClr val="93E3FF"/>
                </a:solidFill>
              </a:rPr>
              <a:t>Civilian</a:t>
            </a:r>
            <a:endParaRPr lang="en-CA" sz="4400" dirty="0">
              <a:solidFill>
                <a:srgbClr val="93E3FF"/>
              </a:solidFill>
            </a:endParaRPr>
          </a:p>
        </p:txBody>
      </p:sp>
      <p:sp>
        <p:nvSpPr>
          <p:cNvPr id="3" name="Content Placeholder 2">
            <a:extLst>
              <a:ext uri="{FF2B5EF4-FFF2-40B4-BE49-F238E27FC236}">
                <a16:creationId xmlns:a16="http://schemas.microsoft.com/office/drawing/2014/main" id="{6E552BDB-27E3-7634-0ACD-605DBDE19DA6}"/>
              </a:ext>
            </a:extLst>
          </p:cNvPr>
          <p:cNvSpPr>
            <a:spLocks noGrp="1"/>
          </p:cNvSpPr>
          <p:nvPr>
            <p:ph idx="1"/>
          </p:nvPr>
        </p:nvSpPr>
        <p:spPr>
          <a:xfrm>
            <a:off x="5105398" y="1115568"/>
            <a:ext cx="6245352" cy="4626864"/>
          </a:xfrm>
        </p:spPr>
        <p:txBody>
          <a:bodyPr anchor="ctr">
            <a:normAutofit/>
          </a:bodyPr>
          <a:lstStyle/>
          <a:p>
            <a:pPr marL="36900" indent="0">
              <a:buNone/>
            </a:pPr>
            <a:r>
              <a:rPr lang="en-US" sz="2800" dirty="0"/>
              <a:t>Special Constables and Cadets working in a uniformed capacity shall be paid </a:t>
            </a:r>
            <a:r>
              <a:rPr lang="en-US" sz="2800" dirty="0">
                <a:solidFill>
                  <a:srgbClr val="93E3FF"/>
                </a:solidFill>
              </a:rPr>
              <a:t>two hundred ($200) dollars </a:t>
            </a:r>
            <a:r>
              <a:rPr lang="en-US" sz="2800" dirty="0"/>
              <a:t>(increase of $50) per year as a cleaning allowance. Payment shall be made on the first pay in December provided the employee is on active duty for more than 50% of each calendar year.</a:t>
            </a:r>
            <a:r>
              <a:rPr lang="en-US" dirty="0"/>
              <a:t> </a:t>
            </a:r>
            <a:endParaRPr lang="en-CA" dirty="0"/>
          </a:p>
        </p:txBody>
      </p:sp>
    </p:spTree>
    <p:extLst>
      <p:ext uri="{BB962C8B-B14F-4D97-AF65-F5344CB8AC3E}">
        <p14:creationId xmlns:p14="http://schemas.microsoft.com/office/powerpoint/2010/main" val="1254978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0075-111E-29F6-549C-77324CA1AE09}"/>
              </a:ext>
            </a:extLst>
          </p:cNvPr>
          <p:cNvSpPr>
            <a:spLocks noGrp="1"/>
          </p:cNvSpPr>
          <p:nvPr>
            <p:ph type="title"/>
          </p:nvPr>
        </p:nvSpPr>
        <p:spPr>
          <a:xfrm>
            <a:off x="633743" y="965201"/>
            <a:ext cx="3413156" cy="4562472"/>
          </a:xfrm>
        </p:spPr>
        <p:txBody>
          <a:bodyPr anchor="t">
            <a:normAutofit fontScale="90000"/>
          </a:bodyPr>
          <a:lstStyle/>
          <a:p>
            <a:r>
              <a:rPr lang="en-CA" sz="4400" dirty="0">
                <a:solidFill>
                  <a:srgbClr val="93E3FF"/>
                </a:solidFill>
              </a:rPr>
              <a:t>Article 17: Stand By Pay</a:t>
            </a:r>
            <a:br>
              <a:rPr lang="en-CA" sz="4400" dirty="0">
                <a:solidFill>
                  <a:srgbClr val="93E3FF"/>
                </a:solidFill>
              </a:rPr>
            </a:br>
            <a:r>
              <a:rPr lang="en-CA" sz="2800" dirty="0">
                <a:solidFill>
                  <a:srgbClr val="93E3FF"/>
                </a:solidFill>
              </a:rPr>
              <a:t>Uniform</a:t>
            </a:r>
            <a:br>
              <a:rPr lang="en-CA" sz="2800" dirty="0">
                <a:solidFill>
                  <a:srgbClr val="93E3FF"/>
                </a:solidFill>
              </a:rPr>
            </a:br>
            <a:br>
              <a:rPr lang="en-CA" sz="2800" dirty="0">
                <a:solidFill>
                  <a:srgbClr val="93E3FF"/>
                </a:solidFill>
              </a:rPr>
            </a:br>
            <a:br>
              <a:rPr lang="en-CA" sz="2800" dirty="0">
                <a:solidFill>
                  <a:srgbClr val="93E3FF"/>
                </a:solidFill>
              </a:rPr>
            </a:br>
            <a:r>
              <a:rPr lang="en-CA" sz="4400" dirty="0">
                <a:solidFill>
                  <a:srgbClr val="93E3FF"/>
                </a:solidFill>
              </a:rPr>
              <a:t>Article 17:</a:t>
            </a:r>
            <a:br>
              <a:rPr lang="en-CA" sz="4400" dirty="0">
                <a:solidFill>
                  <a:srgbClr val="93E3FF"/>
                </a:solidFill>
              </a:rPr>
            </a:br>
            <a:r>
              <a:rPr lang="en-CA" sz="4400" dirty="0">
                <a:solidFill>
                  <a:srgbClr val="93E3FF"/>
                </a:solidFill>
              </a:rPr>
              <a:t>Personnel Files</a:t>
            </a:r>
            <a:br>
              <a:rPr lang="en-CA" sz="4400" dirty="0">
                <a:solidFill>
                  <a:srgbClr val="93E3FF"/>
                </a:solidFill>
              </a:rPr>
            </a:br>
            <a:r>
              <a:rPr lang="en-CA" sz="2800" dirty="0">
                <a:solidFill>
                  <a:srgbClr val="93E3FF"/>
                </a:solidFill>
              </a:rPr>
              <a:t>Civilian</a:t>
            </a:r>
          </a:p>
        </p:txBody>
      </p:sp>
      <p:sp>
        <p:nvSpPr>
          <p:cNvPr id="3" name="Content Placeholder 2">
            <a:extLst>
              <a:ext uri="{FF2B5EF4-FFF2-40B4-BE49-F238E27FC236}">
                <a16:creationId xmlns:a16="http://schemas.microsoft.com/office/drawing/2014/main" id="{5A94A1BE-1E44-7CAE-E6AF-C943AE5CD6BD}"/>
              </a:ext>
            </a:extLst>
          </p:cNvPr>
          <p:cNvSpPr>
            <a:spLocks noGrp="1"/>
          </p:cNvSpPr>
          <p:nvPr>
            <p:ph idx="1"/>
          </p:nvPr>
        </p:nvSpPr>
        <p:spPr>
          <a:xfrm>
            <a:off x="5148943" y="965200"/>
            <a:ext cx="6118614" cy="4562473"/>
          </a:xfrm>
        </p:spPr>
        <p:txBody>
          <a:bodyPr>
            <a:normAutofit/>
          </a:bodyPr>
          <a:lstStyle/>
          <a:p>
            <a:pPr marL="36900" indent="0">
              <a:buNone/>
            </a:pPr>
            <a:endParaRPr lang="en-CA" dirty="0"/>
          </a:p>
          <a:p>
            <a:pPr marL="36900" indent="0">
              <a:buNone/>
            </a:pPr>
            <a:endParaRPr lang="en-CA" dirty="0"/>
          </a:p>
          <a:p>
            <a:r>
              <a:rPr lang="en-CA" sz="2400" dirty="0">
                <a:solidFill>
                  <a:schemeClr val="tx1"/>
                </a:solidFill>
              </a:rPr>
              <a:t>Replacing Article 17 - On Call Pay</a:t>
            </a:r>
          </a:p>
          <a:p>
            <a:endParaRPr lang="en-CA" dirty="0">
              <a:solidFill>
                <a:schemeClr val="tx1"/>
              </a:solidFill>
            </a:endParaRPr>
          </a:p>
          <a:p>
            <a:endParaRPr lang="en-CA" dirty="0">
              <a:solidFill>
                <a:schemeClr val="tx1"/>
              </a:solidFill>
            </a:endParaRPr>
          </a:p>
          <a:p>
            <a:endParaRPr lang="en-CA" dirty="0">
              <a:solidFill>
                <a:schemeClr val="tx1"/>
              </a:solidFill>
            </a:endParaRPr>
          </a:p>
          <a:p>
            <a:pPr marL="36900" indent="0">
              <a:buNone/>
            </a:pPr>
            <a:endParaRPr lang="en-CA" dirty="0">
              <a:solidFill>
                <a:schemeClr val="tx1"/>
              </a:solidFill>
            </a:endParaRPr>
          </a:p>
          <a:p>
            <a:r>
              <a:rPr lang="en-CA" sz="2400" dirty="0">
                <a:solidFill>
                  <a:schemeClr val="tx1"/>
                </a:solidFill>
              </a:rPr>
              <a:t>No Change</a:t>
            </a:r>
          </a:p>
          <a:p>
            <a:pPr marL="36900" indent="0">
              <a:buNone/>
            </a:pPr>
            <a:endParaRPr lang="en-CA" dirty="0"/>
          </a:p>
          <a:p>
            <a:pPr marL="36900" indent="0">
              <a:buNone/>
            </a:pPr>
            <a:endParaRPr lang="en-CA" dirty="0"/>
          </a:p>
        </p:txBody>
      </p:sp>
    </p:spTree>
    <p:extLst>
      <p:ext uri="{BB962C8B-B14F-4D97-AF65-F5344CB8AC3E}">
        <p14:creationId xmlns:p14="http://schemas.microsoft.com/office/powerpoint/2010/main" val="189774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BAA0-ABB8-D502-9919-E4081A4F31BF}"/>
              </a:ext>
            </a:extLst>
          </p:cNvPr>
          <p:cNvSpPr>
            <a:spLocks noGrp="1"/>
          </p:cNvSpPr>
          <p:nvPr>
            <p:ph type="title"/>
          </p:nvPr>
        </p:nvSpPr>
        <p:spPr>
          <a:xfrm>
            <a:off x="919119" y="411297"/>
            <a:ext cx="10353762" cy="970450"/>
          </a:xfrm>
        </p:spPr>
        <p:txBody>
          <a:bodyPr>
            <a:normAutofit fontScale="90000"/>
          </a:bodyPr>
          <a:lstStyle/>
          <a:p>
            <a:r>
              <a:rPr lang="en-CA" sz="4400" dirty="0">
                <a:solidFill>
                  <a:srgbClr val="93E3FF"/>
                </a:solidFill>
              </a:rPr>
              <a:t>Article 18: Shift Differential</a:t>
            </a:r>
            <a:br>
              <a:rPr lang="en-CA" sz="2800" dirty="0">
                <a:solidFill>
                  <a:srgbClr val="93E3FF"/>
                </a:solidFill>
              </a:rPr>
            </a:br>
            <a:r>
              <a:rPr lang="en-CA" sz="2800" dirty="0">
                <a:solidFill>
                  <a:srgbClr val="93E3FF"/>
                </a:solidFill>
              </a:rPr>
              <a:t>Uniform and Civilian</a:t>
            </a:r>
          </a:p>
        </p:txBody>
      </p:sp>
      <p:graphicFrame>
        <p:nvGraphicFramePr>
          <p:cNvPr id="7" name="Content Placeholder 6">
            <a:extLst>
              <a:ext uri="{FF2B5EF4-FFF2-40B4-BE49-F238E27FC236}">
                <a16:creationId xmlns:a16="http://schemas.microsoft.com/office/drawing/2014/main" id="{20A28B15-439F-BFC3-B4EF-1EC348DA8CDB}"/>
              </a:ext>
            </a:extLst>
          </p:cNvPr>
          <p:cNvGraphicFramePr>
            <a:graphicFrameLocks noGrp="1"/>
          </p:cNvGraphicFramePr>
          <p:nvPr>
            <p:ph idx="1"/>
            <p:extLst>
              <p:ext uri="{D42A27DB-BD31-4B8C-83A1-F6EECF244321}">
                <p14:modId xmlns:p14="http://schemas.microsoft.com/office/powerpoint/2010/main" val="3101316188"/>
              </p:ext>
            </p:extLst>
          </p:nvPr>
        </p:nvGraphicFramePr>
        <p:xfrm>
          <a:off x="363557" y="1652450"/>
          <a:ext cx="11093985" cy="2031325"/>
        </p:xfrm>
        <a:graphic>
          <a:graphicData uri="http://schemas.openxmlformats.org/drawingml/2006/table">
            <a:tbl>
              <a:tblPr firstRow="1" bandRow="1">
                <a:tableStyleId>{5940675A-B579-460E-94D1-54222C63F5DA}</a:tableStyleId>
              </a:tblPr>
              <a:tblGrid>
                <a:gridCol w="7557159">
                  <a:extLst>
                    <a:ext uri="{9D8B030D-6E8A-4147-A177-3AD203B41FA5}">
                      <a16:colId xmlns:a16="http://schemas.microsoft.com/office/drawing/2014/main" val="2552288449"/>
                    </a:ext>
                  </a:extLst>
                </a:gridCol>
                <a:gridCol w="1881773">
                  <a:extLst>
                    <a:ext uri="{9D8B030D-6E8A-4147-A177-3AD203B41FA5}">
                      <a16:colId xmlns:a16="http://schemas.microsoft.com/office/drawing/2014/main" val="3097280174"/>
                    </a:ext>
                  </a:extLst>
                </a:gridCol>
                <a:gridCol w="1655053">
                  <a:extLst>
                    <a:ext uri="{9D8B030D-6E8A-4147-A177-3AD203B41FA5}">
                      <a16:colId xmlns:a16="http://schemas.microsoft.com/office/drawing/2014/main" val="643710687"/>
                    </a:ext>
                  </a:extLst>
                </a:gridCol>
              </a:tblGrid>
              <a:tr h="665434">
                <a:tc>
                  <a:txBody>
                    <a:bodyPr/>
                    <a:lstStyle/>
                    <a:p>
                      <a:pPr algn="ctr"/>
                      <a:r>
                        <a:rPr lang="en-CA" sz="3200" dirty="0">
                          <a:solidFill>
                            <a:srgbClr val="93E3FF"/>
                          </a:solidFill>
                        </a:rPr>
                        <a:t>Shift hours</a:t>
                      </a:r>
                    </a:p>
                  </a:txBody>
                  <a:tcPr/>
                </a:tc>
                <a:tc>
                  <a:txBody>
                    <a:bodyPr/>
                    <a:lstStyle/>
                    <a:p>
                      <a:pPr algn="ctr"/>
                      <a:r>
                        <a:rPr lang="en-CA" sz="3200" dirty="0">
                          <a:solidFill>
                            <a:srgbClr val="93E3FF"/>
                          </a:solidFill>
                        </a:rPr>
                        <a:t>Uniform</a:t>
                      </a:r>
                    </a:p>
                  </a:txBody>
                  <a:tcPr/>
                </a:tc>
                <a:tc>
                  <a:txBody>
                    <a:bodyPr/>
                    <a:lstStyle/>
                    <a:p>
                      <a:pPr algn="ctr"/>
                      <a:r>
                        <a:rPr lang="en-CA" sz="3200" dirty="0">
                          <a:solidFill>
                            <a:srgbClr val="93E3FF"/>
                          </a:solidFill>
                        </a:rPr>
                        <a:t>Civilian</a:t>
                      </a:r>
                    </a:p>
                  </a:txBody>
                  <a:tcPr/>
                </a:tc>
                <a:extLst>
                  <a:ext uri="{0D108BD9-81ED-4DB2-BD59-A6C34878D82A}">
                    <a16:rowId xmlns:a16="http://schemas.microsoft.com/office/drawing/2014/main" val="2740452959"/>
                  </a:ext>
                </a:extLst>
              </a:tr>
              <a:tr h="455297">
                <a:tc>
                  <a:txBody>
                    <a:bodyPr/>
                    <a:lstStyle/>
                    <a:p>
                      <a:r>
                        <a:rPr lang="en-CA" sz="2000" dirty="0"/>
                        <a:t>Reoccurring standard shift ends after 7:00pm and before or at 12am</a:t>
                      </a:r>
                    </a:p>
                  </a:txBody>
                  <a:tcPr/>
                </a:tc>
                <a:tc>
                  <a:txBody>
                    <a:bodyPr/>
                    <a:lstStyle/>
                    <a:p>
                      <a:pPr algn="ctr"/>
                      <a:r>
                        <a:rPr lang="en-CA" sz="2000" b="1" dirty="0"/>
                        <a:t>$500</a:t>
                      </a:r>
                    </a:p>
                  </a:txBody>
                  <a:tcPr/>
                </a:tc>
                <a:tc>
                  <a:txBody>
                    <a:bodyPr/>
                    <a:lstStyle/>
                    <a:p>
                      <a:pPr algn="ctr"/>
                      <a:r>
                        <a:rPr lang="en-CA" sz="2000" b="1" dirty="0"/>
                        <a:t>$350</a:t>
                      </a:r>
                    </a:p>
                  </a:txBody>
                  <a:tcPr/>
                </a:tc>
                <a:extLst>
                  <a:ext uri="{0D108BD9-81ED-4DB2-BD59-A6C34878D82A}">
                    <a16:rowId xmlns:a16="http://schemas.microsoft.com/office/drawing/2014/main" val="2822671961"/>
                  </a:ext>
                </a:extLst>
              </a:tr>
              <a:tr h="4552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000" dirty="0"/>
                        <a:t>Reoccurring standard shift ends after 12:00am and before or at 3am</a:t>
                      </a:r>
                    </a:p>
                  </a:txBody>
                  <a:tcPr/>
                </a:tc>
                <a:tc>
                  <a:txBody>
                    <a:bodyPr/>
                    <a:lstStyle/>
                    <a:p>
                      <a:pPr algn="ctr"/>
                      <a:r>
                        <a:rPr lang="en-CA" sz="2000" b="1" dirty="0"/>
                        <a:t>$750</a:t>
                      </a:r>
                    </a:p>
                  </a:txBody>
                  <a:tcPr/>
                </a:tc>
                <a:tc>
                  <a:txBody>
                    <a:bodyPr/>
                    <a:lstStyle/>
                    <a:p>
                      <a:pPr algn="ctr"/>
                      <a:r>
                        <a:rPr lang="en-CA" sz="2000" b="1" dirty="0"/>
                        <a:t>$400</a:t>
                      </a:r>
                    </a:p>
                  </a:txBody>
                  <a:tcPr/>
                </a:tc>
                <a:extLst>
                  <a:ext uri="{0D108BD9-81ED-4DB2-BD59-A6C34878D82A}">
                    <a16:rowId xmlns:a16="http://schemas.microsoft.com/office/drawing/2014/main" val="434354332"/>
                  </a:ext>
                </a:extLst>
              </a:tr>
              <a:tr h="4552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Calisto MT" panose="02040603050505030304"/>
                          <a:ea typeface="+mn-ea"/>
                          <a:cs typeface="+mn-cs"/>
                        </a:rPr>
                        <a:t>Reoccurring standard shift ends after 3:00am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white"/>
                          </a:solidFill>
                          <a:effectLst/>
                          <a:uLnTx/>
                          <a:uFillTx/>
                          <a:latin typeface="Calisto MT" panose="02040603050505030304"/>
                          <a:ea typeface="+mn-ea"/>
                          <a:cs typeface="+mn-cs"/>
                        </a:rPr>
                        <a:t>$1500</a:t>
                      </a:r>
                    </a:p>
                  </a:txBody>
                  <a:tcPr/>
                </a:tc>
                <a:tc>
                  <a:txBody>
                    <a:bodyPr/>
                    <a:lstStyle/>
                    <a:p>
                      <a:pPr algn="ctr"/>
                      <a:r>
                        <a:rPr lang="en-CA" sz="2000" b="1" dirty="0"/>
                        <a:t>$500</a:t>
                      </a:r>
                    </a:p>
                  </a:txBody>
                  <a:tcPr/>
                </a:tc>
                <a:extLst>
                  <a:ext uri="{0D108BD9-81ED-4DB2-BD59-A6C34878D82A}">
                    <a16:rowId xmlns:a16="http://schemas.microsoft.com/office/drawing/2014/main" val="1399018322"/>
                  </a:ext>
                </a:extLst>
              </a:tr>
            </a:tbl>
          </a:graphicData>
        </a:graphic>
      </p:graphicFrame>
      <p:sp>
        <p:nvSpPr>
          <p:cNvPr id="8" name="TextBox 7">
            <a:extLst>
              <a:ext uri="{FF2B5EF4-FFF2-40B4-BE49-F238E27FC236}">
                <a16:creationId xmlns:a16="http://schemas.microsoft.com/office/drawing/2014/main" id="{0ABA5535-06C0-EFD8-F48D-A21962EA4340}"/>
              </a:ext>
            </a:extLst>
          </p:cNvPr>
          <p:cNvSpPr txBox="1"/>
          <p:nvPr/>
        </p:nvSpPr>
        <p:spPr>
          <a:xfrm>
            <a:off x="733712" y="3774389"/>
            <a:ext cx="10353674" cy="2862322"/>
          </a:xfrm>
          <a:prstGeom prst="rect">
            <a:avLst/>
          </a:prstGeom>
          <a:noFill/>
        </p:spPr>
        <p:txBody>
          <a:bodyPr wrap="square" rtlCol="0">
            <a:spAutoFit/>
          </a:bodyPr>
          <a:lstStyle/>
          <a:p>
            <a:r>
              <a:rPr lang="en-CA" sz="2000" dirty="0"/>
              <a:t>Previous wording was based on the shift start time whereas the proposed is based on the end time of your shift and read as follows:</a:t>
            </a:r>
          </a:p>
          <a:p>
            <a:pPr marL="285750" indent="-285750">
              <a:buFont typeface="Wingdings" panose="05000000000000000000" pitchFamily="2" charset="2"/>
              <a:buChar char="v"/>
            </a:pPr>
            <a:r>
              <a:rPr lang="en-CA" sz="2000" dirty="0"/>
              <a:t>any start after 12:00pm received a ($300) three-hundred dollar differential </a:t>
            </a:r>
          </a:p>
          <a:p>
            <a:pPr marL="285750" indent="-285750">
              <a:buFont typeface="Wingdings" panose="05000000000000000000" pitchFamily="2" charset="2"/>
              <a:buChar char="v"/>
            </a:pPr>
            <a:r>
              <a:rPr lang="en-CA" sz="2000" dirty="0"/>
              <a:t>any shift starting after 6:00pm and before 6:00am received a ($350) three-hundred dollar differential</a:t>
            </a:r>
          </a:p>
          <a:p>
            <a:pPr marL="285750" indent="-285750">
              <a:buFont typeface="Wingdings" panose="05000000000000000000" pitchFamily="2" charset="2"/>
              <a:buChar char="v"/>
            </a:pPr>
            <a:endParaRPr lang="en-CA" sz="2000" dirty="0"/>
          </a:p>
          <a:p>
            <a:pPr marL="285750" indent="-285750">
              <a:buFont typeface="Wingdings" panose="05000000000000000000" pitchFamily="2" charset="2"/>
              <a:buChar char="v"/>
            </a:pPr>
            <a:r>
              <a:rPr lang="en-CA" sz="2000" dirty="0"/>
              <a:t>The reasoning for the difference between the shift differential for Uniform and Civilian is for the purpose of </a:t>
            </a:r>
            <a:r>
              <a:rPr lang="en-CA" sz="2000" b="1" dirty="0">
                <a:solidFill>
                  <a:srgbClr val="93E3FF"/>
                </a:solidFill>
              </a:rPr>
              <a:t>acknowledging the efforts required of those working the front line of the dep</a:t>
            </a:r>
            <a:r>
              <a:rPr lang="en-CA" sz="2000" dirty="0">
                <a:solidFill>
                  <a:srgbClr val="93E3FF"/>
                </a:solidFill>
              </a:rPr>
              <a:t>artment</a:t>
            </a:r>
          </a:p>
        </p:txBody>
      </p:sp>
    </p:spTree>
    <p:extLst>
      <p:ext uri="{BB962C8B-B14F-4D97-AF65-F5344CB8AC3E}">
        <p14:creationId xmlns:p14="http://schemas.microsoft.com/office/powerpoint/2010/main" val="4100495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5B26-29B2-8D8A-E282-E6E42F86A38A}"/>
              </a:ext>
            </a:extLst>
          </p:cNvPr>
          <p:cNvSpPr>
            <a:spLocks noGrp="1"/>
          </p:cNvSpPr>
          <p:nvPr>
            <p:ph type="title"/>
          </p:nvPr>
        </p:nvSpPr>
        <p:spPr/>
        <p:txBody>
          <a:bodyPr>
            <a:noAutofit/>
          </a:bodyPr>
          <a:lstStyle/>
          <a:p>
            <a:r>
              <a:rPr kumimoji="0" lang="en-CA" sz="39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20: Health Care Benefits</a:t>
            </a:r>
            <a:br>
              <a:rPr kumimoji="0" lang="en-CA" sz="39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sz="2800" dirty="0">
              <a:solidFill>
                <a:srgbClr val="93E3FF"/>
              </a:solidFill>
            </a:endParaRPr>
          </a:p>
        </p:txBody>
      </p:sp>
      <p:sp>
        <p:nvSpPr>
          <p:cNvPr id="3" name="Content Placeholder 2">
            <a:extLst>
              <a:ext uri="{FF2B5EF4-FFF2-40B4-BE49-F238E27FC236}">
                <a16:creationId xmlns:a16="http://schemas.microsoft.com/office/drawing/2014/main" id="{44B65D64-E780-C860-75AC-B70B84ECB9E4}"/>
              </a:ext>
            </a:extLst>
          </p:cNvPr>
          <p:cNvSpPr>
            <a:spLocks noGrp="1"/>
          </p:cNvSpPr>
          <p:nvPr>
            <p:ph idx="1"/>
          </p:nvPr>
        </p:nvSpPr>
        <p:spPr/>
        <p:txBody>
          <a:bodyPr>
            <a:normAutofit fontScale="92500" lnSpcReduction="20000"/>
          </a:bodyPr>
          <a:lstStyle/>
          <a:p>
            <a:r>
              <a:rPr lang="en-CA" sz="2400" dirty="0">
                <a:solidFill>
                  <a:schemeClr val="tx1"/>
                </a:solidFill>
              </a:rPr>
              <a:t>Registered Massage Therapy treatments to </a:t>
            </a:r>
            <a:r>
              <a:rPr lang="en-CA" sz="2400" dirty="0">
                <a:solidFill>
                  <a:srgbClr val="93E3FF"/>
                </a:solidFill>
              </a:rPr>
              <a:t>a maximum of ($1,300) One Thousand and Three Hundred dollars. </a:t>
            </a:r>
            <a:r>
              <a:rPr lang="en-US" sz="2400" dirty="0">
                <a:solidFill>
                  <a:schemeClr val="tx1"/>
                </a:solidFill>
              </a:rPr>
              <a:t>Reasonable and customary charges do not apply to this benefit</a:t>
            </a:r>
            <a:r>
              <a:rPr lang="en-US" sz="2800" dirty="0">
                <a:solidFill>
                  <a:schemeClr val="tx1"/>
                </a:solidFill>
              </a:rPr>
              <a:t>. </a:t>
            </a:r>
            <a:r>
              <a:rPr lang="en-CA" sz="2800" b="1" u="sng" dirty="0">
                <a:solidFill>
                  <a:schemeClr val="tx1"/>
                </a:solidFill>
              </a:rPr>
              <a:t>Removed</a:t>
            </a:r>
            <a:r>
              <a:rPr lang="en-CA" sz="2800" b="1" dirty="0">
                <a:solidFill>
                  <a:schemeClr val="tx1"/>
                </a:solidFill>
              </a:rPr>
              <a:t> </a:t>
            </a:r>
            <a:r>
              <a:rPr lang="en-CA" sz="2400" dirty="0">
                <a:solidFill>
                  <a:schemeClr val="tx1"/>
                </a:solidFill>
              </a:rPr>
              <a:t>(12) twelve massage therapy sessions</a:t>
            </a:r>
          </a:p>
          <a:p>
            <a:endParaRPr lang="en-CA" sz="2400" dirty="0">
              <a:solidFill>
                <a:schemeClr val="tx1"/>
              </a:solidFill>
            </a:endParaRPr>
          </a:p>
          <a:p>
            <a:r>
              <a:rPr lang="en-CA" sz="2400" dirty="0">
                <a:solidFill>
                  <a:schemeClr val="tx1"/>
                </a:solidFill>
              </a:rPr>
              <a:t>2 year Vision Care plan that shall include </a:t>
            </a:r>
            <a:r>
              <a:rPr lang="en-CA" sz="2400" dirty="0">
                <a:solidFill>
                  <a:srgbClr val="93E3FF"/>
                </a:solidFill>
              </a:rPr>
              <a:t>eyeglasses to a maximum of $850</a:t>
            </a:r>
            <a:r>
              <a:rPr lang="en-CA" sz="2400" dirty="0">
                <a:solidFill>
                  <a:srgbClr val="0070C0"/>
                </a:solidFill>
              </a:rPr>
              <a:t> </a:t>
            </a:r>
            <a:r>
              <a:rPr lang="en-CA" sz="2400" dirty="0">
                <a:solidFill>
                  <a:schemeClr val="tx1"/>
                </a:solidFill>
              </a:rPr>
              <a:t>(increase from $500) and</a:t>
            </a:r>
            <a:r>
              <a:rPr lang="en-CA" sz="2400" dirty="0"/>
              <a:t> </a:t>
            </a:r>
            <a:r>
              <a:rPr lang="en-CA" sz="2400" dirty="0">
                <a:solidFill>
                  <a:srgbClr val="93E3FF"/>
                </a:solidFill>
              </a:rPr>
              <a:t>Eye Exams covered to a maximum of $200 </a:t>
            </a:r>
            <a:r>
              <a:rPr lang="en-CA" sz="2400" dirty="0">
                <a:solidFill>
                  <a:schemeClr val="tx1"/>
                </a:solidFill>
              </a:rPr>
              <a:t>(increase from $100) for each employee and their dependents. </a:t>
            </a:r>
          </a:p>
          <a:p>
            <a:endParaRPr lang="en-CA" sz="2400" dirty="0">
              <a:solidFill>
                <a:schemeClr val="tx1"/>
              </a:solidFill>
            </a:endParaRPr>
          </a:p>
          <a:p>
            <a:r>
              <a:rPr lang="en-CA" sz="2400" dirty="0">
                <a:solidFill>
                  <a:schemeClr val="tx1"/>
                </a:solidFill>
              </a:rPr>
              <a:t>Two year vision allotments are also still available to use towards a (1) one time laser eye surgery treatme</a:t>
            </a:r>
            <a:r>
              <a:rPr lang="en-CA" sz="2400" dirty="0"/>
              <a:t>nt</a:t>
            </a:r>
          </a:p>
          <a:p>
            <a:pPr marL="36900" indent="0">
              <a:buNone/>
            </a:pPr>
            <a:r>
              <a:rPr lang="en-US" dirty="0">
                <a:solidFill>
                  <a:schemeClr val="tx1"/>
                </a:solidFill>
              </a:rPr>
              <a:t> </a:t>
            </a:r>
            <a:endParaRPr lang="en-CA" dirty="0">
              <a:solidFill>
                <a:schemeClr val="tx1"/>
              </a:solidFill>
            </a:endParaRPr>
          </a:p>
          <a:p>
            <a:endParaRPr lang="en-CA" dirty="0"/>
          </a:p>
        </p:txBody>
      </p:sp>
    </p:spTree>
    <p:extLst>
      <p:ext uri="{BB962C8B-B14F-4D97-AF65-F5344CB8AC3E}">
        <p14:creationId xmlns:p14="http://schemas.microsoft.com/office/powerpoint/2010/main" val="3749726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EF20-7909-7C77-992C-CD99909CE575}"/>
              </a:ext>
            </a:extLst>
          </p:cNvPr>
          <p:cNvSpPr>
            <a:spLocks noGrp="1"/>
          </p:cNvSpPr>
          <p:nvPr>
            <p:ph type="title"/>
          </p:nvPr>
        </p:nvSpPr>
        <p:spPr>
          <a:xfrm>
            <a:off x="913794" y="609599"/>
            <a:ext cx="10426753" cy="1122849"/>
          </a:xfrm>
        </p:spPr>
        <p:txBody>
          <a:bodyPr>
            <a:normAutofit/>
          </a:bodyPr>
          <a:lstStyle/>
          <a:p>
            <a: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20: Health Care Benefits</a:t>
            </a:r>
            <a:b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4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solidFill>
                <a:srgbClr val="93E3FF"/>
              </a:solidFill>
            </a:endParaRPr>
          </a:p>
        </p:txBody>
      </p:sp>
      <p:sp>
        <p:nvSpPr>
          <p:cNvPr id="3" name="Content Placeholder 2">
            <a:extLst>
              <a:ext uri="{FF2B5EF4-FFF2-40B4-BE49-F238E27FC236}">
                <a16:creationId xmlns:a16="http://schemas.microsoft.com/office/drawing/2014/main" id="{CEB8D9D8-6F81-0090-14A8-24D701B1844F}"/>
              </a:ext>
            </a:extLst>
          </p:cNvPr>
          <p:cNvSpPr>
            <a:spLocks noGrp="1"/>
          </p:cNvSpPr>
          <p:nvPr>
            <p:ph idx="1"/>
          </p:nvPr>
        </p:nvSpPr>
        <p:spPr>
          <a:xfrm>
            <a:off x="913794" y="2306152"/>
            <a:ext cx="10565901" cy="3393104"/>
          </a:xfrm>
        </p:spPr>
        <p:txBody>
          <a:bodyPr/>
          <a:lstStyle/>
          <a:p>
            <a:r>
              <a:rPr lang="en-US" dirty="0">
                <a:solidFill>
                  <a:schemeClr val="tx1"/>
                </a:solidFill>
              </a:rPr>
              <a:t>Physiotherapy, chiropractic and acupuncture treatments to a maximum of $1,200 inclusive per calendar year (No change). Osteopath and Naturopath to a maximum of $200 inclusive per calendar year</a:t>
            </a:r>
            <a:endParaRPr lang="en-US" dirty="0"/>
          </a:p>
          <a:p>
            <a:r>
              <a:rPr lang="en-US" dirty="0">
                <a:solidFill>
                  <a:schemeClr val="tx1"/>
                </a:solidFill>
              </a:rPr>
              <a:t>Speech Therapy treatments to a maximum of $400 per calendar year. A Physician referral is required</a:t>
            </a:r>
          </a:p>
          <a:p>
            <a:r>
              <a:rPr lang="en-US" dirty="0">
                <a:solidFill>
                  <a:schemeClr val="tx1"/>
                </a:solidFill>
              </a:rPr>
              <a:t>Hearing aids including repairs, but excluding batteries, up to </a:t>
            </a:r>
            <a:r>
              <a:rPr lang="en-US" dirty="0">
                <a:solidFill>
                  <a:srgbClr val="93E3FF"/>
                </a:solidFill>
              </a:rPr>
              <a:t>a maximum of $1,000 every three years</a:t>
            </a:r>
            <a:r>
              <a:rPr lang="en-US" dirty="0">
                <a:solidFill>
                  <a:schemeClr val="tx1"/>
                </a:solidFill>
              </a:rPr>
              <a:t>. (Increase from $500, decrease in time, previous was every 2 years)</a:t>
            </a:r>
          </a:p>
        </p:txBody>
      </p:sp>
    </p:spTree>
    <p:extLst>
      <p:ext uri="{BB962C8B-B14F-4D97-AF65-F5344CB8AC3E}">
        <p14:creationId xmlns:p14="http://schemas.microsoft.com/office/powerpoint/2010/main" val="1381169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B60D-2DCF-7F37-BAEC-C4C3D2AB6061}"/>
              </a:ext>
            </a:extLst>
          </p:cNvPr>
          <p:cNvSpPr>
            <a:spLocks noGrp="1"/>
          </p:cNvSpPr>
          <p:nvPr>
            <p:ph type="title"/>
          </p:nvPr>
        </p:nvSpPr>
        <p:spPr/>
        <p:txBody>
          <a:bodyPr>
            <a:normAutofit fontScale="90000"/>
          </a:bodyPr>
          <a:lstStyle/>
          <a:p>
            <a: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20: Health Care Benefits</a:t>
            </a:r>
            <a:b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5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solidFill>
                <a:srgbClr val="93E3FF"/>
              </a:solidFill>
            </a:endParaRPr>
          </a:p>
        </p:txBody>
      </p:sp>
      <p:sp>
        <p:nvSpPr>
          <p:cNvPr id="3" name="Content Placeholder 2">
            <a:extLst>
              <a:ext uri="{FF2B5EF4-FFF2-40B4-BE49-F238E27FC236}">
                <a16:creationId xmlns:a16="http://schemas.microsoft.com/office/drawing/2014/main" id="{616370EC-3311-30BC-B05D-9D29A3775C72}"/>
              </a:ext>
            </a:extLst>
          </p:cNvPr>
          <p:cNvSpPr>
            <a:spLocks noGrp="1"/>
          </p:cNvSpPr>
          <p:nvPr>
            <p:ph idx="1"/>
          </p:nvPr>
        </p:nvSpPr>
        <p:spPr>
          <a:xfrm>
            <a:off x="913795" y="1972479"/>
            <a:ext cx="10353762" cy="4058751"/>
          </a:xfrm>
        </p:spPr>
        <p:txBody>
          <a:bodyPr/>
          <a:lstStyle/>
          <a:p>
            <a:r>
              <a:rPr lang="en-US" dirty="0">
                <a:solidFill>
                  <a:schemeClr val="tx1"/>
                </a:solidFill>
              </a:rPr>
              <a:t>Psychological treatments up to</a:t>
            </a:r>
            <a:r>
              <a:rPr lang="en-US" dirty="0"/>
              <a:t> </a:t>
            </a:r>
            <a:r>
              <a:rPr lang="en-US" dirty="0">
                <a:solidFill>
                  <a:srgbClr val="93E3FF"/>
                </a:solidFill>
              </a:rPr>
              <a:t>a maximum of $4,000 per calendar year, $2,000 for each eligible dependent</a:t>
            </a:r>
            <a:r>
              <a:rPr lang="en-US" dirty="0"/>
              <a:t>.  </a:t>
            </a:r>
            <a:r>
              <a:rPr lang="en-US" dirty="0">
                <a:solidFill>
                  <a:schemeClr val="tx1"/>
                </a:solidFill>
              </a:rPr>
              <a:t>Reasonable and customary charges do not apply to this benefit. Previous wording was to a maximum of $2,500. (Increase of $1,500 to officer/employee but decrease of $5oo to dependents)</a:t>
            </a:r>
          </a:p>
          <a:p>
            <a:r>
              <a:rPr lang="en-US" dirty="0">
                <a:solidFill>
                  <a:srgbClr val="93E3FF"/>
                </a:solidFill>
              </a:rPr>
              <a:t>Diabetic equipment including blood glucose monitoring devices, up to a yearly maximum of $1,500 after Provincial coverage is exhausted</a:t>
            </a:r>
          </a:p>
          <a:p>
            <a:r>
              <a:rPr lang="en-US" dirty="0">
                <a:solidFill>
                  <a:schemeClr val="tx1"/>
                </a:solidFill>
              </a:rPr>
              <a:t>Orthodontics shall continue on a 50/50 co-insurance basis with a lifetime</a:t>
            </a:r>
            <a:r>
              <a:rPr lang="en-US" dirty="0"/>
              <a:t> </a:t>
            </a:r>
            <a:r>
              <a:rPr lang="en-US" dirty="0">
                <a:solidFill>
                  <a:srgbClr val="93E3FF"/>
                </a:solidFill>
              </a:rPr>
              <a:t>maximum of $4,000</a:t>
            </a:r>
            <a:r>
              <a:rPr lang="en-US" dirty="0">
                <a:solidFill>
                  <a:srgbClr val="0070C0"/>
                </a:solidFill>
              </a:rPr>
              <a:t> </a:t>
            </a:r>
            <a:r>
              <a:rPr lang="en-US" dirty="0">
                <a:solidFill>
                  <a:schemeClr val="tx1"/>
                </a:solidFill>
              </a:rPr>
              <a:t>(Increase form $3000) for each dependent child. The Plan shall also include a Major Restorative rider (crowns, caps, bridges, etc.) on a 50/50 co-insurance basis with an annual maximum of $2,000. </a:t>
            </a:r>
          </a:p>
          <a:p>
            <a:endParaRPr lang="en-US" dirty="0">
              <a:solidFill>
                <a:schemeClr val="tx1"/>
              </a:solidFill>
            </a:endParaRPr>
          </a:p>
          <a:p>
            <a:endParaRPr lang="en-US" dirty="0"/>
          </a:p>
          <a:p>
            <a:endParaRPr lang="en-CA" dirty="0"/>
          </a:p>
        </p:txBody>
      </p:sp>
    </p:spTree>
    <p:extLst>
      <p:ext uri="{BB962C8B-B14F-4D97-AF65-F5344CB8AC3E}">
        <p14:creationId xmlns:p14="http://schemas.microsoft.com/office/powerpoint/2010/main" val="2312291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97AD-1E78-F0D0-1AFC-2C9CC646E25E}"/>
              </a:ext>
            </a:extLst>
          </p:cNvPr>
          <p:cNvSpPr>
            <a:spLocks noGrp="1"/>
          </p:cNvSpPr>
          <p:nvPr>
            <p:ph type="title"/>
          </p:nvPr>
        </p:nvSpPr>
        <p:spPr/>
        <p:txBody>
          <a:bodyPr>
            <a:normAutofit/>
          </a:bodyPr>
          <a:lstStyle/>
          <a:p>
            <a:r>
              <a:rPr lang="en-CA" sz="4800" dirty="0">
                <a:solidFill>
                  <a:srgbClr val="93E3FF"/>
                </a:solidFill>
              </a:rPr>
              <a:t>Retiree Benefits Plan</a:t>
            </a:r>
          </a:p>
        </p:txBody>
      </p:sp>
      <p:sp>
        <p:nvSpPr>
          <p:cNvPr id="3" name="Content Placeholder 2">
            <a:extLst>
              <a:ext uri="{FF2B5EF4-FFF2-40B4-BE49-F238E27FC236}">
                <a16:creationId xmlns:a16="http://schemas.microsoft.com/office/drawing/2014/main" id="{99A0DAD9-7998-E9F3-36DC-4504E8C654E5}"/>
              </a:ext>
            </a:extLst>
          </p:cNvPr>
          <p:cNvSpPr>
            <a:spLocks noGrp="1"/>
          </p:cNvSpPr>
          <p:nvPr>
            <p:ph idx="1"/>
          </p:nvPr>
        </p:nvSpPr>
        <p:spPr/>
        <p:txBody>
          <a:bodyPr/>
          <a:lstStyle/>
          <a:p>
            <a:r>
              <a:rPr lang="en-US" dirty="0">
                <a:solidFill>
                  <a:schemeClr val="tx1"/>
                </a:solidFill>
              </a:rPr>
              <a:t>The plans shall continue until such retiree attains sixty-five (65) years of age </a:t>
            </a:r>
            <a:r>
              <a:rPr lang="en-US" dirty="0">
                <a:solidFill>
                  <a:srgbClr val="93E3FF"/>
                </a:solidFill>
              </a:rPr>
              <a:t>or becomes covered by such benefits in part or in whole by another source, whichever is sooner</a:t>
            </a:r>
            <a:r>
              <a:rPr lang="en-US" dirty="0">
                <a:solidFill>
                  <a:schemeClr val="tx1"/>
                </a:solidFill>
              </a:rPr>
              <a:t>. (New wording)</a:t>
            </a:r>
          </a:p>
          <a:p>
            <a:r>
              <a:rPr lang="en-US" dirty="0">
                <a:solidFill>
                  <a:schemeClr val="tx1"/>
                </a:solidFill>
              </a:rPr>
              <a:t>If the member who is eligible dies, these benefits shall be extended to their surviving spouse or dependents under twenty-one (21) years of age. </a:t>
            </a:r>
            <a:r>
              <a:rPr lang="en-US" dirty="0">
                <a:solidFill>
                  <a:srgbClr val="93E3FF"/>
                </a:solidFill>
              </a:rPr>
              <a:t>The said benefits shall continue until such time as the deceased employee would have attained sixty-five (65) years of age</a:t>
            </a:r>
            <a:r>
              <a:rPr lang="en-US" dirty="0">
                <a:solidFill>
                  <a:srgbClr val="0070C0"/>
                </a:solidFill>
              </a:rPr>
              <a:t> </a:t>
            </a:r>
            <a:r>
              <a:rPr lang="en-US" dirty="0">
                <a:solidFill>
                  <a:schemeClr val="tx1"/>
                </a:solidFill>
              </a:rPr>
              <a:t>or the spouse/dependents become covered by such benefits in whole or in part by another source, whichever is sooner. </a:t>
            </a:r>
          </a:p>
          <a:p>
            <a:r>
              <a:rPr lang="en-US" dirty="0">
                <a:solidFill>
                  <a:schemeClr val="tx1"/>
                </a:solidFill>
              </a:rPr>
              <a:t>REMOVED :Massage treatment, physiotherapy, chiropractic and acupuncture, as well as osteopath and naturopath and psych. Also not offering the coverage for diabetic equipment.</a:t>
            </a:r>
          </a:p>
          <a:p>
            <a:endParaRPr lang="en-CA" dirty="0">
              <a:solidFill>
                <a:srgbClr val="0070C0"/>
              </a:solidFill>
            </a:endParaRPr>
          </a:p>
        </p:txBody>
      </p:sp>
    </p:spTree>
    <p:extLst>
      <p:ext uri="{BB962C8B-B14F-4D97-AF65-F5344CB8AC3E}">
        <p14:creationId xmlns:p14="http://schemas.microsoft.com/office/powerpoint/2010/main" val="1067158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4568-C925-864D-2EC9-3241ADA199BF}"/>
              </a:ext>
            </a:extLst>
          </p:cNvPr>
          <p:cNvSpPr>
            <a:spLocks noGrp="1"/>
          </p:cNvSpPr>
          <p:nvPr>
            <p:ph type="title"/>
          </p:nvPr>
        </p:nvSpPr>
        <p:spPr>
          <a:xfrm>
            <a:off x="834013" y="1115568"/>
            <a:ext cx="3487616" cy="4626864"/>
          </a:xfrm>
        </p:spPr>
        <p:txBody>
          <a:bodyPr>
            <a:normAutofit/>
          </a:bodyPr>
          <a:lstStyle/>
          <a:p>
            <a:r>
              <a:rPr kumimoji="0" lang="en-CA" sz="4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Retiree Benefits Plan</a:t>
            </a:r>
            <a:endParaRPr lang="en-CA" sz="4800" dirty="0">
              <a:solidFill>
                <a:srgbClr val="93E3FF"/>
              </a:solidFill>
            </a:endParaRPr>
          </a:p>
        </p:txBody>
      </p:sp>
      <p:sp>
        <p:nvSpPr>
          <p:cNvPr id="3" name="Content Placeholder 2">
            <a:extLst>
              <a:ext uri="{FF2B5EF4-FFF2-40B4-BE49-F238E27FC236}">
                <a16:creationId xmlns:a16="http://schemas.microsoft.com/office/drawing/2014/main" id="{13CCF992-C0B8-09D8-88B9-E90611E79F8D}"/>
              </a:ext>
            </a:extLst>
          </p:cNvPr>
          <p:cNvSpPr>
            <a:spLocks noGrp="1"/>
          </p:cNvSpPr>
          <p:nvPr>
            <p:ph idx="1"/>
          </p:nvPr>
        </p:nvSpPr>
        <p:spPr>
          <a:xfrm>
            <a:off x="5105398" y="1115568"/>
            <a:ext cx="6245352" cy="4626864"/>
          </a:xfrm>
        </p:spPr>
        <p:txBody>
          <a:bodyPr anchor="ctr">
            <a:normAutofit/>
          </a:bodyPr>
          <a:lstStyle/>
          <a:p>
            <a:r>
              <a:rPr lang="en-US" dirty="0"/>
              <a:t>If the eligible member has a dependent over the age of twenty-one (21) years who remains dependent because of a physical or mental handicap; these benefits will not be denied the dependent. The said benefit shall continue for five (5) years or until such time as the deceased employee would have attained sixty-five (65) years of age, whichever is sooner. </a:t>
            </a:r>
            <a:endParaRPr lang="en-CA" dirty="0"/>
          </a:p>
        </p:txBody>
      </p:sp>
    </p:spTree>
    <p:extLst>
      <p:ext uri="{BB962C8B-B14F-4D97-AF65-F5344CB8AC3E}">
        <p14:creationId xmlns:p14="http://schemas.microsoft.com/office/powerpoint/2010/main" val="238748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D48F-0B9E-79A5-3D62-66FB91644566}"/>
              </a:ext>
            </a:extLst>
          </p:cNvPr>
          <p:cNvSpPr>
            <a:spLocks noGrp="1"/>
          </p:cNvSpPr>
          <p:nvPr>
            <p:ph type="title"/>
          </p:nvPr>
        </p:nvSpPr>
        <p:spPr/>
        <p:txBody>
          <a:bodyPr>
            <a:noAutofit/>
          </a:bodyPr>
          <a:lstStyle/>
          <a:p>
            <a:r>
              <a:rPr lang="en-CA" sz="4400" dirty="0">
                <a:solidFill>
                  <a:srgbClr val="93E3FF"/>
                </a:solidFill>
              </a:rPr>
              <a:t>Article 5: Complaint and Grievance Adjustment Procedure</a:t>
            </a:r>
          </a:p>
        </p:txBody>
      </p:sp>
      <p:sp>
        <p:nvSpPr>
          <p:cNvPr id="3" name="Content Placeholder 2">
            <a:extLst>
              <a:ext uri="{FF2B5EF4-FFF2-40B4-BE49-F238E27FC236}">
                <a16:creationId xmlns:a16="http://schemas.microsoft.com/office/drawing/2014/main" id="{E2315A0D-5270-1F7F-BE6D-A49FF29C0011}"/>
              </a:ext>
            </a:extLst>
          </p:cNvPr>
          <p:cNvSpPr>
            <a:spLocks noGrp="1"/>
          </p:cNvSpPr>
          <p:nvPr>
            <p:ph idx="1"/>
          </p:nvPr>
        </p:nvSpPr>
        <p:spPr>
          <a:xfrm>
            <a:off x="913795" y="1897626"/>
            <a:ext cx="10353762" cy="4227871"/>
          </a:xfrm>
        </p:spPr>
        <p:txBody>
          <a:bodyPr>
            <a:noAutofit/>
          </a:bodyPr>
          <a:lstStyle/>
          <a:p>
            <a:r>
              <a:rPr lang="en-CA" sz="2400" dirty="0">
                <a:solidFill>
                  <a:schemeClr val="tx1"/>
                </a:solidFill>
              </a:rPr>
              <a:t>Modernized wording for clarification that has no change to the effect or meaning</a:t>
            </a:r>
          </a:p>
          <a:p>
            <a:r>
              <a:rPr lang="en-CA" sz="2400" dirty="0">
                <a:solidFill>
                  <a:schemeClr val="tx1"/>
                </a:solidFill>
              </a:rPr>
              <a:t>Added time to the stages of the grievance procedure. Throughout this article where there was 5 working days to respond, there in now</a:t>
            </a:r>
            <a:r>
              <a:rPr lang="en-CA" sz="2400" dirty="0"/>
              <a:t> </a:t>
            </a:r>
            <a:r>
              <a:rPr lang="en-CA" sz="2400" dirty="0">
                <a:solidFill>
                  <a:srgbClr val="93E3FF"/>
                </a:solidFill>
              </a:rPr>
              <a:t>10 working days</a:t>
            </a:r>
            <a:r>
              <a:rPr lang="en-CA" sz="2400" dirty="0">
                <a:solidFill>
                  <a:schemeClr val="tx1"/>
                </a:solidFill>
              </a:rPr>
              <a:t>; with the exception of Step 1, which remains 5 working days from the time we become aware of the grievance until the time we bring the grievance to the supervisor</a:t>
            </a:r>
          </a:p>
          <a:p>
            <a:r>
              <a:rPr lang="en-CA" sz="2400" dirty="0">
                <a:solidFill>
                  <a:schemeClr val="tx1"/>
                </a:solidFill>
              </a:rPr>
              <a:t>In the proposed step 4, the PSB will fix a time within 60 days (was 45 days) of receiving the grievance to hear submissions from the officer and/or the association grievance committee or its representative. </a:t>
            </a:r>
          </a:p>
        </p:txBody>
      </p:sp>
    </p:spTree>
    <p:extLst>
      <p:ext uri="{BB962C8B-B14F-4D97-AF65-F5344CB8AC3E}">
        <p14:creationId xmlns:p14="http://schemas.microsoft.com/office/powerpoint/2010/main" val="3086559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D0D2-1EC4-A1B2-021D-F1B48B2F8AED}"/>
              </a:ext>
            </a:extLst>
          </p:cNvPr>
          <p:cNvSpPr>
            <a:spLocks noGrp="1"/>
          </p:cNvSpPr>
          <p:nvPr>
            <p:ph type="title"/>
          </p:nvPr>
        </p:nvSpPr>
        <p:spPr>
          <a:xfrm>
            <a:off x="834013" y="1115568"/>
            <a:ext cx="3487616" cy="4626864"/>
          </a:xfrm>
        </p:spPr>
        <p:txBody>
          <a:bodyPr>
            <a:normAutofit/>
          </a:bodyPr>
          <a:lstStyle/>
          <a:p>
            <a:r>
              <a:rPr lang="en-CA" sz="4800" dirty="0">
                <a:solidFill>
                  <a:srgbClr val="93E3FF"/>
                </a:solidFill>
              </a:rPr>
              <a:t>Line of Duty Death</a:t>
            </a:r>
          </a:p>
        </p:txBody>
      </p:sp>
      <p:sp>
        <p:nvSpPr>
          <p:cNvPr id="3" name="Content Placeholder 2">
            <a:extLst>
              <a:ext uri="{FF2B5EF4-FFF2-40B4-BE49-F238E27FC236}">
                <a16:creationId xmlns:a16="http://schemas.microsoft.com/office/drawing/2014/main" id="{FC6FD5C4-2AEF-0016-2336-485BEA7B88A7}"/>
              </a:ext>
            </a:extLst>
          </p:cNvPr>
          <p:cNvSpPr>
            <a:spLocks noGrp="1"/>
          </p:cNvSpPr>
          <p:nvPr>
            <p:ph idx="1"/>
          </p:nvPr>
        </p:nvSpPr>
        <p:spPr>
          <a:xfrm>
            <a:off x="5105398" y="1115568"/>
            <a:ext cx="6245352" cy="4626864"/>
          </a:xfrm>
        </p:spPr>
        <p:txBody>
          <a:bodyPr anchor="ctr">
            <a:normAutofit/>
          </a:bodyPr>
          <a:lstStyle/>
          <a:p>
            <a:r>
              <a:rPr lang="en-US" sz="2400" dirty="0"/>
              <a:t>Where an Officer or Special Constable or Police Cadet is killed or dies as a result of injuries received in the performance of their lawful duties, leaving behind a spouse or any defendant children, the Board shall pay to the officer's surviving spouse and/or children, a supplementary monthly payment. </a:t>
            </a:r>
          </a:p>
          <a:p>
            <a:pPr marL="36900" indent="0">
              <a:buNone/>
            </a:pPr>
            <a:r>
              <a:rPr lang="en-US" sz="2400" b="1" u="sng" dirty="0"/>
              <a:t>REMOVED</a:t>
            </a:r>
          </a:p>
          <a:p>
            <a:r>
              <a:rPr lang="en-US" sz="2400" dirty="0"/>
              <a:t> Identification Technician from civilian</a:t>
            </a:r>
          </a:p>
          <a:p>
            <a:endParaRPr lang="en-US" sz="2400" dirty="0"/>
          </a:p>
          <a:p>
            <a:endParaRPr lang="en-CA" dirty="0"/>
          </a:p>
        </p:txBody>
      </p:sp>
    </p:spTree>
    <p:extLst>
      <p:ext uri="{BB962C8B-B14F-4D97-AF65-F5344CB8AC3E}">
        <p14:creationId xmlns:p14="http://schemas.microsoft.com/office/powerpoint/2010/main" val="2439511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0DF3-3C96-2AC9-A970-87CAE8656F07}"/>
              </a:ext>
            </a:extLst>
          </p:cNvPr>
          <p:cNvSpPr>
            <a:spLocks noGrp="1"/>
          </p:cNvSpPr>
          <p:nvPr>
            <p:ph type="title"/>
          </p:nvPr>
        </p:nvSpPr>
        <p:spPr/>
        <p:txBody>
          <a:bodyPr>
            <a:noAutofit/>
          </a:bodyPr>
          <a:lstStyle/>
          <a:p>
            <a:r>
              <a:rPr lang="en-CA" sz="4800" dirty="0">
                <a:solidFill>
                  <a:srgbClr val="93E3FF"/>
                </a:solidFill>
              </a:rPr>
              <a:t>Article 21: Group Life Insurance</a:t>
            </a:r>
            <a:br>
              <a:rPr lang="en-CA" sz="4800" dirty="0">
                <a:solidFill>
                  <a:srgbClr val="93E3FF"/>
                </a:solidFill>
              </a:rPr>
            </a:br>
            <a:r>
              <a:rPr lang="en-CA" sz="2800" dirty="0">
                <a:solidFill>
                  <a:srgbClr val="93E3FF"/>
                </a:solidFill>
              </a:rPr>
              <a:t>Uniform and Civilian</a:t>
            </a:r>
          </a:p>
        </p:txBody>
      </p:sp>
      <p:sp>
        <p:nvSpPr>
          <p:cNvPr id="3" name="Content Placeholder 2">
            <a:extLst>
              <a:ext uri="{FF2B5EF4-FFF2-40B4-BE49-F238E27FC236}">
                <a16:creationId xmlns:a16="http://schemas.microsoft.com/office/drawing/2014/main" id="{BBC879E5-5BF1-D8DA-D7CB-123AD04E9EE7}"/>
              </a:ext>
            </a:extLst>
          </p:cNvPr>
          <p:cNvSpPr>
            <a:spLocks noGrp="1"/>
          </p:cNvSpPr>
          <p:nvPr>
            <p:ph idx="1"/>
          </p:nvPr>
        </p:nvSpPr>
        <p:spPr>
          <a:xfrm>
            <a:off x="913795" y="2415495"/>
            <a:ext cx="10353762" cy="2740399"/>
          </a:xfrm>
        </p:spPr>
        <p:txBody>
          <a:bodyPr>
            <a:normAutofit/>
          </a:bodyPr>
          <a:lstStyle/>
          <a:p>
            <a:r>
              <a:rPr lang="en-US" sz="2400" dirty="0">
                <a:solidFill>
                  <a:schemeClr val="tx1"/>
                </a:solidFill>
              </a:rPr>
              <a:t>The Board agrees to contribute 100% of each CFT employee's premium for enrolment in a Group Life Plan providing for four (4) times their annual base salary rounded up to the nearest $500.00, or to </a:t>
            </a:r>
            <a:r>
              <a:rPr lang="en-US" sz="2400" dirty="0">
                <a:solidFill>
                  <a:srgbClr val="93E3FF"/>
                </a:solidFill>
              </a:rPr>
              <a:t>the insurer’s maximum coverage of $700,000, whichever is less. </a:t>
            </a:r>
            <a:r>
              <a:rPr lang="en-US" sz="2400" dirty="0">
                <a:solidFill>
                  <a:schemeClr val="tx1"/>
                </a:solidFill>
              </a:rPr>
              <a:t>(Added wording)</a:t>
            </a:r>
          </a:p>
          <a:p>
            <a:endParaRPr lang="en-CA" sz="2400" dirty="0">
              <a:solidFill>
                <a:schemeClr val="tx1"/>
              </a:solidFill>
            </a:endParaRPr>
          </a:p>
        </p:txBody>
      </p:sp>
    </p:spTree>
    <p:extLst>
      <p:ext uri="{BB962C8B-B14F-4D97-AF65-F5344CB8AC3E}">
        <p14:creationId xmlns:p14="http://schemas.microsoft.com/office/powerpoint/2010/main" val="3554643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DF5B-189E-6922-A0EF-35BB7F6BED13}"/>
              </a:ext>
            </a:extLst>
          </p:cNvPr>
          <p:cNvSpPr>
            <a:spLocks noGrp="1"/>
          </p:cNvSpPr>
          <p:nvPr>
            <p:ph type="title"/>
          </p:nvPr>
        </p:nvSpPr>
        <p:spPr>
          <a:xfrm>
            <a:off x="913795" y="224009"/>
            <a:ext cx="10353762" cy="970450"/>
          </a:xfrm>
        </p:spPr>
        <p:txBody>
          <a:bodyPr>
            <a:noAutofit/>
          </a:bodyPr>
          <a:lstStyle/>
          <a:p>
            <a:r>
              <a:rPr lang="en-CA" sz="4800" dirty="0">
                <a:solidFill>
                  <a:srgbClr val="93E3FF"/>
                </a:solidFill>
              </a:rPr>
              <a:t>Article 22: Pensions</a:t>
            </a:r>
            <a:br>
              <a:rPr lang="en-CA" sz="4800" dirty="0">
                <a:solidFill>
                  <a:srgbClr val="93E3FF"/>
                </a:solidFill>
              </a:rPr>
            </a:br>
            <a:r>
              <a:rPr lang="en-CA" sz="2400" dirty="0">
                <a:solidFill>
                  <a:srgbClr val="93E3FF"/>
                </a:solidFill>
              </a:rPr>
              <a:t>Uniform and Civilian</a:t>
            </a:r>
          </a:p>
        </p:txBody>
      </p:sp>
      <p:sp>
        <p:nvSpPr>
          <p:cNvPr id="3" name="Content Placeholder 2">
            <a:extLst>
              <a:ext uri="{FF2B5EF4-FFF2-40B4-BE49-F238E27FC236}">
                <a16:creationId xmlns:a16="http://schemas.microsoft.com/office/drawing/2014/main" id="{25AA2C53-E15B-CD5B-208B-ACD161AA0036}"/>
              </a:ext>
            </a:extLst>
          </p:cNvPr>
          <p:cNvSpPr>
            <a:spLocks noGrp="1"/>
          </p:cNvSpPr>
          <p:nvPr>
            <p:ph idx="1"/>
          </p:nvPr>
        </p:nvSpPr>
        <p:spPr>
          <a:xfrm>
            <a:off x="659058" y="1425814"/>
            <a:ext cx="10863236" cy="4712418"/>
          </a:xfrm>
        </p:spPr>
        <p:txBody>
          <a:bodyPr>
            <a:normAutofit/>
          </a:bodyPr>
          <a:lstStyle/>
          <a:p>
            <a:pPr marL="36900" indent="0">
              <a:buNone/>
            </a:pPr>
            <a:r>
              <a:rPr lang="en-US" sz="2400" b="1" u="sng" dirty="0">
                <a:solidFill>
                  <a:schemeClr val="tx1"/>
                </a:solidFill>
              </a:rPr>
              <a:t>Uniform</a:t>
            </a:r>
          </a:p>
          <a:p>
            <a:r>
              <a:rPr lang="en-US" dirty="0"/>
              <a:t>In accordance with the terms, conditions and eligibility rules of OMERS, the Board through OMERS shall provide an early retirement benefit with OMERS to permit early retirement without actuarial reductions in benefits within ten (10) years prior to an officer's normal retirement date when: </a:t>
            </a:r>
          </a:p>
          <a:p>
            <a:pPr lvl="1"/>
            <a:r>
              <a:rPr lang="en-US" sz="2000" dirty="0">
                <a:solidFill>
                  <a:schemeClr val="tx1"/>
                </a:solidFill>
              </a:rPr>
              <a:t>a)the officer is declared by the employer to be unable to perform the duties of their employment due to mental or physical incapacity (partial disability). This is done through medical assessment. As per Sec. 88 CSPA </a:t>
            </a:r>
          </a:p>
          <a:p>
            <a:pPr lvl="1"/>
            <a:r>
              <a:rPr lang="en-US" sz="2000" dirty="0">
                <a:solidFill>
                  <a:schemeClr val="tx1"/>
                </a:solidFill>
              </a:rPr>
              <a:t>b) </a:t>
            </a:r>
            <a:r>
              <a:rPr lang="en-US" sz="2000" dirty="0"/>
              <a:t>the officer has completed thirty (30) years of OMERS recorded service with the employee</a:t>
            </a:r>
            <a:endParaRPr lang="en-US" sz="2000" b="1" u="sng" dirty="0"/>
          </a:p>
          <a:p>
            <a:pPr marL="36900" indent="0">
              <a:buNone/>
            </a:pPr>
            <a:r>
              <a:rPr lang="en-US" sz="2600" b="1" u="sng" dirty="0"/>
              <a:t>Civilian</a:t>
            </a:r>
          </a:p>
          <a:p>
            <a:r>
              <a:rPr lang="en-US" dirty="0"/>
              <a:t>In accordance with the terms, conditions and eligibility rules of OMERS, contract employees as defined in Article 12 who are eligible may be enrolled in the OMERS plan upon request. </a:t>
            </a:r>
          </a:p>
          <a:p>
            <a:endParaRPr lang="en-CA" dirty="0"/>
          </a:p>
        </p:txBody>
      </p:sp>
    </p:spTree>
    <p:extLst>
      <p:ext uri="{BB962C8B-B14F-4D97-AF65-F5344CB8AC3E}">
        <p14:creationId xmlns:p14="http://schemas.microsoft.com/office/powerpoint/2010/main" val="2459507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80A3-8516-D9A4-071B-0B22AB94E23B}"/>
              </a:ext>
            </a:extLst>
          </p:cNvPr>
          <p:cNvSpPr>
            <a:spLocks noGrp="1"/>
          </p:cNvSpPr>
          <p:nvPr>
            <p:ph type="title"/>
          </p:nvPr>
        </p:nvSpPr>
        <p:spPr/>
        <p:txBody>
          <a:bodyPr>
            <a:normAutofit fontScale="90000"/>
          </a:bodyPr>
          <a:lstStyle/>
          <a:p>
            <a:r>
              <a:rPr lang="en-CA" sz="5300" dirty="0">
                <a:solidFill>
                  <a:srgbClr val="93E3FF"/>
                </a:solidFill>
              </a:rPr>
              <a:t>Article 23: Court Time</a:t>
            </a:r>
            <a:br>
              <a:rPr lang="en-CA" sz="4800" dirty="0">
                <a:solidFill>
                  <a:srgbClr val="93E3FF"/>
                </a:solidFill>
              </a:rPr>
            </a:br>
            <a:r>
              <a:rPr lang="en-CA" sz="2700" dirty="0">
                <a:solidFill>
                  <a:srgbClr val="93E3FF"/>
                </a:solidFill>
              </a:rPr>
              <a:t>Uniform</a:t>
            </a:r>
          </a:p>
        </p:txBody>
      </p:sp>
      <p:sp>
        <p:nvSpPr>
          <p:cNvPr id="3" name="Content Placeholder 2">
            <a:extLst>
              <a:ext uri="{FF2B5EF4-FFF2-40B4-BE49-F238E27FC236}">
                <a16:creationId xmlns:a16="http://schemas.microsoft.com/office/drawing/2014/main" id="{264464A2-9CF8-70A1-A203-6B41687E5C67}"/>
              </a:ext>
            </a:extLst>
          </p:cNvPr>
          <p:cNvSpPr>
            <a:spLocks noGrp="1"/>
          </p:cNvSpPr>
          <p:nvPr>
            <p:ph idx="1"/>
          </p:nvPr>
        </p:nvSpPr>
        <p:spPr>
          <a:xfrm>
            <a:off x="913795" y="1732449"/>
            <a:ext cx="10353762" cy="4855638"/>
          </a:xfrm>
        </p:spPr>
        <p:txBody>
          <a:bodyPr>
            <a:normAutofit fontScale="85000" lnSpcReduction="10000"/>
          </a:bodyPr>
          <a:lstStyle/>
          <a:p>
            <a:r>
              <a:rPr lang="en-US" sz="2400" dirty="0">
                <a:solidFill>
                  <a:srgbClr val="93E3FF"/>
                </a:solidFill>
              </a:rPr>
              <a:t>The supervisor may reschedule the officer’s hours, within their existing scheduled working days</a:t>
            </a:r>
            <a:r>
              <a:rPr lang="en-US" sz="2400" dirty="0">
                <a:solidFill>
                  <a:schemeClr val="tx1"/>
                </a:solidFill>
              </a:rPr>
              <a:t>, </a:t>
            </a:r>
            <a:r>
              <a:rPr lang="en-US" sz="2400" dirty="0">
                <a:solidFill>
                  <a:srgbClr val="93E3FF"/>
                </a:solidFill>
              </a:rPr>
              <a:t>and/or otherwise direct the officer regarding their attendance</a:t>
            </a:r>
            <a:r>
              <a:rPr lang="en-US" sz="2400" dirty="0">
                <a:solidFill>
                  <a:schemeClr val="tx1"/>
                </a:solidFill>
              </a:rPr>
              <a:t>.  Where possible, any shift working hours change(s) shall be agreeable between the officer and the supervisor</a:t>
            </a:r>
          </a:p>
          <a:p>
            <a:endParaRPr lang="en-US" sz="2400" dirty="0">
              <a:solidFill>
                <a:schemeClr val="tx1"/>
              </a:solidFill>
            </a:endParaRPr>
          </a:p>
          <a:p>
            <a:r>
              <a:rPr lang="en-US" sz="2400" dirty="0">
                <a:solidFill>
                  <a:schemeClr val="tx1"/>
                </a:solidFill>
              </a:rPr>
              <a:t>An officer required to appear in court after </a:t>
            </a:r>
            <a:r>
              <a:rPr lang="en-US" sz="2400" dirty="0">
                <a:solidFill>
                  <a:srgbClr val="93E3FF"/>
                </a:solidFill>
              </a:rPr>
              <a:t>or before a scheduled nightshift shall be provided with a minimum of eight (8) clear hours of rest,</a:t>
            </a:r>
            <a:r>
              <a:rPr lang="en-US" sz="2400" dirty="0">
                <a:solidFill>
                  <a:schemeClr val="tx1"/>
                </a:solidFill>
              </a:rPr>
              <a:t> </a:t>
            </a:r>
            <a:r>
              <a:rPr lang="en-US" sz="2400" b="1" dirty="0">
                <a:solidFill>
                  <a:srgbClr val="93E3FF"/>
                </a:solidFill>
              </a:rPr>
              <a:t>after and before</a:t>
            </a:r>
            <a:r>
              <a:rPr lang="en-US" sz="2400" dirty="0">
                <a:solidFill>
                  <a:schemeClr val="tx1"/>
                </a:solidFill>
              </a:rPr>
              <a:t> the day of the court appearance, without loss of time. </a:t>
            </a:r>
          </a:p>
          <a:p>
            <a:endParaRPr lang="en-US" sz="2400" dirty="0">
              <a:solidFill>
                <a:schemeClr val="tx1"/>
              </a:solidFill>
            </a:endParaRPr>
          </a:p>
          <a:p>
            <a:r>
              <a:rPr lang="en-US" sz="2400" dirty="0">
                <a:solidFill>
                  <a:schemeClr val="tx1"/>
                </a:solidFill>
              </a:rPr>
              <a:t>Normal </a:t>
            </a:r>
            <a:r>
              <a:rPr lang="en-US" sz="2400" dirty="0">
                <a:solidFill>
                  <a:srgbClr val="93E3FF"/>
                </a:solidFill>
              </a:rPr>
              <a:t>reporting time shall be one-half hour before the start of criminal or superior court</a:t>
            </a:r>
            <a:r>
              <a:rPr lang="en-US" sz="2400" dirty="0">
                <a:solidFill>
                  <a:schemeClr val="tx1"/>
                </a:solidFill>
              </a:rPr>
              <a:t>, and the </a:t>
            </a:r>
            <a:r>
              <a:rPr lang="en-US" sz="2400" dirty="0">
                <a:solidFill>
                  <a:srgbClr val="93E3FF"/>
                </a:solidFill>
              </a:rPr>
              <a:t>court starting time for other courts.   </a:t>
            </a:r>
          </a:p>
          <a:p>
            <a:endParaRPr lang="en-US" sz="2400" dirty="0">
              <a:solidFill>
                <a:schemeClr val="tx1"/>
              </a:solidFill>
            </a:endParaRPr>
          </a:p>
          <a:p>
            <a:r>
              <a:rPr lang="en-US" sz="2400" dirty="0">
                <a:solidFill>
                  <a:schemeClr val="tx1"/>
                </a:solidFill>
              </a:rPr>
              <a:t>If the attendance of an officer of the Service is required </a:t>
            </a:r>
            <a:r>
              <a:rPr lang="en-US" sz="2400" dirty="0">
                <a:solidFill>
                  <a:srgbClr val="93E3FF"/>
                </a:solidFill>
              </a:rPr>
              <a:t>at court on a day of their annual vacation</a:t>
            </a:r>
            <a:r>
              <a:rPr lang="en-US" sz="2400" dirty="0">
                <a:solidFill>
                  <a:schemeClr val="tx1"/>
                </a:solidFill>
              </a:rPr>
              <a:t>, they shall be paid for the actual hours worked, but </a:t>
            </a:r>
            <a:r>
              <a:rPr lang="en-US" sz="2400" dirty="0">
                <a:solidFill>
                  <a:srgbClr val="93E3FF"/>
                </a:solidFill>
              </a:rPr>
              <a:t>no less than four hours, at double time. </a:t>
            </a:r>
            <a:endParaRPr lang="en-CA" sz="2400" dirty="0">
              <a:solidFill>
                <a:srgbClr val="93E3FF"/>
              </a:solidFill>
            </a:endParaRPr>
          </a:p>
        </p:txBody>
      </p:sp>
    </p:spTree>
    <p:extLst>
      <p:ext uri="{BB962C8B-B14F-4D97-AF65-F5344CB8AC3E}">
        <p14:creationId xmlns:p14="http://schemas.microsoft.com/office/powerpoint/2010/main" val="355920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5F9F-A272-7EB4-6A6A-A231BC235138}"/>
              </a:ext>
            </a:extLst>
          </p:cNvPr>
          <p:cNvSpPr>
            <a:spLocks noGrp="1"/>
          </p:cNvSpPr>
          <p:nvPr>
            <p:ph type="title"/>
          </p:nvPr>
        </p:nvSpPr>
        <p:spPr/>
        <p:txBody>
          <a:bodyPr>
            <a:normAutofit fontScale="90000"/>
          </a:bodyPr>
          <a:lstStyle/>
          <a:p>
            <a:r>
              <a:rPr kumimoji="0" lang="en-CA" sz="4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23: Court Time</a:t>
            </a:r>
            <a:b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4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a:t>
            </a:r>
            <a:endParaRPr lang="en-CA" dirty="0"/>
          </a:p>
        </p:txBody>
      </p:sp>
      <p:sp>
        <p:nvSpPr>
          <p:cNvPr id="3" name="Content Placeholder 2">
            <a:extLst>
              <a:ext uri="{FF2B5EF4-FFF2-40B4-BE49-F238E27FC236}">
                <a16:creationId xmlns:a16="http://schemas.microsoft.com/office/drawing/2014/main" id="{EBDA962B-096D-D0A4-F2E5-97BB6EF91340}"/>
              </a:ext>
            </a:extLst>
          </p:cNvPr>
          <p:cNvSpPr>
            <a:spLocks noGrp="1"/>
          </p:cNvSpPr>
          <p:nvPr>
            <p:ph idx="1"/>
          </p:nvPr>
        </p:nvSpPr>
        <p:spPr>
          <a:xfrm>
            <a:off x="913795" y="1732449"/>
            <a:ext cx="10353762" cy="4759791"/>
          </a:xfrm>
        </p:spPr>
        <p:txBody>
          <a:bodyPr>
            <a:normAutofit fontScale="92500" lnSpcReduction="10000"/>
          </a:bodyPr>
          <a:lstStyle/>
          <a:p>
            <a:r>
              <a:rPr lang="en-US" sz="2800" b="1" dirty="0">
                <a:solidFill>
                  <a:srgbClr val="93E3FF"/>
                </a:solidFill>
              </a:rPr>
              <a:t>Lead investigators </a:t>
            </a:r>
            <a:r>
              <a:rPr lang="en-US" sz="2400" dirty="0">
                <a:solidFill>
                  <a:srgbClr val="93E3FF"/>
                </a:solidFill>
              </a:rPr>
              <a:t>attending criminal court on a rest day, shall be paid 3 hours of overtime as per Art. 14, plus three (3) hours credit in the first hour (at straight pay).  Overtime rates applied to every hour after the initial 3 hours. This is limited to one lead investigator (Officer in Charge) per criminal trial matter. </a:t>
            </a:r>
          </a:p>
          <a:p>
            <a:endParaRPr lang="en-US" sz="2400" dirty="0">
              <a:solidFill>
                <a:srgbClr val="93E3FF"/>
              </a:solidFill>
            </a:endParaRPr>
          </a:p>
          <a:p>
            <a:r>
              <a:rPr lang="en-US" sz="2400" dirty="0">
                <a:solidFill>
                  <a:srgbClr val="93E3FF"/>
                </a:solidFill>
              </a:rPr>
              <a:t> All secondary officers are paid overtime with 3 hours upfront in the first hour and overtime per hour after the initial 3 hours.</a:t>
            </a:r>
          </a:p>
          <a:p>
            <a:pPr marL="36900" indent="0">
              <a:buNone/>
            </a:pPr>
            <a:endParaRPr lang="en-US" sz="2400" dirty="0">
              <a:solidFill>
                <a:schemeClr val="tx1"/>
              </a:solidFill>
            </a:endParaRP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lang="en-US" sz="2400" dirty="0">
                <a:solidFill>
                  <a:srgbClr val="93E3FF"/>
                </a:solidFill>
              </a:rPr>
              <a:t>If an officer is compelled to attend </a:t>
            </a:r>
            <a:r>
              <a:rPr lang="en-US" sz="2800" b="1" dirty="0">
                <a:solidFill>
                  <a:srgbClr val="93E3FF"/>
                </a:solidFill>
              </a:rPr>
              <a:t>criminal court for the purpose of testimony</a:t>
            </a:r>
            <a:r>
              <a:rPr lang="en-US" sz="2400" b="1" dirty="0">
                <a:solidFill>
                  <a:srgbClr val="93E3FF"/>
                </a:solidFill>
              </a:rPr>
              <a:t> or </a:t>
            </a:r>
            <a:r>
              <a:rPr lang="en-US" sz="3000" b="1" dirty="0">
                <a:solidFill>
                  <a:srgbClr val="93E3FF"/>
                </a:solidFill>
              </a:rPr>
              <a:t>POA court </a:t>
            </a:r>
            <a:r>
              <a:rPr lang="en-US" sz="2400" dirty="0">
                <a:solidFill>
                  <a:srgbClr val="93E3FF"/>
                </a:solidFill>
              </a:rPr>
              <a:t>with </a:t>
            </a:r>
            <a:r>
              <a:rPr lang="en-US" sz="2400" b="1" dirty="0">
                <a:solidFill>
                  <a:srgbClr val="93E3FF"/>
                </a:solidFill>
              </a:rPr>
              <a:t>less than 48 hours’ notice </a:t>
            </a:r>
            <a:r>
              <a:rPr lang="en-US" sz="2400" dirty="0">
                <a:solidFill>
                  <a:srgbClr val="93E3FF"/>
                </a:solidFill>
              </a:rPr>
              <a:t>provided, they shall receive payment as per the proposed court time with an extra 4 hours of overtime for the first 3 hours </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lang="en-US" sz="2400" dirty="0">
              <a:solidFill>
                <a:srgbClr val="93E3FF"/>
              </a:solidFill>
            </a:endParaRPr>
          </a:p>
          <a:p>
            <a:endParaRPr lang="en-US" sz="2400" b="1" dirty="0">
              <a:solidFill>
                <a:srgbClr val="93E3FF"/>
              </a:solidFill>
            </a:endParaRPr>
          </a:p>
          <a:p>
            <a:endParaRPr lang="en-CA" b="1" dirty="0">
              <a:solidFill>
                <a:srgbClr val="93E3FF"/>
              </a:solidFill>
            </a:endParaRPr>
          </a:p>
        </p:txBody>
      </p:sp>
    </p:spTree>
    <p:extLst>
      <p:ext uri="{BB962C8B-B14F-4D97-AF65-F5344CB8AC3E}">
        <p14:creationId xmlns:p14="http://schemas.microsoft.com/office/powerpoint/2010/main" val="1384766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A774-37A4-A336-DE01-29D40C1872B1}"/>
              </a:ext>
            </a:extLst>
          </p:cNvPr>
          <p:cNvSpPr>
            <a:spLocks noGrp="1"/>
          </p:cNvSpPr>
          <p:nvPr>
            <p:ph type="title"/>
          </p:nvPr>
        </p:nvSpPr>
        <p:spPr>
          <a:xfrm>
            <a:off x="919118" y="0"/>
            <a:ext cx="10353762" cy="970450"/>
          </a:xfrm>
        </p:spPr>
        <p:txBody>
          <a:bodyPr>
            <a:normAutofit/>
          </a:bodyPr>
          <a:lstStyle/>
          <a:p>
            <a:r>
              <a:rPr lang="en-CA" sz="4400" dirty="0">
                <a:solidFill>
                  <a:srgbClr val="93E3FF"/>
                </a:solidFill>
              </a:rPr>
              <a:t>What does the new Court time look like?</a:t>
            </a:r>
          </a:p>
        </p:txBody>
      </p:sp>
      <p:graphicFrame>
        <p:nvGraphicFramePr>
          <p:cNvPr id="4" name="Content Placeholder 3">
            <a:extLst>
              <a:ext uri="{FF2B5EF4-FFF2-40B4-BE49-F238E27FC236}">
                <a16:creationId xmlns:a16="http://schemas.microsoft.com/office/drawing/2014/main" id="{FD6F44AA-61B7-0B3D-EE27-4D03998B32FF}"/>
              </a:ext>
            </a:extLst>
          </p:cNvPr>
          <p:cNvGraphicFramePr>
            <a:graphicFrameLocks noGrp="1"/>
          </p:cNvGraphicFramePr>
          <p:nvPr>
            <p:ph idx="1"/>
            <p:extLst>
              <p:ext uri="{D42A27DB-BD31-4B8C-83A1-F6EECF244321}">
                <p14:modId xmlns:p14="http://schemas.microsoft.com/office/powerpoint/2010/main" val="3196803174"/>
              </p:ext>
            </p:extLst>
          </p:nvPr>
        </p:nvGraphicFramePr>
        <p:xfrm>
          <a:off x="203067" y="881827"/>
          <a:ext cx="11785865" cy="3439352"/>
        </p:xfrm>
        <a:graphic>
          <a:graphicData uri="http://schemas.openxmlformats.org/drawingml/2006/table">
            <a:tbl>
              <a:tblPr firstRow="1" bandRow="1">
                <a:tableStyleId>{D7AC3CCA-C797-4891-BE02-D94E43425B78}</a:tableStyleId>
              </a:tblPr>
              <a:tblGrid>
                <a:gridCol w="6312665">
                  <a:extLst>
                    <a:ext uri="{9D8B030D-6E8A-4147-A177-3AD203B41FA5}">
                      <a16:colId xmlns:a16="http://schemas.microsoft.com/office/drawing/2014/main" val="2057783440"/>
                    </a:ext>
                  </a:extLst>
                </a:gridCol>
                <a:gridCol w="583894">
                  <a:extLst>
                    <a:ext uri="{9D8B030D-6E8A-4147-A177-3AD203B41FA5}">
                      <a16:colId xmlns:a16="http://schemas.microsoft.com/office/drawing/2014/main" val="2801796932"/>
                    </a:ext>
                  </a:extLst>
                </a:gridCol>
                <a:gridCol w="760164">
                  <a:extLst>
                    <a:ext uri="{9D8B030D-6E8A-4147-A177-3AD203B41FA5}">
                      <a16:colId xmlns:a16="http://schemas.microsoft.com/office/drawing/2014/main" val="2488650983"/>
                    </a:ext>
                  </a:extLst>
                </a:gridCol>
                <a:gridCol w="903383">
                  <a:extLst>
                    <a:ext uri="{9D8B030D-6E8A-4147-A177-3AD203B41FA5}">
                      <a16:colId xmlns:a16="http://schemas.microsoft.com/office/drawing/2014/main" val="344916208"/>
                    </a:ext>
                  </a:extLst>
                </a:gridCol>
                <a:gridCol w="594911">
                  <a:extLst>
                    <a:ext uri="{9D8B030D-6E8A-4147-A177-3AD203B41FA5}">
                      <a16:colId xmlns:a16="http://schemas.microsoft.com/office/drawing/2014/main" val="2128557414"/>
                    </a:ext>
                  </a:extLst>
                </a:gridCol>
                <a:gridCol w="616944">
                  <a:extLst>
                    <a:ext uri="{9D8B030D-6E8A-4147-A177-3AD203B41FA5}">
                      <a16:colId xmlns:a16="http://schemas.microsoft.com/office/drawing/2014/main" val="1226743989"/>
                    </a:ext>
                  </a:extLst>
                </a:gridCol>
                <a:gridCol w="638979">
                  <a:extLst>
                    <a:ext uri="{9D8B030D-6E8A-4147-A177-3AD203B41FA5}">
                      <a16:colId xmlns:a16="http://schemas.microsoft.com/office/drawing/2014/main" val="4199344873"/>
                    </a:ext>
                  </a:extLst>
                </a:gridCol>
                <a:gridCol w="705079">
                  <a:extLst>
                    <a:ext uri="{9D8B030D-6E8A-4147-A177-3AD203B41FA5}">
                      <a16:colId xmlns:a16="http://schemas.microsoft.com/office/drawing/2014/main" val="3211402526"/>
                    </a:ext>
                  </a:extLst>
                </a:gridCol>
                <a:gridCol w="669846">
                  <a:extLst>
                    <a:ext uri="{9D8B030D-6E8A-4147-A177-3AD203B41FA5}">
                      <a16:colId xmlns:a16="http://schemas.microsoft.com/office/drawing/2014/main" val="4235560259"/>
                    </a:ext>
                  </a:extLst>
                </a:gridCol>
              </a:tblGrid>
              <a:tr h="370840">
                <a:tc>
                  <a:txBody>
                    <a:bodyPr/>
                    <a:lstStyle/>
                    <a:p>
                      <a:pPr algn="r"/>
                      <a:r>
                        <a:rPr lang="en-CA" sz="2400" b="1" dirty="0"/>
                        <a:t>Hours in Criminal Court</a:t>
                      </a:r>
                    </a:p>
                  </a:txBody>
                  <a:tcPr/>
                </a:tc>
                <a:tc>
                  <a:txBody>
                    <a:bodyPr/>
                    <a:lstStyle/>
                    <a:p>
                      <a:pPr algn="ctr"/>
                      <a:r>
                        <a:rPr lang="en-CA" sz="2400" b="1" dirty="0"/>
                        <a:t>1</a:t>
                      </a:r>
                    </a:p>
                  </a:txBody>
                  <a:tcPr/>
                </a:tc>
                <a:tc>
                  <a:txBody>
                    <a:bodyPr/>
                    <a:lstStyle/>
                    <a:p>
                      <a:pPr algn="ctr"/>
                      <a:r>
                        <a:rPr lang="en-CA" sz="2400" b="1" dirty="0"/>
                        <a:t>2</a:t>
                      </a:r>
                    </a:p>
                  </a:txBody>
                  <a:tcPr/>
                </a:tc>
                <a:tc>
                  <a:txBody>
                    <a:bodyPr/>
                    <a:lstStyle/>
                    <a:p>
                      <a:pPr algn="ctr"/>
                      <a:r>
                        <a:rPr lang="en-CA" sz="2400" b="1" dirty="0"/>
                        <a:t>3</a:t>
                      </a:r>
                    </a:p>
                  </a:txBody>
                  <a:tcPr/>
                </a:tc>
                <a:tc>
                  <a:txBody>
                    <a:bodyPr/>
                    <a:lstStyle/>
                    <a:p>
                      <a:pPr algn="ctr"/>
                      <a:r>
                        <a:rPr lang="en-CA" sz="2400" b="1" dirty="0"/>
                        <a:t>4</a:t>
                      </a:r>
                    </a:p>
                  </a:txBody>
                  <a:tcPr/>
                </a:tc>
                <a:tc>
                  <a:txBody>
                    <a:bodyPr/>
                    <a:lstStyle/>
                    <a:p>
                      <a:pPr algn="ctr"/>
                      <a:r>
                        <a:rPr lang="en-CA" sz="2400" b="1" dirty="0"/>
                        <a:t>5</a:t>
                      </a:r>
                    </a:p>
                  </a:txBody>
                  <a:tcPr/>
                </a:tc>
                <a:tc>
                  <a:txBody>
                    <a:bodyPr/>
                    <a:lstStyle/>
                    <a:p>
                      <a:pPr algn="ctr"/>
                      <a:r>
                        <a:rPr lang="en-CA" sz="2400" b="1" dirty="0"/>
                        <a:t>6</a:t>
                      </a:r>
                    </a:p>
                  </a:txBody>
                  <a:tcPr/>
                </a:tc>
                <a:tc>
                  <a:txBody>
                    <a:bodyPr/>
                    <a:lstStyle/>
                    <a:p>
                      <a:pPr algn="ctr"/>
                      <a:r>
                        <a:rPr lang="en-CA" sz="2400" b="1" dirty="0"/>
                        <a:t>7</a:t>
                      </a:r>
                    </a:p>
                  </a:txBody>
                  <a:tcPr/>
                </a:tc>
                <a:tc>
                  <a:txBody>
                    <a:bodyPr/>
                    <a:lstStyle/>
                    <a:p>
                      <a:pPr algn="ctr"/>
                      <a:r>
                        <a:rPr lang="en-CA" sz="2400" b="1" dirty="0"/>
                        <a:t>8</a:t>
                      </a:r>
                    </a:p>
                  </a:txBody>
                  <a:tcPr/>
                </a:tc>
                <a:extLst>
                  <a:ext uri="{0D108BD9-81ED-4DB2-BD59-A6C34878D82A}">
                    <a16:rowId xmlns:a16="http://schemas.microsoft.com/office/drawing/2014/main" val="1733024445"/>
                  </a:ext>
                </a:extLst>
              </a:tr>
              <a:tr h="370840">
                <a:tc>
                  <a:txBody>
                    <a:bodyPr/>
                    <a:lstStyle/>
                    <a:p>
                      <a:pPr algn="r"/>
                      <a:r>
                        <a:rPr lang="en-CA" sz="2000" dirty="0">
                          <a:solidFill>
                            <a:schemeClr val="tx1"/>
                          </a:solidFill>
                        </a:rPr>
                        <a:t>Previous hours at straight time</a:t>
                      </a:r>
                    </a:p>
                  </a:txBody>
                  <a:tcPr>
                    <a:solidFill>
                      <a:schemeClr val="tx2">
                        <a:lumMod val="10000"/>
                      </a:schemeClr>
                    </a:solidFill>
                  </a:tcPr>
                </a:tc>
                <a:tc>
                  <a:txBody>
                    <a:bodyPr/>
                    <a:lstStyle/>
                    <a:p>
                      <a:pPr algn="ctr"/>
                      <a:r>
                        <a:rPr lang="en-CA" b="1" dirty="0">
                          <a:solidFill>
                            <a:schemeClr val="tx1"/>
                          </a:solidFill>
                        </a:rPr>
                        <a:t>6</a:t>
                      </a:r>
                    </a:p>
                  </a:txBody>
                  <a:tcPr>
                    <a:solidFill>
                      <a:schemeClr val="tx2">
                        <a:lumMod val="10000"/>
                      </a:schemeClr>
                    </a:solidFill>
                  </a:tcPr>
                </a:tc>
                <a:tc>
                  <a:txBody>
                    <a:bodyPr/>
                    <a:lstStyle/>
                    <a:p>
                      <a:pPr algn="ctr"/>
                      <a:r>
                        <a:rPr lang="en-CA" b="1" dirty="0">
                          <a:solidFill>
                            <a:schemeClr val="tx1"/>
                          </a:solidFill>
                        </a:rPr>
                        <a:t>7</a:t>
                      </a:r>
                    </a:p>
                  </a:txBody>
                  <a:tcPr>
                    <a:solidFill>
                      <a:schemeClr val="tx2">
                        <a:lumMod val="10000"/>
                      </a:schemeClr>
                    </a:solidFill>
                  </a:tcPr>
                </a:tc>
                <a:tc>
                  <a:txBody>
                    <a:bodyPr/>
                    <a:lstStyle/>
                    <a:p>
                      <a:pPr algn="ctr"/>
                      <a:r>
                        <a:rPr lang="en-CA" b="1" dirty="0">
                          <a:solidFill>
                            <a:schemeClr val="tx1"/>
                          </a:solidFill>
                        </a:rPr>
                        <a:t>8</a:t>
                      </a:r>
                    </a:p>
                  </a:txBody>
                  <a:tcPr>
                    <a:solidFill>
                      <a:schemeClr val="tx2">
                        <a:lumMod val="10000"/>
                      </a:schemeClr>
                    </a:solidFill>
                  </a:tcPr>
                </a:tc>
                <a:tc>
                  <a:txBody>
                    <a:bodyPr/>
                    <a:lstStyle/>
                    <a:p>
                      <a:pPr algn="ctr"/>
                      <a:r>
                        <a:rPr lang="en-CA" b="1" dirty="0">
                          <a:solidFill>
                            <a:schemeClr val="tx1"/>
                          </a:solidFill>
                        </a:rPr>
                        <a:t>9</a:t>
                      </a:r>
                    </a:p>
                  </a:txBody>
                  <a:tcPr>
                    <a:solidFill>
                      <a:schemeClr val="tx2">
                        <a:lumMod val="10000"/>
                      </a:schemeClr>
                    </a:solidFill>
                  </a:tcPr>
                </a:tc>
                <a:tc>
                  <a:txBody>
                    <a:bodyPr/>
                    <a:lstStyle/>
                    <a:p>
                      <a:pPr algn="ctr"/>
                      <a:r>
                        <a:rPr lang="en-CA" b="1" dirty="0">
                          <a:solidFill>
                            <a:schemeClr val="tx1"/>
                          </a:solidFill>
                        </a:rPr>
                        <a:t>10</a:t>
                      </a:r>
                    </a:p>
                  </a:txBody>
                  <a:tcPr>
                    <a:solidFill>
                      <a:schemeClr val="tx2">
                        <a:lumMod val="10000"/>
                      </a:schemeClr>
                    </a:solidFill>
                  </a:tcPr>
                </a:tc>
                <a:tc>
                  <a:txBody>
                    <a:bodyPr/>
                    <a:lstStyle/>
                    <a:p>
                      <a:pPr algn="ctr"/>
                      <a:r>
                        <a:rPr lang="en-CA" b="1" dirty="0">
                          <a:solidFill>
                            <a:schemeClr val="tx1"/>
                          </a:solidFill>
                        </a:rPr>
                        <a:t>11</a:t>
                      </a:r>
                    </a:p>
                  </a:txBody>
                  <a:tcPr>
                    <a:solidFill>
                      <a:schemeClr val="tx2">
                        <a:lumMod val="10000"/>
                      </a:schemeClr>
                    </a:solidFill>
                  </a:tcPr>
                </a:tc>
                <a:tc>
                  <a:txBody>
                    <a:bodyPr/>
                    <a:lstStyle/>
                    <a:p>
                      <a:pPr algn="ctr"/>
                      <a:r>
                        <a:rPr lang="en-CA" b="1" dirty="0">
                          <a:solidFill>
                            <a:schemeClr val="tx1"/>
                          </a:solidFill>
                        </a:rPr>
                        <a:t>12</a:t>
                      </a:r>
                    </a:p>
                  </a:txBody>
                  <a:tcPr>
                    <a:solidFill>
                      <a:schemeClr val="tx2">
                        <a:lumMod val="10000"/>
                      </a:schemeClr>
                    </a:solidFill>
                  </a:tcPr>
                </a:tc>
                <a:tc>
                  <a:txBody>
                    <a:bodyPr/>
                    <a:lstStyle/>
                    <a:p>
                      <a:pPr algn="ctr"/>
                      <a:r>
                        <a:rPr lang="en-CA" b="1" dirty="0">
                          <a:solidFill>
                            <a:schemeClr val="tx1"/>
                          </a:solidFill>
                        </a:rPr>
                        <a:t>13</a:t>
                      </a:r>
                    </a:p>
                  </a:txBody>
                  <a:tcPr>
                    <a:solidFill>
                      <a:schemeClr val="tx2">
                        <a:lumMod val="10000"/>
                      </a:schemeClr>
                    </a:solidFill>
                  </a:tcPr>
                </a:tc>
                <a:extLst>
                  <a:ext uri="{0D108BD9-81ED-4DB2-BD59-A6C34878D82A}">
                    <a16:rowId xmlns:a16="http://schemas.microsoft.com/office/drawing/2014/main" val="2145597592"/>
                  </a:ext>
                </a:extLst>
              </a:tr>
              <a:tr h="370840">
                <a:tc>
                  <a:txBody>
                    <a:bodyPr/>
                    <a:lstStyle/>
                    <a:p>
                      <a:pPr algn="r"/>
                      <a:r>
                        <a:rPr lang="en-CA" sz="2000" dirty="0"/>
                        <a:t>Lead Investigator converted to straight time hours </a:t>
                      </a:r>
                    </a:p>
                    <a:p>
                      <a:pPr algn="r"/>
                      <a:r>
                        <a:rPr lang="en-CA" sz="2000" dirty="0"/>
                        <a:t>(3 hours OT plus 3 hours straight time)</a:t>
                      </a:r>
                    </a:p>
                  </a:txBody>
                  <a:tcPr/>
                </a:tc>
                <a:tc gridSpan="3">
                  <a:txBody>
                    <a:bodyPr/>
                    <a:lstStyle/>
                    <a:p>
                      <a:pPr algn="ctr"/>
                      <a:r>
                        <a:rPr lang="en-CA" b="1" dirty="0"/>
                        <a:t>7.5</a:t>
                      </a:r>
                    </a:p>
                  </a:txBody>
                  <a:tcPr/>
                </a:tc>
                <a:tc hMerge="1">
                  <a:txBody>
                    <a:bodyPr/>
                    <a:lstStyle/>
                    <a:p>
                      <a:pPr algn="ctr"/>
                      <a:endParaRPr lang="en-CA" b="1" dirty="0"/>
                    </a:p>
                  </a:txBody>
                  <a:tcPr/>
                </a:tc>
                <a:tc hMerge="1">
                  <a:txBody>
                    <a:bodyPr/>
                    <a:lstStyle/>
                    <a:p>
                      <a:pPr algn="ctr"/>
                      <a:endParaRPr lang="en-CA" b="1" dirty="0"/>
                    </a:p>
                  </a:txBody>
                  <a:tcPr/>
                </a:tc>
                <a:tc>
                  <a:txBody>
                    <a:bodyPr/>
                    <a:lstStyle/>
                    <a:p>
                      <a:pPr algn="ctr"/>
                      <a:r>
                        <a:rPr lang="en-CA" b="1" dirty="0"/>
                        <a:t>9</a:t>
                      </a:r>
                    </a:p>
                  </a:txBody>
                  <a:tcPr/>
                </a:tc>
                <a:tc>
                  <a:txBody>
                    <a:bodyPr/>
                    <a:lstStyle/>
                    <a:p>
                      <a:pPr algn="ctr"/>
                      <a:r>
                        <a:rPr lang="en-CA" b="1" dirty="0"/>
                        <a:t>10.5</a:t>
                      </a:r>
                    </a:p>
                  </a:txBody>
                  <a:tcPr/>
                </a:tc>
                <a:tc>
                  <a:txBody>
                    <a:bodyPr/>
                    <a:lstStyle/>
                    <a:p>
                      <a:pPr algn="ctr"/>
                      <a:r>
                        <a:rPr lang="en-CA" b="1" dirty="0"/>
                        <a:t>12</a:t>
                      </a:r>
                    </a:p>
                  </a:txBody>
                  <a:tcPr/>
                </a:tc>
                <a:tc>
                  <a:txBody>
                    <a:bodyPr/>
                    <a:lstStyle/>
                    <a:p>
                      <a:pPr algn="ctr"/>
                      <a:r>
                        <a:rPr lang="en-CA" b="1" dirty="0"/>
                        <a:t>13.5</a:t>
                      </a:r>
                    </a:p>
                  </a:txBody>
                  <a:tcPr/>
                </a:tc>
                <a:tc>
                  <a:txBody>
                    <a:bodyPr/>
                    <a:lstStyle/>
                    <a:p>
                      <a:pPr algn="ctr"/>
                      <a:r>
                        <a:rPr lang="en-CA" b="1" dirty="0"/>
                        <a:t>15</a:t>
                      </a:r>
                    </a:p>
                  </a:txBody>
                  <a:tcPr/>
                </a:tc>
                <a:extLst>
                  <a:ext uri="{0D108BD9-81ED-4DB2-BD59-A6C34878D82A}">
                    <a16:rowId xmlns:a16="http://schemas.microsoft.com/office/drawing/2014/main" val="3011988953"/>
                  </a:ext>
                </a:extLst>
              </a:tr>
              <a:tr h="370840">
                <a:tc>
                  <a:txBody>
                    <a:bodyPr/>
                    <a:lstStyle/>
                    <a:p>
                      <a:pPr algn="r"/>
                      <a:r>
                        <a:rPr lang="en-CA" sz="2000" dirty="0"/>
                        <a:t>Secondary officer/POA converted to straight time hours</a:t>
                      </a:r>
                    </a:p>
                    <a:p>
                      <a:pPr algn="r"/>
                      <a:r>
                        <a:rPr lang="en-CA" sz="2000" dirty="0"/>
                        <a:t>(3 hours OT for first 3 hours)</a:t>
                      </a:r>
                    </a:p>
                  </a:txBody>
                  <a:tcPr/>
                </a:tc>
                <a:tc gridSpan="3">
                  <a:txBody>
                    <a:bodyPr/>
                    <a:lstStyle/>
                    <a:p>
                      <a:pPr algn="ctr"/>
                      <a:r>
                        <a:rPr lang="en-CA" b="1" dirty="0"/>
                        <a:t>4.5</a:t>
                      </a:r>
                    </a:p>
                  </a:txBody>
                  <a:tcPr/>
                </a:tc>
                <a:tc hMerge="1">
                  <a:txBody>
                    <a:bodyPr/>
                    <a:lstStyle/>
                    <a:p>
                      <a:pPr algn="ctr"/>
                      <a:endParaRPr lang="en-CA" b="1" dirty="0"/>
                    </a:p>
                  </a:txBody>
                  <a:tcPr/>
                </a:tc>
                <a:tc hMerge="1">
                  <a:txBody>
                    <a:bodyPr/>
                    <a:lstStyle/>
                    <a:p>
                      <a:pPr algn="ctr"/>
                      <a:endParaRPr lang="en-CA" b="1" dirty="0"/>
                    </a:p>
                  </a:txBody>
                  <a:tcPr/>
                </a:tc>
                <a:tc>
                  <a:txBody>
                    <a:bodyPr/>
                    <a:lstStyle/>
                    <a:p>
                      <a:pPr algn="ctr"/>
                      <a:r>
                        <a:rPr lang="en-CA" b="1" dirty="0"/>
                        <a:t>6</a:t>
                      </a:r>
                    </a:p>
                  </a:txBody>
                  <a:tcPr/>
                </a:tc>
                <a:tc>
                  <a:txBody>
                    <a:bodyPr/>
                    <a:lstStyle/>
                    <a:p>
                      <a:pPr algn="ctr"/>
                      <a:r>
                        <a:rPr lang="en-CA" b="1" dirty="0"/>
                        <a:t>7.5</a:t>
                      </a:r>
                    </a:p>
                  </a:txBody>
                  <a:tcPr/>
                </a:tc>
                <a:tc>
                  <a:txBody>
                    <a:bodyPr/>
                    <a:lstStyle/>
                    <a:p>
                      <a:pPr algn="ctr"/>
                      <a:r>
                        <a:rPr lang="en-CA" b="1" dirty="0"/>
                        <a:t>9</a:t>
                      </a:r>
                    </a:p>
                  </a:txBody>
                  <a:tcPr/>
                </a:tc>
                <a:tc>
                  <a:txBody>
                    <a:bodyPr/>
                    <a:lstStyle/>
                    <a:p>
                      <a:pPr algn="ctr"/>
                      <a:r>
                        <a:rPr lang="en-CA" b="1" dirty="0"/>
                        <a:t>10.5</a:t>
                      </a:r>
                    </a:p>
                  </a:txBody>
                  <a:tcPr/>
                </a:tc>
                <a:tc>
                  <a:txBody>
                    <a:bodyPr/>
                    <a:lstStyle/>
                    <a:p>
                      <a:pPr algn="ctr"/>
                      <a:r>
                        <a:rPr lang="en-CA" b="1" dirty="0"/>
                        <a:t>12</a:t>
                      </a:r>
                    </a:p>
                  </a:txBody>
                  <a:tcPr/>
                </a:tc>
                <a:extLst>
                  <a:ext uri="{0D108BD9-81ED-4DB2-BD59-A6C34878D82A}">
                    <a16:rowId xmlns:a16="http://schemas.microsoft.com/office/drawing/2014/main" val="1486927676"/>
                  </a:ext>
                </a:extLst>
              </a:tr>
              <a:tr h="482792">
                <a:tc>
                  <a:txBody>
                    <a:bodyPr/>
                    <a:lstStyle/>
                    <a:p>
                      <a:pPr algn="r"/>
                      <a:r>
                        <a:rPr lang="en-CA" sz="2000" dirty="0"/>
                        <a:t>Short notice (48 hours or less)Lead Investigator </a:t>
                      </a:r>
                    </a:p>
                  </a:txBody>
                  <a:tcPr/>
                </a:tc>
                <a:tc gridSpan="3">
                  <a:txBody>
                    <a:bodyPr/>
                    <a:lstStyle/>
                    <a:p>
                      <a:pPr algn="ctr"/>
                      <a:r>
                        <a:rPr lang="en-CA" b="1" dirty="0"/>
                        <a:t>13.5</a:t>
                      </a:r>
                    </a:p>
                  </a:txBody>
                  <a:tcPr/>
                </a:tc>
                <a:tc hMerge="1">
                  <a:txBody>
                    <a:bodyPr/>
                    <a:lstStyle/>
                    <a:p>
                      <a:endParaRPr lang="en-CA"/>
                    </a:p>
                  </a:txBody>
                  <a:tcPr/>
                </a:tc>
                <a:tc hMerge="1">
                  <a:txBody>
                    <a:bodyPr/>
                    <a:lstStyle/>
                    <a:p>
                      <a:endParaRPr lang="en-CA"/>
                    </a:p>
                  </a:txBody>
                  <a:tcPr/>
                </a:tc>
                <a:tc>
                  <a:txBody>
                    <a:bodyPr/>
                    <a:lstStyle/>
                    <a:p>
                      <a:pPr algn="ctr"/>
                      <a:r>
                        <a:rPr lang="en-CA" b="1" dirty="0"/>
                        <a:t>15</a:t>
                      </a:r>
                    </a:p>
                  </a:txBody>
                  <a:tcPr/>
                </a:tc>
                <a:tc>
                  <a:txBody>
                    <a:bodyPr/>
                    <a:lstStyle/>
                    <a:p>
                      <a:pPr algn="ctr"/>
                      <a:r>
                        <a:rPr lang="en-CA" b="1" dirty="0"/>
                        <a:t>16.5</a:t>
                      </a:r>
                    </a:p>
                  </a:txBody>
                  <a:tcPr/>
                </a:tc>
                <a:tc>
                  <a:txBody>
                    <a:bodyPr/>
                    <a:lstStyle/>
                    <a:p>
                      <a:pPr algn="ctr"/>
                      <a:r>
                        <a:rPr lang="en-CA" b="1" dirty="0"/>
                        <a:t>18</a:t>
                      </a:r>
                    </a:p>
                  </a:txBody>
                  <a:tcPr/>
                </a:tc>
                <a:tc>
                  <a:txBody>
                    <a:bodyPr/>
                    <a:lstStyle/>
                    <a:p>
                      <a:pPr algn="ctr"/>
                      <a:r>
                        <a:rPr lang="en-CA" b="1" dirty="0"/>
                        <a:t>19.5</a:t>
                      </a:r>
                    </a:p>
                  </a:txBody>
                  <a:tcPr/>
                </a:tc>
                <a:tc>
                  <a:txBody>
                    <a:bodyPr/>
                    <a:lstStyle/>
                    <a:p>
                      <a:pPr algn="ctr"/>
                      <a:r>
                        <a:rPr lang="en-CA" b="1" dirty="0"/>
                        <a:t>21</a:t>
                      </a:r>
                    </a:p>
                  </a:txBody>
                  <a:tcPr/>
                </a:tc>
                <a:extLst>
                  <a:ext uri="{0D108BD9-81ED-4DB2-BD59-A6C34878D82A}">
                    <a16:rowId xmlns:a16="http://schemas.microsoft.com/office/drawing/2014/main" val="3101198153"/>
                  </a:ext>
                </a:extLst>
              </a:tr>
              <a:tr h="370840">
                <a:tc>
                  <a:txBody>
                    <a:bodyPr/>
                    <a:lstStyle/>
                    <a:p>
                      <a:pPr algn="r"/>
                      <a:r>
                        <a:rPr lang="en-US" sz="2000" dirty="0"/>
                        <a:t>Short notice (48 hours or less) secondary officer/POA </a:t>
                      </a:r>
                    </a:p>
                    <a:p>
                      <a:pPr algn="r"/>
                      <a:r>
                        <a:rPr lang="en-CA" sz="2000" dirty="0"/>
                        <a:t>   </a:t>
                      </a:r>
                    </a:p>
                  </a:txBody>
                  <a:tcPr/>
                </a:tc>
                <a:tc gridSpan="3">
                  <a:txBody>
                    <a:bodyPr/>
                    <a:lstStyle/>
                    <a:p>
                      <a:pPr algn="ctr"/>
                      <a:r>
                        <a:rPr lang="en-CA" b="1" dirty="0"/>
                        <a:t>10.5</a:t>
                      </a:r>
                    </a:p>
                  </a:txBody>
                  <a:tcPr/>
                </a:tc>
                <a:tc hMerge="1">
                  <a:txBody>
                    <a:bodyPr/>
                    <a:lstStyle/>
                    <a:p>
                      <a:endParaRPr lang="en-CA"/>
                    </a:p>
                  </a:txBody>
                  <a:tcPr/>
                </a:tc>
                <a:tc hMerge="1">
                  <a:txBody>
                    <a:bodyPr/>
                    <a:lstStyle/>
                    <a:p>
                      <a:endParaRPr lang="en-CA"/>
                    </a:p>
                  </a:txBody>
                  <a:tcPr/>
                </a:tc>
                <a:tc>
                  <a:txBody>
                    <a:bodyPr/>
                    <a:lstStyle/>
                    <a:p>
                      <a:pPr algn="ctr"/>
                      <a:r>
                        <a:rPr lang="en-CA" b="1" dirty="0"/>
                        <a:t>12</a:t>
                      </a:r>
                    </a:p>
                  </a:txBody>
                  <a:tcPr/>
                </a:tc>
                <a:tc>
                  <a:txBody>
                    <a:bodyPr/>
                    <a:lstStyle/>
                    <a:p>
                      <a:pPr algn="ctr"/>
                      <a:r>
                        <a:rPr lang="en-CA" b="1" dirty="0"/>
                        <a:t>13.5</a:t>
                      </a:r>
                    </a:p>
                  </a:txBody>
                  <a:tcPr/>
                </a:tc>
                <a:tc>
                  <a:txBody>
                    <a:bodyPr/>
                    <a:lstStyle/>
                    <a:p>
                      <a:pPr algn="ctr"/>
                      <a:r>
                        <a:rPr lang="en-CA" b="1" dirty="0"/>
                        <a:t>15</a:t>
                      </a:r>
                    </a:p>
                  </a:txBody>
                  <a:tcPr/>
                </a:tc>
                <a:tc>
                  <a:txBody>
                    <a:bodyPr/>
                    <a:lstStyle/>
                    <a:p>
                      <a:pPr algn="ctr"/>
                      <a:r>
                        <a:rPr lang="en-CA" b="1" dirty="0"/>
                        <a:t>16.5</a:t>
                      </a:r>
                    </a:p>
                  </a:txBody>
                  <a:tcPr/>
                </a:tc>
                <a:tc>
                  <a:txBody>
                    <a:bodyPr/>
                    <a:lstStyle/>
                    <a:p>
                      <a:pPr algn="ctr"/>
                      <a:r>
                        <a:rPr lang="en-CA" b="1" dirty="0"/>
                        <a:t>18</a:t>
                      </a:r>
                    </a:p>
                  </a:txBody>
                  <a:tcPr/>
                </a:tc>
                <a:extLst>
                  <a:ext uri="{0D108BD9-81ED-4DB2-BD59-A6C34878D82A}">
                    <a16:rowId xmlns:a16="http://schemas.microsoft.com/office/drawing/2014/main" val="3428131740"/>
                  </a:ext>
                </a:extLst>
              </a:tr>
            </a:tbl>
          </a:graphicData>
        </a:graphic>
      </p:graphicFrame>
      <p:sp>
        <p:nvSpPr>
          <p:cNvPr id="6" name="TextBox 5">
            <a:extLst>
              <a:ext uri="{FF2B5EF4-FFF2-40B4-BE49-F238E27FC236}">
                <a16:creationId xmlns:a16="http://schemas.microsoft.com/office/drawing/2014/main" id="{DFF5E378-AF6F-F990-598E-628F627D927E}"/>
              </a:ext>
            </a:extLst>
          </p:cNvPr>
          <p:cNvSpPr txBox="1"/>
          <p:nvPr/>
        </p:nvSpPr>
        <p:spPr>
          <a:xfrm>
            <a:off x="169670" y="4256497"/>
            <a:ext cx="12022330" cy="2523768"/>
          </a:xfrm>
          <a:prstGeom prst="rect">
            <a:avLst/>
          </a:prstGeom>
          <a:noFill/>
        </p:spPr>
        <p:txBody>
          <a:bodyPr wrap="square" rtlCol="0">
            <a:spAutoFit/>
          </a:bodyPr>
          <a:lstStyle/>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For the lead investigator only, 1st hour receives 3 additional hours at straight time as well as 3 hours </a:t>
            </a:r>
            <a:r>
              <a:rPr lang="en-US" sz="2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rPr>
              <a:t>at OT rate; the </a:t>
            </a:r>
            <a:r>
              <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equivalent of 7 hours straight time in the first 3 hours. OT rate for every hour after.</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Secondary officers, and officers attending POA court shall be paid 3 hours of OT for the first hour and 1 hour OT for every hour after the initial 3 hours.</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If officers are compelled to attend criminal court or POA court with less than 48 hours notice the officer shall receive the same payment arrangement but with an extra 4 hours of OT in the first hour giving 13.5 hours in the first hour of criminal court. </a:t>
            </a:r>
          </a:p>
        </p:txBody>
      </p:sp>
    </p:spTree>
    <p:extLst>
      <p:ext uri="{BB962C8B-B14F-4D97-AF65-F5344CB8AC3E}">
        <p14:creationId xmlns:p14="http://schemas.microsoft.com/office/powerpoint/2010/main" val="1103373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3DA0-804B-A6E5-F35C-2244B38C7130}"/>
              </a:ext>
            </a:extLst>
          </p:cNvPr>
          <p:cNvSpPr>
            <a:spLocks noGrp="1"/>
          </p:cNvSpPr>
          <p:nvPr>
            <p:ph type="title"/>
          </p:nvPr>
        </p:nvSpPr>
        <p:spPr>
          <a:xfrm>
            <a:off x="919119" y="186875"/>
            <a:ext cx="10353762" cy="970450"/>
          </a:xfrm>
        </p:spPr>
        <p:txBody>
          <a:bodyPr>
            <a:normAutofit/>
          </a:bodyPr>
          <a:lstStyle/>
          <a:p>
            <a:r>
              <a:rPr lang="en-CA" sz="4800" dirty="0">
                <a:solidFill>
                  <a:srgbClr val="93E3FF"/>
                </a:solidFill>
              </a:rPr>
              <a:t>Court Time Officer Usage </a:t>
            </a:r>
          </a:p>
        </p:txBody>
      </p:sp>
      <p:pic>
        <p:nvPicPr>
          <p:cNvPr id="7" name="Content Placeholder 6">
            <a:extLst>
              <a:ext uri="{FF2B5EF4-FFF2-40B4-BE49-F238E27FC236}">
                <a16:creationId xmlns:a16="http://schemas.microsoft.com/office/drawing/2014/main" id="{6F7B5696-1A3E-3FFC-CA43-5D630D0AFB2E}"/>
              </a:ext>
            </a:extLst>
          </p:cNvPr>
          <p:cNvPicPr>
            <a:picLocks noGrp="1" noChangeAspect="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71817" y="1357389"/>
            <a:ext cx="4939162" cy="4939162"/>
          </a:xfrm>
          <a:prstGeom prst="rect">
            <a:avLst/>
          </a:prstGeom>
          <a:noFill/>
          <a:ln>
            <a:noFill/>
          </a:ln>
        </p:spPr>
      </p:pic>
      <p:graphicFrame>
        <p:nvGraphicFramePr>
          <p:cNvPr id="9" name="Table 8">
            <a:extLst>
              <a:ext uri="{FF2B5EF4-FFF2-40B4-BE49-F238E27FC236}">
                <a16:creationId xmlns:a16="http://schemas.microsoft.com/office/drawing/2014/main" id="{9DBB1135-B607-F86B-2E38-39EB18F7CFFE}"/>
              </a:ext>
            </a:extLst>
          </p:cNvPr>
          <p:cNvGraphicFramePr>
            <a:graphicFrameLocks noGrp="1"/>
          </p:cNvGraphicFramePr>
          <p:nvPr>
            <p:extLst>
              <p:ext uri="{D42A27DB-BD31-4B8C-83A1-F6EECF244321}">
                <p14:modId xmlns:p14="http://schemas.microsoft.com/office/powerpoint/2010/main" val="1493319781"/>
              </p:ext>
            </p:extLst>
          </p:nvPr>
        </p:nvGraphicFramePr>
        <p:xfrm>
          <a:off x="5670986" y="1357389"/>
          <a:ext cx="6017910" cy="3449280"/>
        </p:xfrm>
        <a:graphic>
          <a:graphicData uri="http://schemas.openxmlformats.org/drawingml/2006/table">
            <a:tbl>
              <a:tblPr firstRow="1" firstCol="1" bandRow="1">
                <a:tableStyleId>{9D7B26C5-4107-4FEC-AEDC-1716B250A1EF}</a:tableStyleId>
              </a:tblPr>
              <a:tblGrid>
                <a:gridCol w="995040">
                  <a:extLst>
                    <a:ext uri="{9D8B030D-6E8A-4147-A177-3AD203B41FA5}">
                      <a16:colId xmlns:a16="http://schemas.microsoft.com/office/drawing/2014/main" val="178240070"/>
                    </a:ext>
                  </a:extLst>
                </a:gridCol>
                <a:gridCol w="1095579">
                  <a:extLst>
                    <a:ext uri="{9D8B030D-6E8A-4147-A177-3AD203B41FA5}">
                      <a16:colId xmlns:a16="http://schemas.microsoft.com/office/drawing/2014/main" val="990075254"/>
                    </a:ext>
                  </a:extLst>
                </a:gridCol>
                <a:gridCol w="1376409">
                  <a:extLst>
                    <a:ext uri="{9D8B030D-6E8A-4147-A177-3AD203B41FA5}">
                      <a16:colId xmlns:a16="http://schemas.microsoft.com/office/drawing/2014/main" val="1043901793"/>
                    </a:ext>
                  </a:extLst>
                </a:gridCol>
                <a:gridCol w="1314429">
                  <a:extLst>
                    <a:ext uri="{9D8B030D-6E8A-4147-A177-3AD203B41FA5}">
                      <a16:colId xmlns:a16="http://schemas.microsoft.com/office/drawing/2014/main" val="4154876019"/>
                    </a:ext>
                  </a:extLst>
                </a:gridCol>
                <a:gridCol w="1236453">
                  <a:extLst>
                    <a:ext uri="{9D8B030D-6E8A-4147-A177-3AD203B41FA5}">
                      <a16:colId xmlns:a16="http://schemas.microsoft.com/office/drawing/2014/main" val="1940711736"/>
                    </a:ext>
                  </a:extLst>
                </a:gridCol>
              </a:tblGrid>
              <a:tr h="791925">
                <a:tc>
                  <a:txBody>
                    <a:bodyPr/>
                    <a:lstStyle/>
                    <a:p>
                      <a:pPr algn="ctr">
                        <a:lnSpc>
                          <a:spcPct val="100000"/>
                        </a:lnSpc>
                        <a:spcAft>
                          <a:spcPts val="800"/>
                        </a:spcAft>
                      </a:pPr>
                      <a:endParaRPr lang="en-CA" sz="1800" dirty="0">
                        <a:effectLst/>
                      </a:endParaRPr>
                    </a:p>
                    <a:p>
                      <a:pPr algn="ctr">
                        <a:lnSpc>
                          <a:spcPct val="100000"/>
                        </a:lnSpc>
                        <a:spcAft>
                          <a:spcPts val="800"/>
                        </a:spcAft>
                      </a:pPr>
                      <a:r>
                        <a:rPr lang="en-CA" sz="1800" dirty="0">
                          <a:effectLst/>
                        </a:rPr>
                        <a:t>Year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800"/>
                        </a:spcAft>
                      </a:pPr>
                      <a:endParaRPr lang="en-CA" sz="1800" dirty="0">
                        <a:effectLst/>
                      </a:endParaRPr>
                    </a:p>
                    <a:p>
                      <a:pPr algn="ctr">
                        <a:lnSpc>
                          <a:spcPct val="100000"/>
                        </a:lnSpc>
                        <a:spcAft>
                          <a:spcPts val="800"/>
                        </a:spcAft>
                      </a:pPr>
                      <a:r>
                        <a:rPr lang="en-CA" sz="1800" dirty="0">
                          <a:effectLst/>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800"/>
                        </a:spcAft>
                      </a:pPr>
                      <a:r>
                        <a:rPr lang="en-CA" sz="1800" dirty="0">
                          <a:effectLst/>
                        </a:rPr>
                        <a:t>1st Class Hourly Rate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800"/>
                        </a:spcAft>
                      </a:pPr>
                      <a:r>
                        <a:rPr lang="en-CA" sz="1800" dirty="0">
                          <a:effectLst/>
                        </a:rPr>
                        <a:t>Estimated Hrs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80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49696879"/>
                  </a:ext>
                </a:extLst>
              </a:tr>
              <a:tr h="502655">
                <a:tc>
                  <a:txBody>
                    <a:bodyPr/>
                    <a:lstStyle/>
                    <a:p>
                      <a:pPr algn="ctr">
                        <a:lnSpc>
                          <a:spcPct val="107000"/>
                        </a:lnSpc>
                        <a:spcAft>
                          <a:spcPts val="800"/>
                        </a:spcAft>
                      </a:pPr>
                      <a:r>
                        <a:rPr lang="en-CA" sz="1800" dirty="0">
                          <a:effectLst/>
                        </a:rPr>
                        <a:t>2019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$120,937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dirty="0">
                          <a:effectLst/>
                        </a:rPr>
                        <a:t>$48.24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2507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95576354"/>
                  </a:ext>
                </a:extLst>
              </a:tr>
              <a:tr h="430940">
                <a:tc>
                  <a:txBody>
                    <a:bodyPr/>
                    <a:lstStyle/>
                    <a:p>
                      <a:pPr algn="ctr">
                        <a:lnSpc>
                          <a:spcPct val="107000"/>
                        </a:lnSpc>
                        <a:spcAft>
                          <a:spcPts val="800"/>
                        </a:spcAft>
                      </a:pPr>
                      <a:r>
                        <a:rPr lang="en-CA" sz="1800">
                          <a:effectLst/>
                        </a:rPr>
                        <a:t>2020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dirty="0">
                          <a:effectLst/>
                        </a:rPr>
                        <a:t>$48,717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$48.72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1000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16637435"/>
                  </a:ext>
                </a:extLst>
              </a:tr>
              <a:tr h="430940">
                <a:tc>
                  <a:txBody>
                    <a:bodyPr/>
                    <a:lstStyle/>
                    <a:p>
                      <a:pPr algn="ctr">
                        <a:lnSpc>
                          <a:spcPct val="107000"/>
                        </a:lnSpc>
                        <a:spcAft>
                          <a:spcPts val="800"/>
                        </a:spcAft>
                      </a:pPr>
                      <a:r>
                        <a:rPr lang="en-CA" sz="1800">
                          <a:effectLst/>
                        </a:rPr>
                        <a:t>2021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$54,113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dirty="0">
                          <a:effectLst/>
                        </a:rPr>
                        <a:t>$49.70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1089</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38475851"/>
                  </a:ext>
                </a:extLst>
              </a:tr>
              <a:tr h="430940">
                <a:tc>
                  <a:txBody>
                    <a:bodyPr/>
                    <a:lstStyle/>
                    <a:p>
                      <a:pPr algn="ctr">
                        <a:lnSpc>
                          <a:spcPct val="107000"/>
                        </a:lnSpc>
                        <a:spcAft>
                          <a:spcPts val="800"/>
                        </a:spcAft>
                      </a:pPr>
                      <a:r>
                        <a:rPr lang="en-CA" sz="1800">
                          <a:effectLst/>
                        </a:rPr>
                        <a:t>2022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$73,065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$50.70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1441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92998200"/>
                  </a:ext>
                </a:extLst>
              </a:tr>
              <a:tr h="430940">
                <a:tc>
                  <a:txBody>
                    <a:bodyPr/>
                    <a:lstStyle/>
                    <a:p>
                      <a:pPr algn="ctr">
                        <a:lnSpc>
                          <a:spcPct val="107000"/>
                        </a:lnSpc>
                        <a:spcAft>
                          <a:spcPts val="800"/>
                        </a:spcAft>
                      </a:pPr>
                      <a:r>
                        <a:rPr lang="en-CA" sz="1800">
                          <a:effectLst/>
                        </a:rPr>
                        <a:t>2023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$57,416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$51.72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a:effectLst/>
                        </a:rPr>
                        <a:t>1110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80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83876549"/>
                  </a:ext>
                </a:extLst>
              </a:tr>
              <a:tr h="430940">
                <a:tc>
                  <a:txBody>
                    <a:bodyPr/>
                    <a:lstStyle/>
                    <a:p>
                      <a:pPr algn="ctr">
                        <a:lnSpc>
                          <a:spcPct val="107000"/>
                        </a:lnSpc>
                        <a:spcAft>
                          <a:spcPts val="800"/>
                        </a:spcAft>
                      </a:pPr>
                      <a:r>
                        <a:rPr lang="en-CA" sz="1800" dirty="0">
                          <a:effectLst/>
                        </a:rPr>
                        <a:t>2024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CA" sz="1800" dirty="0">
                          <a:effectLst/>
                        </a:rPr>
                        <a:t>$51,894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CA" sz="1800" dirty="0">
                          <a:effectLst/>
                        </a:rPr>
                        <a:t>$53.93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CA" sz="1800" dirty="0">
                          <a:effectLst/>
                        </a:rPr>
                        <a:t>962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CA" sz="1800" dirty="0">
                          <a:effectLst/>
                        </a:rPr>
                        <a:t>To Sep 30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808805"/>
                  </a:ext>
                </a:extLst>
              </a:tr>
            </a:tbl>
          </a:graphicData>
        </a:graphic>
      </p:graphicFrame>
      <p:sp>
        <p:nvSpPr>
          <p:cNvPr id="11" name="TextBox 10">
            <a:extLst>
              <a:ext uri="{FF2B5EF4-FFF2-40B4-BE49-F238E27FC236}">
                <a16:creationId xmlns:a16="http://schemas.microsoft.com/office/drawing/2014/main" id="{034DD905-50CB-728B-3F1F-2CEB7261F144}"/>
              </a:ext>
            </a:extLst>
          </p:cNvPr>
          <p:cNvSpPr txBox="1"/>
          <p:nvPr/>
        </p:nvSpPr>
        <p:spPr>
          <a:xfrm>
            <a:off x="5670985" y="5006733"/>
            <a:ext cx="6008911" cy="646331"/>
          </a:xfrm>
          <a:prstGeom prst="rect">
            <a:avLst/>
          </a:prstGeom>
          <a:noFill/>
        </p:spPr>
        <p:txBody>
          <a:bodyPr wrap="square" rtlCol="0">
            <a:spAutoFit/>
          </a:bodyPr>
          <a:lstStyle/>
          <a:p>
            <a:r>
              <a:rPr lang="en-CA" dirty="0"/>
              <a:t>Court Pay OT from Jan –Dec 2024 has accounted for only 10% of the overtime in the organization</a:t>
            </a:r>
          </a:p>
        </p:txBody>
      </p:sp>
    </p:spTree>
    <p:extLst>
      <p:ext uri="{BB962C8B-B14F-4D97-AF65-F5344CB8AC3E}">
        <p14:creationId xmlns:p14="http://schemas.microsoft.com/office/powerpoint/2010/main" val="3459066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ADCC-ADBE-8206-E229-4B78FDEED9A9}"/>
              </a:ext>
            </a:extLst>
          </p:cNvPr>
          <p:cNvSpPr>
            <a:spLocks noGrp="1"/>
          </p:cNvSpPr>
          <p:nvPr>
            <p:ph type="title"/>
          </p:nvPr>
        </p:nvSpPr>
        <p:spPr/>
        <p:txBody>
          <a:bodyPr>
            <a:normAutofit fontScale="90000"/>
          </a:bodyPr>
          <a:lstStyle/>
          <a:p>
            <a:r>
              <a:rPr lang="en-CA" sz="4800" dirty="0">
                <a:solidFill>
                  <a:srgbClr val="93E3FF"/>
                </a:solidFill>
              </a:rPr>
              <a:t>Article 23:Court Time</a:t>
            </a:r>
            <a:br>
              <a:rPr lang="en-CA" sz="4800" dirty="0">
                <a:solidFill>
                  <a:srgbClr val="93E3FF"/>
                </a:solidFill>
              </a:rPr>
            </a:br>
            <a:r>
              <a:rPr lang="en-CA" sz="3100" dirty="0">
                <a:solidFill>
                  <a:srgbClr val="93E3FF"/>
                </a:solidFill>
              </a:rPr>
              <a:t>Civilian</a:t>
            </a:r>
          </a:p>
        </p:txBody>
      </p:sp>
      <p:sp>
        <p:nvSpPr>
          <p:cNvPr id="3" name="Content Placeholder 2">
            <a:extLst>
              <a:ext uri="{FF2B5EF4-FFF2-40B4-BE49-F238E27FC236}">
                <a16:creationId xmlns:a16="http://schemas.microsoft.com/office/drawing/2014/main" id="{70623A05-FB62-6003-C604-C539BC2DB5FC}"/>
              </a:ext>
            </a:extLst>
          </p:cNvPr>
          <p:cNvSpPr>
            <a:spLocks noGrp="1"/>
          </p:cNvSpPr>
          <p:nvPr>
            <p:ph idx="1"/>
          </p:nvPr>
        </p:nvSpPr>
        <p:spPr/>
        <p:txBody>
          <a:bodyPr>
            <a:normAutofit/>
          </a:bodyPr>
          <a:lstStyle/>
          <a:p>
            <a:r>
              <a:rPr lang="en-CA" sz="2800" dirty="0">
                <a:solidFill>
                  <a:schemeClr val="tx1"/>
                </a:solidFill>
              </a:rPr>
              <a:t>Wording for Civilians mirrors uniform in respect to rescheduling employee’s hours within their scheduled working days</a:t>
            </a:r>
          </a:p>
          <a:p>
            <a:r>
              <a:rPr lang="en-CA" sz="2800" dirty="0">
                <a:solidFill>
                  <a:schemeClr val="tx1"/>
                </a:solidFill>
              </a:rPr>
              <a:t>For days that cannot be altered from scheduled rest days they shall receive 3 hours of time and one half for the first 3 hours front loaded in the first hour.</a:t>
            </a:r>
          </a:p>
          <a:p>
            <a:r>
              <a:rPr lang="en-CA" sz="2800" dirty="0">
                <a:solidFill>
                  <a:schemeClr val="tx1"/>
                </a:solidFill>
              </a:rPr>
              <a:t>Same 8 hour clear hours of rest after and before the court appearance without loss of time. </a:t>
            </a:r>
          </a:p>
        </p:txBody>
      </p:sp>
    </p:spTree>
    <p:extLst>
      <p:ext uri="{BB962C8B-B14F-4D97-AF65-F5344CB8AC3E}">
        <p14:creationId xmlns:p14="http://schemas.microsoft.com/office/powerpoint/2010/main" val="4217013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33E4-BFDF-4C3E-F073-A8E661E30804}"/>
              </a:ext>
            </a:extLst>
          </p:cNvPr>
          <p:cNvSpPr>
            <a:spLocks noGrp="1"/>
          </p:cNvSpPr>
          <p:nvPr>
            <p:ph type="title"/>
          </p:nvPr>
        </p:nvSpPr>
        <p:spPr>
          <a:xfrm>
            <a:off x="913795" y="279094"/>
            <a:ext cx="10353762" cy="970450"/>
          </a:xfrm>
        </p:spPr>
        <p:txBody>
          <a:bodyPr>
            <a:noAutofit/>
          </a:bodyPr>
          <a:lstStyle/>
          <a:p>
            <a:r>
              <a:rPr lang="en-CA" sz="4800" dirty="0">
                <a:solidFill>
                  <a:srgbClr val="93E3FF"/>
                </a:solidFill>
              </a:rPr>
              <a:t>Article 24: Short Term/LTD/WSIB</a:t>
            </a:r>
            <a:br>
              <a:rPr lang="en-CA" sz="4800" dirty="0">
                <a:solidFill>
                  <a:srgbClr val="93E3FF"/>
                </a:solidFill>
              </a:rPr>
            </a:br>
            <a:r>
              <a:rPr lang="en-CA" sz="2800" dirty="0">
                <a:solidFill>
                  <a:srgbClr val="93E3FF"/>
                </a:solidFill>
              </a:rPr>
              <a:t>Uniform and Civilian</a:t>
            </a:r>
          </a:p>
        </p:txBody>
      </p:sp>
      <p:sp>
        <p:nvSpPr>
          <p:cNvPr id="3" name="Content Placeholder 2">
            <a:extLst>
              <a:ext uri="{FF2B5EF4-FFF2-40B4-BE49-F238E27FC236}">
                <a16:creationId xmlns:a16="http://schemas.microsoft.com/office/drawing/2014/main" id="{29393DFE-6E0A-F16D-FF58-B6F9449A5508}"/>
              </a:ext>
            </a:extLst>
          </p:cNvPr>
          <p:cNvSpPr>
            <a:spLocks noGrp="1"/>
          </p:cNvSpPr>
          <p:nvPr>
            <p:ph idx="1"/>
          </p:nvPr>
        </p:nvSpPr>
        <p:spPr>
          <a:xfrm>
            <a:off x="913795" y="1732449"/>
            <a:ext cx="10353762" cy="4417980"/>
          </a:xfrm>
        </p:spPr>
        <p:txBody>
          <a:bodyPr/>
          <a:lstStyle/>
          <a:p>
            <a:r>
              <a:rPr lang="en-CA" dirty="0">
                <a:solidFill>
                  <a:schemeClr val="tx1"/>
                </a:solidFill>
              </a:rPr>
              <a:t>Any Employee absent from the workplace due to illness due to STD, LTD, or under WSIB for a period of (30) thirty consecutive days or more retroactive to the first date of absence shall:</a:t>
            </a:r>
          </a:p>
          <a:p>
            <a:pPr lvl="1"/>
            <a:r>
              <a:rPr lang="en-CA" dirty="0">
                <a:solidFill>
                  <a:schemeClr val="tx1"/>
                </a:solidFill>
              </a:rPr>
              <a:t>Not accrue STD credits</a:t>
            </a:r>
          </a:p>
          <a:p>
            <a:pPr lvl="1"/>
            <a:r>
              <a:rPr lang="en-CA" dirty="0">
                <a:solidFill>
                  <a:schemeClr val="tx1"/>
                </a:solidFill>
              </a:rPr>
              <a:t>If on LTD and WSIB there will be no entitlement to accrue vacation, public holiday time or retention incentive during period of absence.</a:t>
            </a:r>
          </a:p>
          <a:p>
            <a:pPr lvl="1"/>
            <a:r>
              <a:rPr lang="en-CA" dirty="0">
                <a:solidFill>
                  <a:schemeClr val="tx1"/>
                </a:solidFill>
              </a:rPr>
              <a:t>Be moved to an (8) hour Monday-Friday reassignment during absence</a:t>
            </a:r>
          </a:p>
          <a:p>
            <a:pPr lvl="1"/>
            <a:r>
              <a:rPr lang="en-CA" dirty="0">
                <a:solidFill>
                  <a:schemeClr val="tx1"/>
                </a:solidFill>
              </a:rPr>
              <a:t>If absence ends prior to the end of the year any earned public holiday  or vacation credit shall be assigned within the remaining calendar year. If this is not possible public holiday and vacation time may be carried over, and accumulated earned time banks may be paid out or carried for</a:t>
            </a:r>
            <a:r>
              <a:rPr lang="en-CA" dirty="0"/>
              <a:t>ward</a:t>
            </a:r>
          </a:p>
          <a:p>
            <a:pPr marL="450000" lvl="1" indent="0">
              <a:buNone/>
            </a:pPr>
            <a:endParaRPr lang="en-CA" dirty="0"/>
          </a:p>
        </p:txBody>
      </p:sp>
    </p:spTree>
    <p:extLst>
      <p:ext uri="{BB962C8B-B14F-4D97-AF65-F5344CB8AC3E}">
        <p14:creationId xmlns:p14="http://schemas.microsoft.com/office/powerpoint/2010/main" val="2124893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D2AB-13AC-892E-F2ED-C8E6E0FE101F}"/>
              </a:ext>
            </a:extLst>
          </p:cNvPr>
          <p:cNvSpPr>
            <a:spLocks noGrp="1"/>
          </p:cNvSpPr>
          <p:nvPr>
            <p:ph type="title"/>
          </p:nvPr>
        </p:nvSpPr>
        <p:spPr/>
        <p:txBody>
          <a:bodyPr>
            <a:normAutofit fontScale="90000"/>
          </a:bodyPr>
          <a:lstStyle/>
          <a:p>
            <a:r>
              <a:rPr kumimoji="0" lang="en-CA" sz="4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22355BF3-C03D-1A80-47B8-5E16D3C56C9E}"/>
              </a:ext>
            </a:extLst>
          </p:cNvPr>
          <p:cNvSpPr>
            <a:spLocks noGrp="1"/>
          </p:cNvSpPr>
          <p:nvPr>
            <p:ph idx="1"/>
          </p:nvPr>
        </p:nvSpPr>
        <p:spPr/>
        <p:txBody>
          <a:bodyPr>
            <a:normAutofit/>
          </a:bodyPr>
          <a:lstStyle/>
          <a:p>
            <a:r>
              <a:rPr lang="en-CA" dirty="0">
                <a:solidFill>
                  <a:schemeClr val="tx1"/>
                </a:solidFill>
              </a:rPr>
              <a:t>Emphasis has been placed on maintaining communication while off. Failure to actively participate in any absence management or RTW in a co-operative fashion may result in unpaid leave.</a:t>
            </a:r>
          </a:p>
          <a:p>
            <a:r>
              <a:rPr lang="en-US" dirty="0">
                <a:solidFill>
                  <a:schemeClr val="tx1"/>
                </a:solidFill>
              </a:rPr>
              <a:t>This cooperation and participation includes establishing mutually agreeable communication conduits, maintaining reasonable communications, promptly responding to requests or messages within three (3) business days (unless otherwise agreed), and providing acceptable documentation as required.  </a:t>
            </a:r>
          </a:p>
          <a:p>
            <a:r>
              <a:rPr lang="en-US" dirty="0">
                <a:solidFill>
                  <a:schemeClr val="tx1"/>
                </a:solidFill>
              </a:rPr>
              <a:t>Officers shall notify the employer of any anticipated court matters or duty related commitments potentially impacted by their absence.  Officers shall avail themselves of any medically supported accommodation to facilitate court attendance.  Failure to notify the employer and/or failure to attend court without prior notice and/or medical documentation substantiating the absence may result in disciplinary actions </a:t>
            </a:r>
          </a:p>
        </p:txBody>
      </p:sp>
    </p:spTree>
    <p:extLst>
      <p:ext uri="{BB962C8B-B14F-4D97-AF65-F5344CB8AC3E}">
        <p14:creationId xmlns:p14="http://schemas.microsoft.com/office/powerpoint/2010/main" val="17678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D5C9-BE44-EC37-1639-3F9046BD9A40}"/>
              </a:ext>
            </a:extLst>
          </p:cNvPr>
          <p:cNvSpPr>
            <a:spLocks noGrp="1"/>
          </p:cNvSpPr>
          <p:nvPr>
            <p:ph type="title"/>
          </p:nvPr>
        </p:nvSpPr>
        <p:spPr>
          <a:xfrm>
            <a:off x="913795" y="143691"/>
            <a:ext cx="10353762" cy="970450"/>
          </a:xfrm>
        </p:spPr>
        <p:txBody>
          <a:bodyPr>
            <a:normAutofit/>
          </a:bodyPr>
          <a:lstStyle/>
          <a:p>
            <a:r>
              <a:rPr lang="en-CA" sz="4400" dirty="0">
                <a:solidFill>
                  <a:srgbClr val="93E3FF"/>
                </a:solidFill>
              </a:rPr>
              <a:t>Article 6 – Annual Vacations </a:t>
            </a:r>
            <a:r>
              <a:rPr lang="en-CA" sz="5400" b="1" u="sng" dirty="0">
                <a:solidFill>
                  <a:srgbClr val="93E3FF"/>
                </a:solidFill>
              </a:rPr>
              <a:t>Uniform</a:t>
            </a:r>
            <a:endParaRPr lang="en-CA" sz="4400" b="1" u="sng" dirty="0">
              <a:solidFill>
                <a:srgbClr val="93E3FF"/>
              </a:solidFill>
            </a:endParaRPr>
          </a:p>
        </p:txBody>
      </p:sp>
      <p:sp>
        <p:nvSpPr>
          <p:cNvPr id="3" name="Content Placeholder 2">
            <a:extLst>
              <a:ext uri="{FF2B5EF4-FFF2-40B4-BE49-F238E27FC236}">
                <a16:creationId xmlns:a16="http://schemas.microsoft.com/office/drawing/2014/main" id="{4504D9D4-C957-39BF-8652-784E78BCEC12}"/>
              </a:ext>
            </a:extLst>
          </p:cNvPr>
          <p:cNvSpPr>
            <a:spLocks noGrp="1"/>
          </p:cNvSpPr>
          <p:nvPr>
            <p:ph idx="1"/>
          </p:nvPr>
        </p:nvSpPr>
        <p:spPr>
          <a:xfrm>
            <a:off x="913795" y="1449977"/>
            <a:ext cx="10353762" cy="5264332"/>
          </a:xfrm>
        </p:spPr>
        <p:txBody>
          <a:bodyPr>
            <a:normAutofit/>
          </a:bodyPr>
          <a:lstStyle/>
          <a:p>
            <a:r>
              <a:rPr lang="en-CA" sz="2800" dirty="0">
                <a:solidFill>
                  <a:schemeClr val="tx1"/>
                </a:solidFill>
              </a:rPr>
              <a:t>Years are based on fully completed calendar years (Jan1-Dec31)</a:t>
            </a:r>
          </a:p>
          <a:p>
            <a:r>
              <a:rPr lang="en-CA" sz="2800" dirty="0">
                <a:solidFill>
                  <a:schemeClr val="tx1"/>
                </a:solidFill>
              </a:rPr>
              <a:t>Start date -3 years –</a:t>
            </a:r>
            <a:r>
              <a:rPr lang="en-CA" sz="2800" dirty="0"/>
              <a:t> </a:t>
            </a:r>
            <a:r>
              <a:rPr lang="en-CA" sz="2800" b="1" dirty="0">
                <a:solidFill>
                  <a:srgbClr val="93E3FF"/>
                </a:solidFill>
              </a:rPr>
              <a:t>100 hours</a:t>
            </a:r>
            <a:r>
              <a:rPr lang="en-CA" sz="2800" dirty="0">
                <a:solidFill>
                  <a:schemeClr val="tx1"/>
                </a:solidFill>
              </a:rPr>
              <a:t>. Increase of 20 hours</a:t>
            </a:r>
          </a:p>
          <a:p>
            <a:r>
              <a:rPr lang="en-CA" sz="2800" dirty="0">
                <a:solidFill>
                  <a:schemeClr val="tx1"/>
                </a:solidFill>
              </a:rPr>
              <a:t>Over 4 years –</a:t>
            </a:r>
            <a:r>
              <a:rPr lang="en-CA" sz="2800" dirty="0"/>
              <a:t> </a:t>
            </a:r>
            <a:r>
              <a:rPr lang="en-CA" sz="2800" b="1" dirty="0">
                <a:solidFill>
                  <a:srgbClr val="93E3FF"/>
                </a:solidFill>
              </a:rPr>
              <a:t>140 hours </a:t>
            </a:r>
            <a:r>
              <a:rPr lang="en-CA" sz="2800" dirty="0">
                <a:solidFill>
                  <a:schemeClr val="tx1"/>
                </a:solidFill>
              </a:rPr>
              <a:t>. Increase of 20 hours</a:t>
            </a:r>
          </a:p>
          <a:p>
            <a:r>
              <a:rPr lang="en-CA" sz="2800" dirty="0">
                <a:solidFill>
                  <a:schemeClr val="tx1"/>
                </a:solidFill>
              </a:rPr>
              <a:t>No change to the years 10,15 or 20</a:t>
            </a:r>
          </a:p>
          <a:p>
            <a:r>
              <a:rPr lang="en-CA" sz="2800" b="1" dirty="0">
                <a:solidFill>
                  <a:schemeClr val="tx1"/>
                </a:solidFill>
              </a:rPr>
              <a:t>Over 25 years –</a:t>
            </a:r>
            <a:r>
              <a:rPr lang="en-CA" sz="2800" b="1" dirty="0"/>
              <a:t> </a:t>
            </a:r>
            <a:r>
              <a:rPr lang="en-CA" sz="2800" b="1" dirty="0">
                <a:solidFill>
                  <a:srgbClr val="93E3FF"/>
                </a:solidFill>
              </a:rPr>
              <a:t>260 hours</a:t>
            </a:r>
            <a:r>
              <a:rPr lang="en-CA" sz="2800" dirty="0"/>
              <a:t>. </a:t>
            </a:r>
            <a:r>
              <a:rPr lang="en-CA" sz="2800" dirty="0">
                <a:solidFill>
                  <a:schemeClr val="tx1"/>
                </a:solidFill>
              </a:rPr>
              <a:t>Added This as there was not increase between year 20 and 30</a:t>
            </a:r>
          </a:p>
        </p:txBody>
      </p:sp>
    </p:spTree>
    <p:extLst>
      <p:ext uri="{BB962C8B-B14F-4D97-AF65-F5344CB8AC3E}">
        <p14:creationId xmlns:p14="http://schemas.microsoft.com/office/powerpoint/2010/main" val="4647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DDF2-F67C-29E8-2B6C-F8A364C835A9}"/>
              </a:ext>
            </a:extLst>
          </p:cNvPr>
          <p:cNvSpPr>
            <a:spLocks noGrp="1"/>
          </p:cNvSpPr>
          <p:nvPr>
            <p:ph type="title"/>
          </p:nvPr>
        </p:nvSpPr>
        <p:spPr>
          <a:xfrm>
            <a:off x="913795" y="234176"/>
            <a:ext cx="10353762" cy="1189757"/>
          </a:xfrm>
        </p:spPr>
        <p:txBody>
          <a:bodyPr>
            <a:normAutofit fontScale="90000"/>
          </a:bodyPr>
          <a:lstStyle/>
          <a:p>
            <a:r>
              <a:rPr kumimoji="0" lang="en-CA" sz="49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0CF909CB-F025-AC33-E91E-2E0F2518D4DA}"/>
              </a:ext>
            </a:extLst>
          </p:cNvPr>
          <p:cNvSpPr>
            <a:spLocks noGrp="1"/>
          </p:cNvSpPr>
          <p:nvPr>
            <p:ph idx="1"/>
          </p:nvPr>
        </p:nvSpPr>
        <p:spPr/>
        <p:txBody>
          <a:bodyPr>
            <a:normAutofit lnSpcReduction="10000"/>
          </a:bodyPr>
          <a:lstStyle/>
          <a:p>
            <a:r>
              <a:rPr lang="en-CA" sz="2400" dirty="0">
                <a:solidFill>
                  <a:schemeClr val="tx1"/>
                </a:solidFill>
              </a:rPr>
              <a:t>On or before the term of the absence or workplace accommodation period the officer shall either give:</a:t>
            </a:r>
          </a:p>
          <a:p>
            <a:pPr lvl="1"/>
            <a:r>
              <a:rPr lang="en-CA" sz="2000" dirty="0">
                <a:solidFill>
                  <a:schemeClr val="tx1"/>
                </a:solidFill>
              </a:rPr>
              <a:t> A medically substantiated update to extend or alter the conditions of the leave or accommodation or apply for WSIB</a:t>
            </a:r>
          </a:p>
          <a:p>
            <a:pPr lvl="1"/>
            <a:r>
              <a:rPr lang="en-CA" sz="2000" dirty="0">
                <a:solidFill>
                  <a:schemeClr val="tx1"/>
                </a:solidFill>
              </a:rPr>
              <a:t>Provide notice that they will be immediately returning to work</a:t>
            </a:r>
          </a:p>
          <a:p>
            <a:pPr lvl="1"/>
            <a:r>
              <a:rPr lang="en-CA" sz="2000" dirty="0">
                <a:solidFill>
                  <a:schemeClr val="tx1"/>
                </a:solidFill>
              </a:rPr>
              <a:t>Elect to retire if eligible</a:t>
            </a:r>
          </a:p>
          <a:p>
            <a:r>
              <a:rPr lang="en-CA" sz="2200" dirty="0">
                <a:solidFill>
                  <a:schemeClr val="tx1"/>
                </a:solidFill>
              </a:rPr>
              <a:t>If the term expires without any of the above conditions met it will be considered an unpaid leave</a:t>
            </a:r>
          </a:p>
          <a:p>
            <a:r>
              <a:rPr lang="en-CA" sz="2400" dirty="0">
                <a:solidFill>
                  <a:schemeClr val="tx1"/>
                </a:solidFill>
              </a:rPr>
              <a:t>Any absence greater than 30 days may be referred to an IME at the cost of the board. The Employee shall be notified in writing prior to.</a:t>
            </a:r>
          </a:p>
          <a:p>
            <a:pPr marL="36900" indent="0">
              <a:buNone/>
            </a:pPr>
            <a:endParaRPr lang="en-CA" dirty="0"/>
          </a:p>
        </p:txBody>
      </p:sp>
    </p:spTree>
    <p:extLst>
      <p:ext uri="{BB962C8B-B14F-4D97-AF65-F5344CB8AC3E}">
        <p14:creationId xmlns:p14="http://schemas.microsoft.com/office/powerpoint/2010/main" val="471501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4D48-4E4E-7FDE-B0D4-10DD428E8C5A}"/>
              </a:ext>
            </a:extLst>
          </p:cNvPr>
          <p:cNvSpPr>
            <a:spLocks noGrp="1"/>
          </p:cNvSpPr>
          <p:nvPr>
            <p:ph type="title"/>
          </p:nvPr>
        </p:nvSpPr>
        <p:spPr>
          <a:xfrm>
            <a:off x="913795" y="319669"/>
            <a:ext cx="10353762" cy="970450"/>
          </a:xfrm>
        </p:spPr>
        <p:txBody>
          <a:bodyPr>
            <a:normAutofit fontScale="90000"/>
          </a:bodyPr>
          <a:lstStyle/>
          <a:p>
            <a:r>
              <a:rPr kumimoji="0" lang="en-CA" sz="49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5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551104FE-2D2A-192D-7168-ACDE153B343B}"/>
              </a:ext>
            </a:extLst>
          </p:cNvPr>
          <p:cNvSpPr>
            <a:spLocks noGrp="1"/>
          </p:cNvSpPr>
          <p:nvPr>
            <p:ph idx="1"/>
          </p:nvPr>
        </p:nvSpPr>
        <p:spPr/>
        <p:txBody>
          <a:bodyPr/>
          <a:lstStyle/>
          <a:p>
            <a:pPr marL="36900" indent="0">
              <a:buNone/>
            </a:pPr>
            <a:r>
              <a:rPr lang="en-CA" sz="2800" b="1" u="sng" dirty="0"/>
              <a:t>Short Term Disability</a:t>
            </a:r>
          </a:p>
          <a:p>
            <a:r>
              <a:rPr lang="en-CA" dirty="0"/>
              <a:t>There is 2 levels of STD credits</a:t>
            </a:r>
          </a:p>
          <a:p>
            <a:pPr lvl="1"/>
            <a:r>
              <a:rPr lang="en-CA" dirty="0"/>
              <a:t>Primary STD credits at 100% pay coverage</a:t>
            </a:r>
          </a:p>
          <a:p>
            <a:pPr lvl="1"/>
            <a:r>
              <a:rPr lang="en-CA" dirty="0"/>
              <a:t>Secondary STD credits at 75% pay coverage</a:t>
            </a:r>
          </a:p>
          <a:p>
            <a:r>
              <a:rPr lang="en-CA" dirty="0"/>
              <a:t>Primary STD credits will be granted on January 1</a:t>
            </a:r>
            <a:r>
              <a:rPr lang="en-CA" baseline="30000" dirty="0"/>
              <a:t>st</a:t>
            </a:r>
            <a:r>
              <a:rPr lang="en-CA" dirty="0"/>
              <a:t> of each year</a:t>
            </a:r>
          </a:p>
          <a:p>
            <a:pPr lvl="1"/>
            <a:r>
              <a:rPr lang="en-CA" dirty="0"/>
              <a:t>Uniform to receive (72) seventy-two hours at </a:t>
            </a:r>
            <a:r>
              <a:rPr lang="en-CA" dirty="0">
                <a:solidFill>
                  <a:srgbClr val="93E3FF"/>
                </a:solidFill>
              </a:rPr>
              <a:t>100% pay coverage </a:t>
            </a:r>
            <a:r>
              <a:rPr lang="en-CA" dirty="0"/>
              <a:t>to a max of 216 hours in any 3 calendar year period</a:t>
            </a:r>
          </a:p>
          <a:p>
            <a:pPr lvl="1"/>
            <a:r>
              <a:rPr lang="en-CA" dirty="0"/>
              <a:t>Civilian to receive (63) sixty-three hours at </a:t>
            </a:r>
            <a:r>
              <a:rPr lang="en-CA" dirty="0">
                <a:solidFill>
                  <a:srgbClr val="93E3FF"/>
                </a:solidFill>
              </a:rPr>
              <a:t>100% pay coverage</a:t>
            </a:r>
            <a:r>
              <a:rPr lang="en-CA" dirty="0"/>
              <a:t> to a max of 189 hours in any 3 calendar year period.</a:t>
            </a:r>
          </a:p>
          <a:p>
            <a:pPr marL="36900" indent="0">
              <a:buNone/>
            </a:pPr>
            <a:endParaRPr lang="en-CA" dirty="0">
              <a:solidFill>
                <a:srgbClr val="EB3D94"/>
              </a:solidFill>
            </a:endParaRPr>
          </a:p>
        </p:txBody>
      </p:sp>
    </p:spTree>
    <p:extLst>
      <p:ext uri="{BB962C8B-B14F-4D97-AF65-F5344CB8AC3E}">
        <p14:creationId xmlns:p14="http://schemas.microsoft.com/office/powerpoint/2010/main" val="3162614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D003-7FBE-BAE5-E422-17A51384F66F}"/>
              </a:ext>
            </a:extLst>
          </p:cNvPr>
          <p:cNvSpPr>
            <a:spLocks noGrp="1"/>
          </p:cNvSpPr>
          <p:nvPr>
            <p:ph type="title"/>
          </p:nvPr>
        </p:nvSpPr>
        <p:spPr>
          <a:xfrm>
            <a:off x="913795" y="0"/>
            <a:ext cx="10353762" cy="970450"/>
          </a:xfrm>
        </p:spPr>
        <p:txBody>
          <a:bodyPr/>
          <a:lstStyle/>
          <a:p>
            <a:r>
              <a:rPr lang="en-CA" dirty="0">
                <a:solidFill>
                  <a:srgbClr val="93E3FF"/>
                </a:solidFill>
              </a:rPr>
              <a:t>How do time credits work?</a:t>
            </a:r>
          </a:p>
        </p:txBody>
      </p:sp>
      <p:sp>
        <p:nvSpPr>
          <p:cNvPr id="3" name="Content Placeholder 2">
            <a:extLst>
              <a:ext uri="{FF2B5EF4-FFF2-40B4-BE49-F238E27FC236}">
                <a16:creationId xmlns:a16="http://schemas.microsoft.com/office/drawing/2014/main" id="{CA455F85-3FB6-BAC5-568C-4D6E68F2AEBC}"/>
              </a:ext>
            </a:extLst>
          </p:cNvPr>
          <p:cNvSpPr>
            <a:spLocks noGrp="1"/>
          </p:cNvSpPr>
          <p:nvPr>
            <p:ph idx="1"/>
          </p:nvPr>
        </p:nvSpPr>
        <p:spPr>
          <a:xfrm>
            <a:off x="265785" y="970449"/>
            <a:ext cx="8812572" cy="5551537"/>
          </a:xfrm>
        </p:spPr>
        <p:txBody>
          <a:bodyPr>
            <a:normAutofit fontScale="92500" lnSpcReduction="10000"/>
          </a:bodyPr>
          <a:lstStyle/>
          <a:p>
            <a:r>
              <a:rPr lang="en-CA" sz="2400" dirty="0"/>
              <a:t>Primary and Secondary STD credits work on a 3 year and 2 year rotation of credits</a:t>
            </a:r>
          </a:p>
          <a:p>
            <a:r>
              <a:rPr lang="en-CA" sz="2400" dirty="0"/>
              <a:t>Every year 72/63 hours will be added to your STD credits to a max of 216/189 hours.</a:t>
            </a:r>
          </a:p>
          <a:p>
            <a:r>
              <a:rPr lang="en-CA" sz="2400" dirty="0">
                <a:solidFill>
                  <a:srgbClr val="93E3FF"/>
                </a:solidFill>
              </a:rPr>
              <a:t>In a 3 year span you can only use 216/189 hours as well.</a:t>
            </a:r>
          </a:p>
          <a:p>
            <a:r>
              <a:rPr lang="en-CA" sz="2400" dirty="0"/>
              <a:t>Think of it as two rings. The inner ring can hold 216 credits.</a:t>
            </a:r>
          </a:p>
          <a:p>
            <a:pPr lvl="1"/>
            <a:r>
              <a:rPr lang="en-CA" sz="2000" dirty="0"/>
              <a:t>When a sick credit is used it moves to the out ring where it sits for3 years before it can go back to the inner ring. The first 3 years of this will feel like you are constantly draining your credits but as you enter the 4</a:t>
            </a:r>
            <a:r>
              <a:rPr lang="en-CA" sz="2000" baseline="30000" dirty="0"/>
              <a:t>th</a:t>
            </a:r>
            <a:r>
              <a:rPr lang="en-CA" sz="2000" dirty="0"/>
              <a:t> year you will be gaining those credits back and becoming whole again on a continual basis.  </a:t>
            </a:r>
          </a:p>
          <a:p>
            <a:pPr lvl="1"/>
            <a:r>
              <a:rPr lang="en-CA" sz="2000" dirty="0"/>
              <a:t>If you are perpetually using your 72/63 hours each year you will never build up a bank to use in the event you need more. Using your whole banks immediately will be detrimental in the long run as it will take you 3 years to get the credits back in your “inner circle”</a:t>
            </a:r>
          </a:p>
          <a:p>
            <a:r>
              <a:rPr lang="en-CA" sz="2400" dirty="0"/>
              <a:t>The same theory applies to the Secondary credits but is on </a:t>
            </a:r>
            <a:r>
              <a:rPr lang="en-CA" sz="2400" dirty="0">
                <a:solidFill>
                  <a:srgbClr val="93E3FF"/>
                </a:solidFill>
              </a:rPr>
              <a:t>a 2 year credit rotation of the 480 hours </a:t>
            </a:r>
          </a:p>
          <a:p>
            <a:pPr marL="36900" indent="0">
              <a:buNone/>
            </a:pPr>
            <a:endParaRPr lang="en-CA" dirty="0"/>
          </a:p>
        </p:txBody>
      </p:sp>
      <p:sp>
        <p:nvSpPr>
          <p:cNvPr id="5" name="Flowchart: Connector 4">
            <a:extLst>
              <a:ext uri="{FF2B5EF4-FFF2-40B4-BE49-F238E27FC236}">
                <a16:creationId xmlns:a16="http://schemas.microsoft.com/office/drawing/2014/main" id="{8C778ED0-2058-A40C-C6D2-ED3D6A085D72}"/>
              </a:ext>
            </a:extLst>
          </p:cNvPr>
          <p:cNvSpPr/>
          <p:nvPr/>
        </p:nvSpPr>
        <p:spPr>
          <a:xfrm>
            <a:off x="9557590" y="1718455"/>
            <a:ext cx="2368626" cy="2467779"/>
          </a:xfrm>
          <a:prstGeom prst="flowChartConnector">
            <a:avLst/>
          </a:prstGeom>
          <a:solidFill>
            <a:srgbClr val="93E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Flowchart: Connector 3">
            <a:extLst>
              <a:ext uri="{FF2B5EF4-FFF2-40B4-BE49-F238E27FC236}">
                <a16:creationId xmlns:a16="http://schemas.microsoft.com/office/drawing/2014/main" id="{6EB1C4B4-3273-3F14-06AF-B2BBA34828AA}"/>
              </a:ext>
            </a:extLst>
          </p:cNvPr>
          <p:cNvSpPr/>
          <p:nvPr/>
        </p:nvSpPr>
        <p:spPr>
          <a:xfrm>
            <a:off x="10036823" y="2287486"/>
            <a:ext cx="1410159" cy="1366092"/>
          </a:xfrm>
          <a:prstGeom prst="flowChartConnector">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latin typeface="Agency FB" panose="020B0503020202020204" pitchFamily="34" charset="0"/>
              </a:rPr>
              <a:t>Available credits</a:t>
            </a:r>
          </a:p>
        </p:txBody>
      </p:sp>
      <p:sp>
        <p:nvSpPr>
          <p:cNvPr id="6" name="TextBox 5">
            <a:extLst>
              <a:ext uri="{FF2B5EF4-FFF2-40B4-BE49-F238E27FC236}">
                <a16:creationId xmlns:a16="http://schemas.microsoft.com/office/drawing/2014/main" id="{207EBEC9-5FC1-60F9-BE38-752AA6A991F6}"/>
              </a:ext>
            </a:extLst>
          </p:cNvPr>
          <p:cNvSpPr txBox="1"/>
          <p:nvPr/>
        </p:nvSpPr>
        <p:spPr>
          <a:xfrm>
            <a:off x="10142459" y="1918154"/>
            <a:ext cx="1516654" cy="369332"/>
          </a:xfrm>
          <a:prstGeom prst="rect">
            <a:avLst/>
          </a:prstGeom>
          <a:noFill/>
        </p:spPr>
        <p:txBody>
          <a:bodyPr wrap="square" rtlCol="0">
            <a:spAutoFit/>
          </a:bodyPr>
          <a:lstStyle/>
          <a:p>
            <a:r>
              <a:rPr lang="en-CA" dirty="0">
                <a:solidFill>
                  <a:schemeClr val="bg1"/>
                </a:solidFill>
                <a:latin typeface="Agency FB" panose="020B0503020202020204" pitchFamily="34" charset="0"/>
              </a:rPr>
              <a:t>Used credits</a:t>
            </a:r>
          </a:p>
        </p:txBody>
      </p:sp>
    </p:spTree>
    <p:extLst>
      <p:ext uri="{BB962C8B-B14F-4D97-AF65-F5344CB8AC3E}">
        <p14:creationId xmlns:p14="http://schemas.microsoft.com/office/powerpoint/2010/main" val="1641194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052A-4F6E-3FB4-0DB9-40759AFA139E}"/>
              </a:ext>
            </a:extLst>
          </p:cNvPr>
          <p:cNvSpPr>
            <a:spLocks noGrp="1"/>
          </p:cNvSpPr>
          <p:nvPr>
            <p:ph type="title"/>
          </p:nvPr>
        </p:nvSpPr>
        <p:spPr>
          <a:xfrm>
            <a:off x="913795" y="141249"/>
            <a:ext cx="10353762" cy="970450"/>
          </a:xfrm>
        </p:spPr>
        <p:txBody>
          <a:bodyPr>
            <a:normAutofit fontScale="90000"/>
          </a:bodyPr>
          <a:lstStyle/>
          <a:p>
            <a: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4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53E43281-F9A3-DE09-DC4B-15898C8949B9}"/>
              </a:ext>
            </a:extLst>
          </p:cNvPr>
          <p:cNvSpPr>
            <a:spLocks noGrp="1"/>
          </p:cNvSpPr>
          <p:nvPr>
            <p:ph idx="1"/>
          </p:nvPr>
        </p:nvSpPr>
        <p:spPr>
          <a:xfrm>
            <a:off x="913795" y="1111699"/>
            <a:ext cx="10353762" cy="5356008"/>
          </a:xfrm>
        </p:spPr>
        <p:txBody>
          <a:bodyPr>
            <a:normAutofit/>
          </a:bodyPr>
          <a:lstStyle/>
          <a:p>
            <a:pPr marL="36900" indent="0">
              <a:buNone/>
            </a:pPr>
            <a:r>
              <a:rPr lang="en-CA" sz="2400" b="1" u="sng" dirty="0"/>
              <a:t>Secondary STD Credits</a:t>
            </a:r>
          </a:p>
          <a:p>
            <a:r>
              <a:rPr lang="en-CA" sz="1900" dirty="0"/>
              <a:t>These credits are available annually of January 1</a:t>
            </a:r>
            <a:r>
              <a:rPr lang="en-CA" sz="1900" baseline="30000" dirty="0"/>
              <a:t>st</a:t>
            </a:r>
            <a:r>
              <a:rPr lang="en-CA" sz="1900" dirty="0"/>
              <a:t> of each eligible year and work on a two year basis. These shall be prorated in the first year of employment</a:t>
            </a:r>
          </a:p>
          <a:p>
            <a:pPr lvl="1"/>
            <a:r>
              <a:rPr lang="en-CA" sz="1600" dirty="0"/>
              <a:t>Uniform to receive (480) four-hundred and eighty hours</a:t>
            </a:r>
          </a:p>
          <a:p>
            <a:pPr lvl="1"/>
            <a:r>
              <a:rPr lang="en-CA" sz="1600" dirty="0"/>
              <a:t>Civilian to receive (420) four-hundred and twenty hours</a:t>
            </a:r>
          </a:p>
          <a:p>
            <a:r>
              <a:rPr lang="en-US" sz="1900" dirty="0"/>
              <a:t>Within any two (2) year period, an employees are  eligible for up to a maximum of seventeen (17) weeks of coverage, or up to the completion of the elimination period for LTD, whichever comes first.  This shall be provided in the following sequence: </a:t>
            </a:r>
          </a:p>
          <a:p>
            <a:pPr marL="792900" lvl="1" indent="-342900">
              <a:buFont typeface="+mj-lt"/>
              <a:buAutoNum type="arabicPeriod"/>
            </a:pPr>
            <a:r>
              <a:rPr lang="en-US" sz="1700" dirty="0"/>
              <a:t>•	Primary STD credits to exhaustion, then </a:t>
            </a:r>
          </a:p>
          <a:p>
            <a:pPr marL="792900" lvl="1" indent="-342900">
              <a:buFont typeface="+mj-lt"/>
              <a:buAutoNum type="arabicPeriod"/>
            </a:pPr>
            <a:r>
              <a:rPr lang="en-US" sz="1700" dirty="0"/>
              <a:t>•	Secondary STD credits to exhaustion, then </a:t>
            </a:r>
          </a:p>
          <a:p>
            <a:pPr marL="792900" lvl="1" indent="-342900">
              <a:buFont typeface="+mj-lt"/>
              <a:buAutoNum type="arabicPeriod"/>
            </a:pPr>
            <a:r>
              <a:rPr lang="en-US" sz="1700" dirty="0"/>
              <a:t>•	ALL employee time banks to exhaustion, then </a:t>
            </a:r>
          </a:p>
          <a:p>
            <a:pPr marL="792900" lvl="1" indent="-342900">
              <a:buFont typeface="+mj-lt"/>
              <a:buAutoNum type="arabicPeriod"/>
            </a:pPr>
            <a:r>
              <a:rPr lang="en-US" sz="1700" dirty="0"/>
              <a:t>•	Tertiary  STD credits may be retroactively applied for any employee who is approved for full LTD but has exhausted coverage to complete the 17-week elimination period.  Tertiary credits  will be 60% pay, and only available after the exhaustion of all other STD credits and employee time banks.     </a:t>
            </a:r>
          </a:p>
          <a:p>
            <a:pPr marL="36900" indent="0">
              <a:buNone/>
            </a:pPr>
            <a:endParaRPr lang="en-CA" dirty="0"/>
          </a:p>
        </p:txBody>
      </p:sp>
    </p:spTree>
    <p:extLst>
      <p:ext uri="{BB962C8B-B14F-4D97-AF65-F5344CB8AC3E}">
        <p14:creationId xmlns:p14="http://schemas.microsoft.com/office/powerpoint/2010/main" val="2009010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851E-0F4C-0264-C4AA-97AA29C0DC31}"/>
              </a:ext>
            </a:extLst>
          </p:cNvPr>
          <p:cNvSpPr>
            <a:spLocks noGrp="1"/>
          </p:cNvSpPr>
          <p:nvPr>
            <p:ph type="title"/>
          </p:nvPr>
        </p:nvSpPr>
        <p:spPr>
          <a:xfrm>
            <a:off x="176270" y="241609"/>
            <a:ext cx="11788047" cy="904145"/>
          </a:xfrm>
        </p:spPr>
        <p:txBody>
          <a:bodyPr>
            <a:normAutofit fontScale="90000"/>
          </a:bodyPr>
          <a:lstStyle/>
          <a:p>
            <a: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What does this mean for me today and in the future?</a:t>
            </a:r>
            <a:endParaRPr lang="en-CA" dirty="0"/>
          </a:p>
        </p:txBody>
      </p:sp>
      <p:sp>
        <p:nvSpPr>
          <p:cNvPr id="3" name="Content Placeholder 2">
            <a:extLst>
              <a:ext uri="{FF2B5EF4-FFF2-40B4-BE49-F238E27FC236}">
                <a16:creationId xmlns:a16="http://schemas.microsoft.com/office/drawing/2014/main" id="{340A9DAA-E833-25F0-B332-4BFE38A6C47C}"/>
              </a:ext>
            </a:extLst>
          </p:cNvPr>
          <p:cNvSpPr>
            <a:spLocks noGrp="1"/>
          </p:cNvSpPr>
          <p:nvPr>
            <p:ph idx="1"/>
          </p:nvPr>
        </p:nvSpPr>
        <p:spPr>
          <a:xfrm>
            <a:off x="407623" y="1145754"/>
            <a:ext cx="11391441" cy="5376232"/>
          </a:xfrm>
        </p:spPr>
        <p:txBody>
          <a:bodyPr>
            <a:normAutofit fontScale="92500"/>
          </a:bodyPr>
          <a:lstStyle/>
          <a:p>
            <a:r>
              <a:rPr lang="en-CA" sz="2400" dirty="0"/>
              <a:t>STD credits will be prorated for new employees in their first year or granted 24 hours, whichever is greater.</a:t>
            </a:r>
          </a:p>
          <a:p>
            <a:r>
              <a:rPr lang="en-CA" sz="2400" dirty="0"/>
              <a:t>Yes you </a:t>
            </a:r>
            <a:r>
              <a:rPr lang="en-CA" sz="2400" b="1" dirty="0"/>
              <a:t>DO</a:t>
            </a:r>
            <a:r>
              <a:rPr lang="en-CA" sz="2400" dirty="0"/>
              <a:t> keep what is in your bank now. It will all roll over and gain 72/63 in January 2025 to a max of the 215/189 </a:t>
            </a:r>
          </a:p>
          <a:p>
            <a:r>
              <a:rPr lang="en-CA" sz="2400" dirty="0"/>
              <a:t>If you use 72/63 hours every year and no more you will never run out of sick time </a:t>
            </a:r>
          </a:p>
          <a:p>
            <a:pPr marL="36900" indent="0">
              <a:buNone/>
            </a:pPr>
            <a:r>
              <a:rPr lang="en-CA" sz="2800" dirty="0">
                <a:solidFill>
                  <a:srgbClr val="93E3FF"/>
                </a:solidFill>
              </a:rPr>
              <a:t>What happens if I get sick or injured and will be on LTD?</a:t>
            </a:r>
          </a:p>
          <a:p>
            <a:pPr marL="36900" indent="0">
              <a:buNone/>
            </a:pPr>
            <a:r>
              <a:rPr lang="en-CA" sz="2400" dirty="0"/>
              <a:t>In the event you become incapacitated in any way and will be moving towards LTD, the existing Primary and Secondary credits shall be exhausted first. If these banks are full you will successfully reach the 17 week period that must be completed before LTD can be claimed.</a:t>
            </a:r>
          </a:p>
          <a:p>
            <a:pPr marL="36900" indent="0">
              <a:buNone/>
            </a:pPr>
            <a:r>
              <a:rPr lang="en-CA" sz="2400" dirty="0"/>
              <a:t>Should you not have the credits available and all time banks have been exhausted you will be granted tertiary credits at a rate of 60% base wage. This is time that does not require any form of “payback” and is not being taken from any future credits or bank. The board has agreed to see that the employee is successfully brought to the LTD benefit with undo hardship</a:t>
            </a:r>
          </a:p>
          <a:p>
            <a:pPr marL="36900" indent="0">
              <a:buNone/>
            </a:pPr>
            <a:endParaRPr lang="en-CA" dirty="0"/>
          </a:p>
          <a:p>
            <a:endParaRPr lang="en-CA" dirty="0"/>
          </a:p>
          <a:p>
            <a:endParaRPr lang="en-CA" dirty="0"/>
          </a:p>
        </p:txBody>
      </p:sp>
    </p:spTree>
    <p:extLst>
      <p:ext uri="{BB962C8B-B14F-4D97-AF65-F5344CB8AC3E}">
        <p14:creationId xmlns:p14="http://schemas.microsoft.com/office/powerpoint/2010/main" val="2168619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EDC4-0FB1-26A0-F587-CBAB6A8B53D7}"/>
              </a:ext>
            </a:extLst>
          </p:cNvPr>
          <p:cNvSpPr>
            <a:spLocks noGrp="1"/>
          </p:cNvSpPr>
          <p:nvPr>
            <p:ph type="title"/>
          </p:nvPr>
        </p:nvSpPr>
        <p:spPr>
          <a:xfrm>
            <a:off x="913795" y="184298"/>
            <a:ext cx="10353762" cy="970450"/>
          </a:xfrm>
        </p:spPr>
        <p:txBody>
          <a:bodyPr>
            <a:normAutofit fontScale="90000"/>
          </a:bodyPr>
          <a:lstStyle/>
          <a:p>
            <a: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5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482F8B7A-BA51-A563-6F17-ABFB774046DA}"/>
              </a:ext>
            </a:extLst>
          </p:cNvPr>
          <p:cNvSpPr>
            <a:spLocks noGrp="1"/>
          </p:cNvSpPr>
          <p:nvPr>
            <p:ph idx="1"/>
          </p:nvPr>
        </p:nvSpPr>
        <p:spPr/>
        <p:txBody>
          <a:bodyPr/>
          <a:lstStyle/>
          <a:p>
            <a:r>
              <a:rPr lang="en-CA" dirty="0"/>
              <a:t>STD claims </a:t>
            </a:r>
            <a:r>
              <a:rPr lang="en-CA" dirty="0">
                <a:solidFill>
                  <a:srgbClr val="93E3FF"/>
                </a:solidFill>
              </a:rPr>
              <a:t>of 3 days or less does not require a medical note</a:t>
            </a:r>
          </a:p>
          <a:p>
            <a:r>
              <a:rPr lang="en-CA" dirty="0"/>
              <a:t>Upon 3</a:t>
            </a:r>
            <a:r>
              <a:rPr lang="en-CA" baseline="30000" dirty="0"/>
              <a:t>rd</a:t>
            </a:r>
            <a:r>
              <a:rPr lang="en-CA" dirty="0"/>
              <a:t> incident of illness, </a:t>
            </a:r>
            <a:r>
              <a:rPr lang="en-CA" dirty="0">
                <a:solidFill>
                  <a:srgbClr val="93E3FF"/>
                </a:solidFill>
              </a:rPr>
              <a:t>a note MAY be required</a:t>
            </a:r>
          </a:p>
          <a:p>
            <a:r>
              <a:rPr lang="en-CA" dirty="0">
                <a:solidFill>
                  <a:srgbClr val="93E3FF"/>
                </a:solidFill>
              </a:rPr>
              <a:t>STD claims anticipated to be, accumulated to be greater than (14) days shall require a doctors note</a:t>
            </a:r>
          </a:p>
          <a:p>
            <a:r>
              <a:rPr lang="en-CA" dirty="0"/>
              <a:t>The service shall pay the cost of up to (5) five requested medical certificates, up to </a:t>
            </a:r>
            <a:r>
              <a:rPr lang="en-CA" dirty="0">
                <a:solidFill>
                  <a:srgbClr val="93E3FF"/>
                </a:solidFill>
              </a:rPr>
              <a:t>$75 each </a:t>
            </a:r>
            <a:r>
              <a:rPr lang="en-CA" dirty="0">
                <a:solidFill>
                  <a:schemeClr val="tx1"/>
                </a:solidFill>
              </a:rPr>
              <a:t>(previous was $50) </a:t>
            </a:r>
            <a:r>
              <a:rPr lang="en-CA" dirty="0"/>
              <a:t>within a </a:t>
            </a:r>
            <a:r>
              <a:rPr lang="en-CA" dirty="0">
                <a:solidFill>
                  <a:srgbClr val="93E3FF"/>
                </a:solidFill>
              </a:rPr>
              <a:t>(3) three year period </a:t>
            </a:r>
            <a:r>
              <a:rPr lang="en-CA" dirty="0"/>
              <a:t>(was yearly)</a:t>
            </a:r>
          </a:p>
          <a:p>
            <a:r>
              <a:rPr lang="en-CA" dirty="0"/>
              <a:t>Secondary STD claims shall be topped up to 100% by the employees other time banks unless directed otherwise</a:t>
            </a:r>
          </a:p>
          <a:p>
            <a:r>
              <a:rPr lang="en-CA" dirty="0"/>
              <a:t>Upon real or anticipated exhaustion of primary credits and exhaustion of secondary, the employee may apply to LTD</a:t>
            </a:r>
          </a:p>
          <a:p>
            <a:endParaRPr lang="en-CA" dirty="0"/>
          </a:p>
        </p:txBody>
      </p:sp>
    </p:spTree>
    <p:extLst>
      <p:ext uri="{BB962C8B-B14F-4D97-AF65-F5344CB8AC3E}">
        <p14:creationId xmlns:p14="http://schemas.microsoft.com/office/powerpoint/2010/main" val="3830854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E770-E673-A304-8FE7-22AB1E0F7286}"/>
              </a:ext>
            </a:extLst>
          </p:cNvPr>
          <p:cNvSpPr>
            <a:spLocks noGrp="1"/>
          </p:cNvSpPr>
          <p:nvPr>
            <p:ph type="title"/>
          </p:nvPr>
        </p:nvSpPr>
        <p:spPr>
          <a:xfrm>
            <a:off x="924946" y="168925"/>
            <a:ext cx="10353762" cy="970450"/>
          </a:xfrm>
        </p:spPr>
        <p:txBody>
          <a:bodyPr>
            <a:normAutofit fontScale="90000"/>
          </a:bodyPr>
          <a:lstStyle/>
          <a:p>
            <a: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3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5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F970A851-2309-2374-72AA-CC0BA1E7664D}"/>
              </a:ext>
            </a:extLst>
          </p:cNvPr>
          <p:cNvSpPr>
            <a:spLocks noGrp="1"/>
          </p:cNvSpPr>
          <p:nvPr>
            <p:ph idx="1"/>
          </p:nvPr>
        </p:nvSpPr>
        <p:spPr>
          <a:xfrm>
            <a:off x="924946" y="1244907"/>
            <a:ext cx="10353762" cy="5444168"/>
          </a:xfrm>
        </p:spPr>
        <p:txBody>
          <a:bodyPr>
            <a:normAutofit/>
          </a:bodyPr>
          <a:lstStyle/>
          <a:p>
            <a:pPr marL="36900" indent="0">
              <a:buNone/>
            </a:pPr>
            <a:r>
              <a:rPr lang="en-CA" sz="2200" b="1" u="sng" dirty="0"/>
              <a:t>Long Term Disability </a:t>
            </a:r>
            <a:r>
              <a:rPr lang="en-CA" sz="2200" b="1" dirty="0"/>
              <a:t>(Wording taken from Previous Contract)</a:t>
            </a:r>
          </a:p>
          <a:p>
            <a:r>
              <a:rPr lang="en-US" dirty="0"/>
              <a:t>The Board shall provide, at its expense, an LTD plan from the first day of the month following the first month of employment</a:t>
            </a:r>
          </a:p>
          <a:p>
            <a:r>
              <a:rPr lang="en-US" dirty="0"/>
              <a:t>The LTD Plan shall provide a benefit of 70% of gross pre-disability regular monthly earnings, at the rate of the employees permanent rank or home job assignment max of $7,500 per month, for illness or injuries extending beyond available coverage under STD.</a:t>
            </a:r>
          </a:p>
          <a:p>
            <a:r>
              <a:rPr lang="en-US" dirty="0"/>
              <a:t>The monthly employment, disability and retirement income receivable from all sources may not exceed 85% of pre-disability income, and the LTD Plan benefit may be reduced accordingly. </a:t>
            </a:r>
          </a:p>
          <a:p>
            <a:r>
              <a:rPr lang="en-US" dirty="0"/>
              <a:t>The LTD Plan benefits shall be payable until the earliest of: </a:t>
            </a:r>
          </a:p>
          <a:p>
            <a:pPr lvl="1"/>
            <a:r>
              <a:rPr lang="en-US" dirty="0"/>
              <a:t>the insured person ceases to be disabled; </a:t>
            </a:r>
          </a:p>
          <a:p>
            <a:pPr lvl="1"/>
            <a:r>
              <a:rPr lang="en-US" dirty="0"/>
              <a:t>the insured person becomes eligible for an unreduced pension under OMERS; </a:t>
            </a:r>
          </a:p>
          <a:p>
            <a:pPr lvl="1"/>
            <a:r>
              <a:rPr lang="en-US" dirty="0"/>
              <a:t>the insured person reaches their normal retirement age (NRA) under OMERS; he insured person dies.  </a:t>
            </a:r>
            <a:r>
              <a:rPr lang="en-US" b="1" dirty="0"/>
              <a:t>THIS IS ALL HISTORICAL WORDING</a:t>
            </a:r>
          </a:p>
          <a:p>
            <a:endParaRPr lang="en-CA" dirty="0"/>
          </a:p>
        </p:txBody>
      </p:sp>
    </p:spTree>
    <p:extLst>
      <p:ext uri="{BB962C8B-B14F-4D97-AF65-F5344CB8AC3E}">
        <p14:creationId xmlns:p14="http://schemas.microsoft.com/office/powerpoint/2010/main" val="2997634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08A9-5D3E-B829-E374-02ADED1301F6}"/>
              </a:ext>
            </a:extLst>
          </p:cNvPr>
          <p:cNvSpPr>
            <a:spLocks noGrp="1"/>
          </p:cNvSpPr>
          <p:nvPr>
            <p:ph type="title"/>
          </p:nvPr>
        </p:nvSpPr>
        <p:spPr/>
        <p:txBody>
          <a:bodyPr>
            <a:normAutofit fontScale="90000"/>
          </a:bodyPr>
          <a:lstStyle/>
          <a:p>
            <a: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4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CF88D2F3-44E3-DE5F-EAFB-1452E058D6DE}"/>
              </a:ext>
            </a:extLst>
          </p:cNvPr>
          <p:cNvSpPr>
            <a:spLocks noGrp="1"/>
          </p:cNvSpPr>
          <p:nvPr>
            <p:ph idx="1"/>
          </p:nvPr>
        </p:nvSpPr>
        <p:spPr>
          <a:xfrm>
            <a:off x="913795" y="1732449"/>
            <a:ext cx="10353762" cy="4811570"/>
          </a:xfrm>
        </p:spPr>
        <p:txBody>
          <a:bodyPr>
            <a:normAutofit lnSpcReduction="10000"/>
          </a:bodyPr>
          <a:lstStyle/>
          <a:p>
            <a:pPr marL="36900" indent="0">
              <a:buNone/>
            </a:pPr>
            <a:r>
              <a:rPr lang="en-CA" sz="2800" b="1" u="sng" dirty="0"/>
              <a:t>WSIB</a:t>
            </a:r>
          </a:p>
          <a:p>
            <a:r>
              <a:rPr lang="en-CA" sz="2400" dirty="0"/>
              <a:t>During the waiting period of approval from WSIB, available STD credits shall be used (tertiary if needed)</a:t>
            </a:r>
          </a:p>
          <a:p>
            <a:r>
              <a:rPr lang="en-US" sz="2400" dirty="0"/>
              <a:t>Officers/employees  on permanent accommodation or return to work accommodation with reduced hours will receive pay for actual hours worked. Any approved WSIB loss of earnings (“LOE”) time would be paid. </a:t>
            </a:r>
          </a:p>
          <a:p>
            <a:r>
              <a:rPr lang="en-US" sz="2400" dirty="0"/>
              <a:t>Officers who call in sick while on an approved WSIB accommodation and in receipt of WSIB payments, will be recorded as sick and available sick credits applied, unless the reason for the absence is approved as related to the WSIB claim. </a:t>
            </a:r>
          </a:p>
          <a:p>
            <a:r>
              <a:rPr lang="en-US" sz="2400" dirty="0"/>
              <a:t>Pre-disability earnings shall be deemed at the officer’s permanent rank or home job assignment (i.e. exclusive of acting or assignment premiums). </a:t>
            </a:r>
          </a:p>
          <a:p>
            <a:endParaRPr lang="en-CA" dirty="0"/>
          </a:p>
          <a:p>
            <a:endParaRPr lang="en-CA" dirty="0"/>
          </a:p>
        </p:txBody>
      </p:sp>
    </p:spTree>
    <p:extLst>
      <p:ext uri="{BB962C8B-B14F-4D97-AF65-F5344CB8AC3E}">
        <p14:creationId xmlns:p14="http://schemas.microsoft.com/office/powerpoint/2010/main" val="807494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6A5B-064B-F916-0813-EB7D4DFBFE73}"/>
              </a:ext>
            </a:extLst>
          </p:cNvPr>
          <p:cNvSpPr>
            <a:spLocks noGrp="1"/>
          </p:cNvSpPr>
          <p:nvPr>
            <p:ph type="title"/>
          </p:nvPr>
        </p:nvSpPr>
        <p:spPr/>
        <p:txBody>
          <a:bodyPr>
            <a:normAutofit fontScale="90000"/>
          </a:bodyPr>
          <a:lstStyle/>
          <a:p>
            <a: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4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E790B32B-1544-210D-71EF-40871727D706}"/>
              </a:ext>
            </a:extLst>
          </p:cNvPr>
          <p:cNvSpPr>
            <a:spLocks noGrp="1"/>
          </p:cNvSpPr>
          <p:nvPr>
            <p:ph idx="1"/>
          </p:nvPr>
        </p:nvSpPr>
        <p:spPr>
          <a:xfrm>
            <a:off x="913795" y="1732449"/>
            <a:ext cx="10353762" cy="5125551"/>
          </a:xfrm>
        </p:spPr>
        <p:txBody>
          <a:bodyPr>
            <a:normAutofit fontScale="92500" lnSpcReduction="10000"/>
          </a:bodyPr>
          <a:lstStyle/>
          <a:p>
            <a:pPr marL="36900" indent="0">
              <a:buNone/>
            </a:pPr>
            <a:r>
              <a:rPr lang="en-US" sz="2400" dirty="0"/>
              <a:t>Where a currently serving officer’s/employee’s claim is allowed by the WSIB, the officer will continue to be paid by the Police Service Board under the following formula: </a:t>
            </a:r>
          </a:p>
          <a:p>
            <a:r>
              <a:rPr lang="en-US" sz="2400" dirty="0"/>
              <a:t>“top-up” to not exceed one hundred percent (100%) of pre-disability net earnings, using a formula which takes into consideration: </a:t>
            </a:r>
          </a:p>
          <a:p>
            <a:r>
              <a:rPr lang="en-US" sz="2400" dirty="0"/>
              <a:t>The LOE awarded by WSIB</a:t>
            </a:r>
          </a:p>
          <a:p>
            <a:r>
              <a:rPr lang="en-US" sz="2400" dirty="0"/>
              <a:t>Traditional public deductions and Associations dues, </a:t>
            </a:r>
          </a:p>
          <a:p>
            <a:r>
              <a:rPr lang="en-US" sz="2400" dirty="0"/>
              <a:t>The anticipated income tax that would have likely been returned to the Officer had the officer continued to receive full salary with regular deductions, </a:t>
            </a:r>
          </a:p>
          <a:p>
            <a:r>
              <a:rPr lang="en-US" sz="2400" dirty="0"/>
              <a:t>The individual officer’s net claim code per the TD1 filed with the Employer at the time of disability, </a:t>
            </a:r>
          </a:p>
          <a:p>
            <a:r>
              <a:rPr lang="en-US" sz="2400" dirty="0"/>
              <a:t>Any WSIB retirement fund deduction the member opts in to will be excluded from the top up calculation. </a:t>
            </a:r>
          </a:p>
        </p:txBody>
      </p:sp>
    </p:spTree>
    <p:extLst>
      <p:ext uri="{BB962C8B-B14F-4D97-AF65-F5344CB8AC3E}">
        <p14:creationId xmlns:p14="http://schemas.microsoft.com/office/powerpoint/2010/main" val="1460901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5AB5-B8A1-AA2F-2E10-79125856C3A8}"/>
              </a:ext>
            </a:extLst>
          </p:cNvPr>
          <p:cNvSpPr>
            <a:spLocks noGrp="1"/>
          </p:cNvSpPr>
          <p:nvPr>
            <p:ph type="title"/>
          </p:nvPr>
        </p:nvSpPr>
        <p:spPr>
          <a:xfrm>
            <a:off x="919119" y="40986"/>
            <a:ext cx="10353762" cy="970450"/>
          </a:xfrm>
        </p:spPr>
        <p:txBody>
          <a:bodyPr>
            <a:normAutofit/>
          </a:bodyPr>
          <a:lstStyle/>
          <a:p>
            <a:r>
              <a:rPr lang="en-CA" sz="4800" dirty="0">
                <a:solidFill>
                  <a:srgbClr val="93E3FF"/>
                </a:solidFill>
              </a:rPr>
              <a:t>What does that look like?</a:t>
            </a:r>
          </a:p>
        </p:txBody>
      </p:sp>
      <p:graphicFrame>
        <p:nvGraphicFramePr>
          <p:cNvPr id="4" name="Content Placeholder 3">
            <a:extLst>
              <a:ext uri="{FF2B5EF4-FFF2-40B4-BE49-F238E27FC236}">
                <a16:creationId xmlns:a16="http://schemas.microsoft.com/office/drawing/2014/main" id="{801D4575-F0B9-01EC-8AAE-A90230DE037C}"/>
              </a:ext>
            </a:extLst>
          </p:cNvPr>
          <p:cNvGraphicFramePr>
            <a:graphicFrameLocks noGrp="1"/>
          </p:cNvGraphicFramePr>
          <p:nvPr>
            <p:ph idx="1"/>
            <p:extLst>
              <p:ext uri="{D42A27DB-BD31-4B8C-83A1-F6EECF244321}">
                <p14:modId xmlns:p14="http://schemas.microsoft.com/office/powerpoint/2010/main" val="1755124376"/>
              </p:ext>
            </p:extLst>
          </p:nvPr>
        </p:nvGraphicFramePr>
        <p:xfrm>
          <a:off x="1635443" y="859960"/>
          <a:ext cx="8921113" cy="3764280"/>
        </p:xfrm>
        <a:graphic>
          <a:graphicData uri="http://schemas.openxmlformats.org/drawingml/2006/table">
            <a:tbl>
              <a:tblPr firstRow="1" bandRow="1">
                <a:tableStyleId>{073A0DAA-6AF3-43AB-8588-CEC1D06C72B9}</a:tableStyleId>
              </a:tblPr>
              <a:tblGrid>
                <a:gridCol w="1531620">
                  <a:extLst>
                    <a:ext uri="{9D8B030D-6E8A-4147-A177-3AD203B41FA5}">
                      <a16:colId xmlns:a16="http://schemas.microsoft.com/office/drawing/2014/main" val="435433838"/>
                    </a:ext>
                  </a:extLst>
                </a:gridCol>
                <a:gridCol w="2914115">
                  <a:extLst>
                    <a:ext uri="{9D8B030D-6E8A-4147-A177-3AD203B41FA5}">
                      <a16:colId xmlns:a16="http://schemas.microsoft.com/office/drawing/2014/main" val="2694594874"/>
                    </a:ext>
                  </a:extLst>
                </a:gridCol>
                <a:gridCol w="2237689">
                  <a:extLst>
                    <a:ext uri="{9D8B030D-6E8A-4147-A177-3AD203B41FA5}">
                      <a16:colId xmlns:a16="http://schemas.microsoft.com/office/drawing/2014/main" val="4146493938"/>
                    </a:ext>
                  </a:extLst>
                </a:gridCol>
                <a:gridCol w="2237689">
                  <a:extLst>
                    <a:ext uri="{9D8B030D-6E8A-4147-A177-3AD203B41FA5}">
                      <a16:colId xmlns:a16="http://schemas.microsoft.com/office/drawing/2014/main" val="1695990205"/>
                    </a:ext>
                  </a:extLst>
                </a:gridCol>
              </a:tblGrid>
              <a:tr h="370840">
                <a:tc>
                  <a:txBody>
                    <a:bodyPr/>
                    <a:lstStyle/>
                    <a:p>
                      <a:endParaRPr lang="en-CA" dirty="0"/>
                    </a:p>
                  </a:txBody>
                  <a:tcPr/>
                </a:tc>
                <a:tc>
                  <a:txBody>
                    <a:bodyPr/>
                    <a:lstStyle/>
                    <a:p>
                      <a:r>
                        <a:rPr lang="en-CA" dirty="0"/>
                        <a:t>Description</a:t>
                      </a:r>
                    </a:p>
                  </a:txBody>
                  <a:tcPr/>
                </a:tc>
                <a:tc>
                  <a:txBody>
                    <a:bodyPr/>
                    <a:lstStyle/>
                    <a:p>
                      <a:r>
                        <a:rPr lang="en-CA" dirty="0"/>
                        <a:t>Employee @ work</a:t>
                      </a:r>
                    </a:p>
                  </a:txBody>
                  <a:tcPr/>
                </a:tc>
                <a:tc>
                  <a:txBody>
                    <a:bodyPr/>
                    <a:lstStyle/>
                    <a:p>
                      <a:r>
                        <a:rPr lang="en-CA" dirty="0"/>
                        <a:t>Employee - WSIB</a:t>
                      </a:r>
                    </a:p>
                  </a:txBody>
                  <a:tcPr/>
                </a:tc>
                <a:extLst>
                  <a:ext uri="{0D108BD9-81ED-4DB2-BD59-A6C34878D82A}">
                    <a16:rowId xmlns:a16="http://schemas.microsoft.com/office/drawing/2014/main" val="3058002764"/>
                  </a:ext>
                </a:extLst>
              </a:tr>
              <a:tr h="370840">
                <a:tc>
                  <a:txBody>
                    <a:bodyPr/>
                    <a:lstStyle/>
                    <a:p>
                      <a:r>
                        <a:rPr lang="en-CA" dirty="0"/>
                        <a:t>Earnings</a:t>
                      </a:r>
                    </a:p>
                  </a:txBody>
                  <a:tcPr/>
                </a:tc>
                <a:tc>
                  <a:txBody>
                    <a:bodyPr/>
                    <a:lstStyle/>
                    <a:p>
                      <a:r>
                        <a:rPr lang="en-CA" dirty="0"/>
                        <a:t>Salary (T4 )</a:t>
                      </a:r>
                    </a:p>
                    <a:p>
                      <a:r>
                        <a:rPr lang="en-CA" dirty="0"/>
                        <a:t>Loss of earnings Benefits</a:t>
                      </a:r>
                    </a:p>
                    <a:p>
                      <a:r>
                        <a:rPr lang="en-CA" dirty="0"/>
                        <a:t>Top up as per contract</a:t>
                      </a:r>
                    </a:p>
                    <a:p>
                      <a:r>
                        <a:rPr lang="en-CA" dirty="0"/>
                        <a:t>EI Rebate</a:t>
                      </a:r>
                    </a:p>
                  </a:txBody>
                  <a:tcPr/>
                </a:tc>
                <a:tc>
                  <a:txBody>
                    <a:bodyPr/>
                    <a:lstStyle/>
                    <a:p>
                      <a:pPr algn="r"/>
                      <a:r>
                        <a:rPr lang="en-CA" dirty="0"/>
                        <a:t>$151,546.04</a:t>
                      </a:r>
                    </a:p>
                    <a:p>
                      <a:pPr algn="r"/>
                      <a:endParaRPr lang="en-CA" dirty="0"/>
                    </a:p>
                    <a:p>
                      <a:pPr algn="r"/>
                      <a:endParaRPr lang="en-CA" dirty="0"/>
                    </a:p>
                    <a:p>
                      <a:pPr algn="r"/>
                      <a:r>
                        <a:rPr lang="en-CA" dirty="0"/>
                        <a:t>$97.06</a:t>
                      </a:r>
                    </a:p>
                  </a:txBody>
                  <a:tcPr/>
                </a:tc>
                <a:tc>
                  <a:txBody>
                    <a:bodyPr/>
                    <a:lstStyle/>
                    <a:p>
                      <a:pPr algn="r"/>
                      <a:endParaRPr lang="en-CA" dirty="0"/>
                    </a:p>
                    <a:p>
                      <a:pPr algn="r"/>
                      <a:r>
                        <a:rPr lang="en-CA" dirty="0"/>
                        <a:t>$65,500.00</a:t>
                      </a:r>
                    </a:p>
                    <a:p>
                      <a:pPr algn="r"/>
                      <a:r>
                        <a:rPr lang="en-CA" dirty="0"/>
                        <a:t>$86,046.04</a:t>
                      </a:r>
                    </a:p>
                    <a:p>
                      <a:pPr algn="r"/>
                      <a:r>
                        <a:rPr lang="en-CA" dirty="0"/>
                        <a:t>$97.06</a:t>
                      </a:r>
                    </a:p>
                  </a:txBody>
                  <a:tcPr/>
                </a:tc>
                <a:extLst>
                  <a:ext uri="{0D108BD9-81ED-4DB2-BD59-A6C34878D82A}">
                    <a16:rowId xmlns:a16="http://schemas.microsoft.com/office/drawing/2014/main" val="441372598"/>
                  </a:ext>
                </a:extLst>
              </a:tr>
              <a:tr h="370840">
                <a:tc>
                  <a:txBody>
                    <a:bodyPr/>
                    <a:lstStyle/>
                    <a:p>
                      <a:r>
                        <a:rPr lang="en-CA" dirty="0"/>
                        <a:t>Gross Pay</a:t>
                      </a:r>
                    </a:p>
                  </a:txBody>
                  <a:tcPr/>
                </a:tc>
                <a:tc>
                  <a:txBody>
                    <a:bodyPr/>
                    <a:lstStyle/>
                    <a:p>
                      <a:endParaRPr lang="en-CA" dirty="0"/>
                    </a:p>
                  </a:txBody>
                  <a:tcPr/>
                </a:tc>
                <a:tc>
                  <a:txBody>
                    <a:bodyPr/>
                    <a:lstStyle/>
                    <a:p>
                      <a:pPr algn="r"/>
                      <a:r>
                        <a:rPr lang="en-CA" dirty="0"/>
                        <a:t>$151,643.10</a:t>
                      </a:r>
                    </a:p>
                  </a:txBody>
                  <a:tcPr/>
                </a:tc>
                <a:tc>
                  <a:txBody>
                    <a:bodyPr/>
                    <a:lstStyle/>
                    <a:p>
                      <a:pPr algn="r"/>
                      <a:r>
                        <a:rPr lang="en-CA" dirty="0"/>
                        <a:t>$151,643.10</a:t>
                      </a:r>
                    </a:p>
                  </a:txBody>
                  <a:tcPr/>
                </a:tc>
                <a:extLst>
                  <a:ext uri="{0D108BD9-81ED-4DB2-BD59-A6C34878D82A}">
                    <a16:rowId xmlns:a16="http://schemas.microsoft.com/office/drawing/2014/main" val="1901452614"/>
                  </a:ext>
                </a:extLst>
              </a:tr>
              <a:tr h="370840">
                <a:tc>
                  <a:txBody>
                    <a:bodyPr/>
                    <a:lstStyle/>
                    <a:p>
                      <a:r>
                        <a:rPr lang="en-CA" dirty="0"/>
                        <a:t>Deductions</a:t>
                      </a:r>
                    </a:p>
                  </a:txBody>
                  <a:tcPr/>
                </a:tc>
                <a:tc>
                  <a:txBody>
                    <a:bodyPr/>
                    <a:lstStyle/>
                    <a:p>
                      <a:r>
                        <a:rPr lang="en-CA" dirty="0"/>
                        <a:t>CPP</a:t>
                      </a:r>
                    </a:p>
                    <a:p>
                      <a:r>
                        <a:rPr lang="en-CA" dirty="0"/>
                        <a:t>EI</a:t>
                      </a:r>
                    </a:p>
                    <a:p>
                      <a:r>
                        <a:rPr lang="en-CA" dirty="0"/>
                        <a:t>OMERS</a:t>
                      </a:r>
                    </a:p>
                    <a:p>
                      <a:r>
                        <a:rPr lang="en-CA" dirty="0"/>
                        <a:t>Union</a:t>
                      </a:r>
                    </a:p>
                    <a:p>
                      <a:r>
                        <a:rPr lang="en-CA" dirty="0"/>
                        <a:t>Taxes</a:t>
                      </a:r>
                    </a:p>
                  </a:txBody>
                  <a:tcPr/>
                </a:tc>
                <a:tc>
                  <a:txBody>
                    <a:bodyPr/>
                    <a:lstStyle/>
                    <a:p>
                      <a:pPr algn="r"/>
                      <a:r>
                        <a:rPr lang="en-CA" dirty="0"/>
                        <a:t>$3,867.50</a:t>
                      </a:r>
                    </a:p>
                    <a:p>
                      <a:pPr algn="r"/>
                      <a:r>
                        <a:rPr lang="en-CA" dirty="0"/>
                        <a:t>$1,049.12</a:t>
                      </a:r>
                    </a:p>
                    <a:p>
                      <a:pPr algn="r"/>
                      <a:r>
                        <a:rPr lang="en-CA" dirty="0"/>
                        <a:t>$19,777.94</a:t>
                      </a:r>
                    </a:p>
                    <a:p>
                      <a:pPr algn="r"/>
                      <a:r>
                        <a:rPr lang="en-CA" dirty="0"/>
                        <a:t>$2,087.10</a:t>
                      </a:r>
                    </a:p>
                    <a:p>
                      <a:pPr algn="r"/>
                      <a:r>
                        <a:rPr lang="en-CA" dirty="0"/>
                        <a:t>$33,634.12</a:t>
                      </a:r>
                    </a:p>
                  </a:txBody>
                  <a:tcPr/>
                </a:tc>
                <a:tc>
                  <a:txBody>
                    <a:bodyPr/>
                    <a:lstStyle/>
                    <a:p>
                      <a:pPr algn="r"/>
                      <a:r>
                        <a:rPr lang="en-CA" dirty="0"/>
                        <a:t>$3,867.50</a:t>
                      </a:r>
                    </a:p>
                    <a:p>
                      <a:pPr algn="r"/>
                      <a:r>
                        <a:rPr lang="en-CA" dirty="0"/>
                        <a:t>$1,049.12</a:t>
                      </a:r>
                    </a:p>
                    <a:p>
                      <a:pPr algn="r"/>
                      <a:r>
                        <a:rPr lang="en-CA" dirty="0"/>
                        <a:t>(see below)</a:t>
                      </a:r>
                    </a:p>
                    <a:p>
                      <a:pPr algn="r"/>
                      <a:r>
                        <a:rPr lang="en-CA" dirty="0"/>
                        <a:t>$2,087.10</a:t>
                      </a:r>
                    </a:p>
                    <a:p>
                      <a:pPr algn="r"/>
                      <a:r>
                        <a:rPr lang="en-CA" dirty="0"/>
                        <a:t>$17,500.00</a:t>
                      </a:r>
                    </a:p>
                  </a:txBody>
                  <a:tcPr/>
                </a:tc>
                <a:extLst>
                  <a:ext uri="{0D108BD9-81ED-4DB2-BD59-A6C34878D82A}">
                    <a16:rowId xmlns:a16="http://schemas.microsoft.com/office/drawing/2014/main" val="2849901470"/>
                  </a:ext>
                </a:extLst>
              </a:tr>
              <a:tr h="370840">
                <a:tc>
                  <a:txBody>
                    <a:bodyPr/>
                    <a:lstStyle/>
                    <a:p>
                      <a:r>
                        <a:rPr lang="en-CA" dirty="0"/>
                        <a:t>Net Pay</a:t>
                      </a:r>
                    </a:p>
                  </a:txBody>
                  <a:tcPr/>
                </a:tc>
                <a:tc>
                  <a:txBody>
                    <a:bodyPr/>
                    <a:lstStyle/>
                    <a:p>
                      <a:endParaRPr lang="en-CA" dirty="0"/>
                    </a:p>
                  </a:txBody>
                  <a:tcPr/>
                </a:tc>
                <a:tc>
                  <a:txBody>
                    <a:bodyPr/>
                    <a:lstStyle/>
                    <a:p>
                      <a:pPr algn="r"/>
                      <a:r>
                        <a:rPr lang="en-CA" dirty="0"/>
                        <a:t>$91,227.32</a:t>
                      </a:r>
                    </a:p>
                  </a:txBody>
                  <a:tcPr/>
                </a:tc>
                <a:tc>
                  <a:txBody>
                    <a:bodyPr/>
                    <a:lstStyle/>
                    <a:p>
                      <a:pPr algn="r"/>
                      <a:r>
                        <a:rPr lang="en-CA" dirty="0"/>
                        <a:t>$127,139.38</a:t>
                      </a:r>
                    </a:p>
                  </a:txBody>
                  <a:tcPr/>
                </a:tc>
                <a:extLst>
                  <a:ext uri="{0D108BD9-81ED-4DB2-BD59-A6C34878D82A}">
                    <a16:rowId xmlns:a16="http://schemas.microsoft.com/office/drawing/2014/main" val="766433765"/>
                  </a:ext>
                </a:extLst>
              </a:tr>
            </a:tbl>
          </a:graphicData>
        </a:graphic>
      </p:graphicFrame>
      <p:sp>
        <p:nvSpPr>
          <p:cNvPr id="5" name="TextBox 4">
            <a:extLst>
              <a:ext uri="{FF2B5EF4-FFF2-40B4-BE49-F238E27FC236}">
                <a16:creationId xmlns:a16="http://schemas.microsoft.com/office/drawing/2014/main" id="{1977E08F-4F37-DE2E-5FD5-8A300A1795DD}"/>
              </a:ext>
            </a:extLst>
          </p:cNvPr>
          <p:cNvSpPr txBox="1"/>
          <p:nvPr/>
        </p:nvSpPr>
        <p:spPr>
          <a:xfrm>
            <a:off x="919118" y="4743095"/>
            <a:ext cx="10270851" cy="1938992"/>
          </a:xfrm>
          <a:prstGeom prst="rect">
            <a:avLst/>
          </a:prstGeom>
          <a:noFill/>
        </p:spPr>
        <p:txBody>
          <a:bodyPr wrap="square" rtlCol="0">
            <a:spAutoFit/>
          </a:bodyPr>
          <a:lstStyle/>
          <a:p>
            <a:r>
              <a:rPr lang="en-CA" sz="2400" dirty="0"/>
              <a:t>OMERS disability waiver: </a:t>
            </a:r>
            <a:r>
              <a:rPr lang="en-US" sz="2400" dirty="0"/>
              <a:t>While on a disability waiver, you continue to accumulate credited service in the OMERS Plan as if you were still working. The OMERS Plan covers the contributions you and your employer would have made if you were not on a disability leave. – taken from OMERS website  https://members.omers.com/disability-benefits</a:t>
            </a:r>
            <a:endParaRPr lang="en-CA" sz="2400" dirty="0"/>
          </a:p>
        </p:txBody>
      </p:sp>
    </p:spTree>
    <p:extLst>
      <p:ext uri="{BB962C8B-B14F-4D97-AF65-F5344CB8AC3E}">
        <p14:creationId xmlns:p14="http://schemas.microsoft.com/office/powerpoint/2010/main" val="120851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0691-7BDE-98A4-CE24-7B27E5B19D96}"/>
              </a:ext>
            </a:extLst>
          </p:cNvPr>
          <p:cNvSpPr>
            <a:spLocks noGrp="1"/>
          </p:cNvSpPr>
          <p:nvPr>
            <p:ph type="title"/>
          </p:nvPr>
        </p:nvSpPr>
        <p:spPr/>
        <p:txBody>
          <a:bodyPr>
            <a:normAutofit/>
          </a:bodyPr>
          <a:lstStyle/>
          <a:p>
            <a:r>
              <a:rPr lang="en-CA" sz="4400" dirty="0">
                <a:solidFill>
                  <a:srgbClr val="93E3FF"/>
                </a:solidFill>
              </a:rPr>
              <a:t>Article 6 – Annual Vacation </a:t>
            </a:r>
            <a:r>
              <a:rPr lang="en-CA" sz="4400" b="1" u="sng" dirty="0">
                <a:solidFill>
                  <a:srgbClr val="93E3FF"/>
                </a:solidFill>
              </a:rPr>
              <a:t>Civilian</a:t>
            </a:r>
            <a:r>
              <a:rPr lang="en-CA" sz="4400" dirty="0">
                <a:solidFill>
                  <a:srgbClr val="93E3FF"/>
                </a:solidFill>
              </a:rPr>
              <a:t> </a:t>
            </a:r>
          </a:p>
        </p:txBody>
      </p:sp>
      <p:sp>
        <p:nvSpPr>
          <p:cNvPr id="3" name="Content Placeholder 2">
            <a:extLst>
              <a:ext uri="{FF2B5EF4-FFF2-40B4-BE49-F238E27FC236}">
                <a16:creationId xmlns:a16="http://schemas.microsoft.com/office/drawing/2014/main" id="{65F12A7F-15A6-6714-CC8C-4596711F0373}"/>
              </a:ext>
            </a:extLst>
          </p:cNvPr>
          <p:cNvSpPr>
            <a:spLocks noGrp="1"/>
          </p:cNvSpPr>
          <p:nvPr>
            <p:ph idx="1"/>
          </p:nvPr>
        </p:nvSpPr>
        <p:spPr/>
        <p:txBody>
          <a:bodyPr>
            <a:normAutofit/>
          </a:bodyPr>
          <a:lstStyle/>
          <a:p>
            <a:r>
              <a:rPr lang="en-CA" sz="2800" dirty="0">
                <a:solidFill>
                  <a:schemeClr val="tx1"/>
                </a:solidFill>
              </a:rPr>
              <a:t>Years are based on fully completed calendar years (Jan1-Dec31)</a:t>
            </a:r>
          </a:p>
          <a:p>
            <a:r>
              <a:rPr lang="en-CA" sz="2800" dirty="0">
                <a:solidFill>
                  <a:schemeClr val="tx1"/>
                </a:solidFill>
              </a:rPr>
              <a:t>Start date -3 years –</a:t>
            </a:r>
            <a:r>
              <a:rPr lang="en-CA" sz="2800" dirty="0"/>
              <a:t> </a:t>
            </a:r>
            <a:r>
              <a:rPr lang="en-CA" sz="2800" b="1" dirty="0">
                <a:solidFill>
                  <a:srgbClr val="93E3FF"/>
                </a:solidFill>
              </a:rPr>
              <a:t>87 hours</a:t>
            </a:r>
            <a:r>
              <a:rPr lang="en-CA" sz="2800" dirty="0"/>
              <a:t>. </a:t>
            </a:r>
            <a:r>
              <a:rPr lang="en-CA" sz="2800" dirty="0">
                <a:solidFill>
                  <a:schemeClr val="tx1"/>
                </a:solidFill>
              </a:rPr>
              <a:t>Increase of 17 hours</a:t>
            </a:r>
          </a:p>
          <a:p>
            <a:r>
              <a:rPr lang="en-CA" sz="2800" dirty="0">
                <a:solidFill>
                  <a:schemeClr val="tx1"/>
                </a:solidFill>
              </a:rPr>
              <a:t>Over 4 years – </a:t>
            </a:r>
            <a:r>
              <a:rPr lang="en-CA" sz="2800" b="1" dirty="0">
                <a:solidFill>
                  <a:srgbClr val="93E3FF"/>
                </a:solidFill>
              </a:rPr>
              <a:t>122 hours </a:t>
            </a:r>
            <a:r>
              <a:rPr lang="en-CA" sz="2800" dirty="0"/>
              <a:t>. </a:t>
            </a:r>
            <a:r>
              <a:rPr lang="en-CA" sz="2800" dirty="0">
                <a:solidFill>
                  <a:schemeClr val="tx1"/>
                </a:solidFill>
              </a:rPr>
              <a:t>Increase of 17 hours</a:t>
            </a:r>
          </a:p>
          <a:p>
            <a:r>
              <a:rPr lang="en-CA" sz="2800" dirty="0">
                <a:solidFill>
                  <a:schemeClr val="tx1"/>
                </a:solidFill>
              </a:rPr>
              <a:t>No change to the years 10,15 or 20</a:t>
            </a:r>
          </a:p>
          <a:p>
            <a:r>
              <a:rPr lang="en-CA" sz="2800" b="1" dirty="0">
                <a:solidFill>
                  <a:schemeClr val="tx1"/>
                </a:solidFill>
              </a:rPr>
              <a:t>Over 25 years – </a:t>
            </a:r>
            <a:r>
              <a:rPr lang="en-CA" sz="2800" b="1" dirty="0">
                <a:solidFill>
                  <a:srgbClr val="93E3FF"/>
                </a:solidFill>
              </a:rPr>
              <a:t>228 hours</a:t>
            </a:r>
            <a:r>
              <a:rPr lang="en-CA" sz="2800" dirty="0"/>
              <a:t>. </a:t>
            </a:r>
            <a:r>
              <a:rPr lang="en-CA" sz="2800" dirty="0">
                <a:solidFill>
                  <a:schemeClr val="tx1"/>
                </a:solidFill>
              </a:rPr>
              <a:t>Added This as there was not increase between year 20 and 30</a:t>
            </a:r>
          </a:p>
          <a:p>
            <a:endParaRPr lang="en-CA" dirty="0"/>
          </a:p>
        </p:txBody>
      </p:sp>
    </p:spTree>
    <p:extLst>
      <p:ext uri="{BB962C8B-B14F-4D97-AF65-F5344CB8AC3E}">
        <p14:creationId xmlns:p14="http://schemas.microsoft.com/office/powerpoint/2010/main" val="42168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D96B-F563-C9BA-EF7F-E2458F704A11}"/>
              </a:ext>
            </a:extLst>
          </p:cNvPr>
          <p:cNvSpPr>
            <a:spLocks noGrp="1"/>
          </p:cNvSpPr>
          <p:nvPr>
            <p:ph type="title"/>
          </p:nvPr>
        </p:nvSpPr>
        <p:spPr/>
        <p:txBody>
          <a:bodyPr>
            <a:normAutofit fontScale="90000"/>
          </a:bodyPr>
          <a:lstStyle/>
          <a:p>
            <a:r>
              <a:rPr kumimoji="0" lang="en-CA" sz="36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36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2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140550AC-56C0-9D5F-12DB-B0EF111F71B1}"/>
              </a:ext>
            </a:extLst>
          </p:cNvPr>
          <p:cNvSpPr>
            <a:spLocks noGrp="1"/>
          </p:cNvSpPr>
          <p:nvPr>
            <p:ph idx="1"/>
          </p:nvPr>
        </p:nvSpPr>
        <p:spPr/>
        <p:txBody>
          <a:bodyPr>
            <a:normAutofit/>
          </a:bodyPr>
          <a:lstStyle/>
          <a:p>
            <a:r>
              <a:rPr lang="en-US" dirty="0"/>
              <a:t>The benefit under WSIB is conditional on the member receiving a LOE benefit, remaining an employee of the service and not receiving any other secondary employment income.  The member must immediately disclose receipt of any such amounts to the service.  </a:t>
            </a:r>
          </a:p>
          <a:p>
            <a:r>
              <a:rPr lang="en-US" dirty="0">
                <a:solidFill>
                  <a:srgbClr val="93E3FF"/>
                </a:solidFill>
              </a:rPr>
              <a:t>This “top-up” shall cease when the officer is eligible to retire with an unreduced pension in accordance with OMERS , or when the officer reaches their normal retirement age in accordance with OMERS regulations, whichever comes first</a:t>
            </a:r>
            <a:r>
              <a:rPr lang="en-US" dirty="0"/>
              <a:t>.    </a:t>
            </a:r>
          </a:p>
          <a:p>
            <a:r>
              <a:rPr lang="en-US" dirty="0"/>
              <a:t>“Top up” shall be provided by first cashing out any earned time banks. Any remaining “top up” entitlements shall be provided by the employer once the officer’s time banks are exhausted.  </a:t>
            </a:r>
          </a:p>
          <a:p>
            <a:r>
              <a:rPr lang="en-US" dirty="0"/>
              <a:t>If the employment relationship ends for any reason while an officer is off work on an approved WSIB claim, the WSIB top-up would no longer apply. </a:t>
            </a:r>
          </a:p>
          <a:p>
            <a:pPr marL="36900" indent="0">
              <a:buNone/>
            </a:pPr>
            <a:endParaRPr lang="en-CA" dirty="0"/>
          </a:p>
        </p:txBody>
      </p:sp>
    </p:spTree>
    <p:extLst>
      <p:ext uri="{BB962C8B-B14F-4D97-AF65-F5344CB8AC3E}">
        <p14:creationId xmlns:p14="http://schemas.microsoft.com/office/powerpoint/2010/main" val="19036048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D8F1-9D06-B59E-E2A2-8838EBD0C604}"/>
              </a:ext>
            </a:extLst>
          </p:cNvPr>
          <p:cNvSpPr>
            <a:spLocks noGrp="1"/>
          </p:cNvSpPr>
          <p:nvPr>
            <p:ph type="title"/>
          </p:nvPr>
        </p:nvSpPr>
        <p:spPr/>
        <p:txBody>
          <a:bodyPr>
            <a:normAutofit fontScale="90000"/>
          </a:bodyPr>
          <a:lstStyle/>
          <a:p>
            <a: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24: Short Term/LTD/WSIB</a:t>
            </a:r>
            <a:br>
              <a:rPr kumimoji="0" lang="en-CA" sz="40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4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Uniform and Civilian</a:t>
            </a:r>
            <a:endParaRPr lang="en-CA" dirty="0"/>
          </a:p>
        </p:txBody>
      </p:sp>
      <p:sp>
        <p:nvSpPr>
          <p:cNvPr id="3" name="Content Placeholder 2">
            <a:extLst>
              <a:ext uri="{FF2B5EF4-FFF2-40B4-BE49-F238E27FC236}">
                <a16:creationId xmlns:a16="http://schemas.microsoft.com/office/drawing/2014/main" id="{2D18B361-45DD-E757-3FAC-E2FD09EEF3CE}"/>
              </a:ext>
            </a:extLst>
          </p:cNvPr>
          <p:cNvSpPr>
            <a:spLocks noGrp="1"/>
          </p:cNvSpPr>
          <p:nvPr>
            <p:ph idx="1"/>
          </p:nvPr>
        </p:nvSpPr>
        <p:spPr/>
        <p:txBody>
          <a:bodyPr>
            <a:normAutofit/>
          </a:bodyPr>
          <a:lstStyle/>
          <a:p>
            <a:r>
              <a:rPr lang="en-CA" dirty="0">
                <a:solidFill>
                  <a:schemeClr val="tx1"/>
                </a:solidFill>
              </a:rPr>
              <a:t>WSIB LOE benefit will be increased by COLA annually</a:t>
            </a:r>
          </a:p>
          <a:p>
            <a:r>
              <a:rPr lang="en-CA" dirty="0">
                <a:solidFill>
                  <a:schemeClr val="tx1"/>
                </a:solidFill>
              </a:rPr>
              <a:t>If the claim is denied it will be considered an overpayment for the top that was provided and will be paid back as an overpayment</a:t>
            </a:r>
          </a:p>
          <a:p>
            <a:r>
              <a:rPr lang="en-CA" dirty="0">
                <a:solidFill>
                  <a:schemeClr val="tx1"/>
                </a:solidFill>
              </a:rPr>
              <a:t>In relation to the OMERS disability payment: Once the officer</a:t>
            </a:r>
            <a:r>
              <a:rPr kumimoji="0" lang="en-US" sz="1900" b="0"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Calisto MT" panose="02040603050505030304"/>
                <a:ea typeface="+mn-ea"/>
                <a:cs typeface="+mn-cs"/>
              </a:rPr>
              <a:t> becomes eligible for an OMERS disability waiver of contributions, the calculation of net pay will assume that the Officer is in receipt of an OMERS disability waiver of contributions.</a:t>
            </a:r>
            <a:endParaRPr lang="en-CA" dirty="0">
              <a:solidFill>
                <a:schemeClr val="tx1"/>
              </a:solidFill>
            </a:endParaRPr>
          </a:p>
          <a:p>
            <a:r>
              <a:rPr lang="en-US" dirty="0">
                <a:solidFill>
                  <a:schemeClr val="tx1"/>
                </a:solidFill>
              </a:rPr>
              <a:t>However, where an officer has applied for the OMERS disability waiver of premiums and has been denied, the employer will pay the officer and employer share of OMERS contributions, provided that the officer submitted all the necessary medical documentation requested by OMERS to assess their eligibility for a waiver to ensure that the Officer’s service is not adversely affected by a denial. </a:t>
            </a:r>
          </a:p>
          <a:p>
            <a:endParaRPr lang="en-CA" dirty="0">
              <a:solidFill>
                <a:schemeClr val="tx1"/>
              </a:solidFill>
            </a:endParaRPr>
          </a:p>
        </p:txBody>
      </p:sp>
    </p:spTree>
    <p:extLst>
      <p:ext uri="{BB962C8B-B14F-4D97-AF65-F5344CB8AC3E}">
        <p14:creationId xmlns:p14="http://schemas.microsoft.com/office/powerpoint/2010/main" val="1902990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1E54-59A3-EF5C-92AB-0A7C5575142A}"/>
              </a:ext>
            </a:extLst>
          </p:cNvPr>
          <p:cNvSpPr>
            <a:spLocks noGrp="1"/>
          </p:cNvSpPr>
          <p:nvPr>
            <p:ph type="title"/>
          </p:nvPr>
        </p:nvSpPr>
        <p:spPr>
          <a:xfrm>
            <a:off x="834013" y="1115568"/>
            <a:ext cx="3487616" cy="4626864"/>
          </a:xfrm>
        </p:spPr>
        <p:txBody>
          <a:bodyPr>
            <a:normAutofit/>
          </a:bodyPr>
          <a:lstStyle/>
          <a:p>
            <a:pPr algn="l"/>
            <a:r>
              <a:rPr lang="en-CA" sz="4800" dirty="0">
                <a:solidFill>
                  <a:srgbClr val="93E3FF"/>
                </a:solidFill>
              </a:rPr>
              <a:t>Article 25: Promotions</a:t>
            </a:r>
            <a:br>
              <a:rPr lang="en-CA" sz="4800" dirty="0">
                <a:solidFill>
                  <a:srgbClr val="93E3FF"/>
                </a:solidFill>
              </a:rPr>
            </a:br>
            <a:r>
              <a:rPr lang="en-CA" sz="2400" dirty="0">
                <a:solidFill>
                  <a:srgbClr val="93E3FF"/>
                </a:solidFill>
              </a:rPr>
              <a:t>Uniform</a:t>
            </a:r>
          </a:p>
        </p:txBody>
      </p:sp>
      <p:sp>
        <p:nvSpPr>
          <p:cNvPr id="3" name="Content Placeholder 2">
            <a:extLst>
              <a:ext uri="{FF2B5EF4-FFF2-40B4-BE49-F238E27FC236}">
                <a16:creationId xmlns:a16="http://schemas.microsoft.com/office/drawing/2014/main" id="{E83C5719-D1D4-B93A-41FE-BF76E7C70C46}"/>
              </a:ext>
            </a:extLst>
          </p:cNvPr>
          <p:cNvSpPr>
            <a:spLocks noGrp="1"/>
          </p:cNvSpPr>
          <p:nvPr>
            <p:ph idx="1"/>
          </p:nvPr>
        </p:nvSpPr>
        <p:spPr>
          <a:xfrm>
            <a:off x="5105398" y="1115568"/>
            <a:ext cx="6245352" cy="4626864"/>
          </a:xfrm>
        </p:spPr>
        <p:txBody>
          <a:bodyPr anchor="ctr">
            <a:normAutofit/>
          </a:bodyPr>
          <a:lstStyle/>
          <a:p>
            <a:r>
              <a:rPr lang="en-CA" sz="2400" dirty="0"/>
              <a:t>Historical wording has been carried over with the addition of:</a:t>
            </a:r>
          </a:p>
          <a:p>
            <a:r>
              <a:rPr lang="en-US" sz="2400" dirty="0"/>
              <a:t>Promotional candidates seeking to enter a promotional competition must be capable of performing any established job assignments and all requirements for the rank sought. </a:t>
            </a:r>
            <a:endParaRPr lang="en-CA" sz="2400" dirty="0"/>
          </a:p>
        </p:txBody>
      </p:sp>
    </p:spTree>
    <p:extLst>
      <p:ext uri="{BB962C8B-B14F-4D97-AF65-F5344CB8AC3E}">
        <p14:creationId xmlns:p14="http://schemas.microsoft.com/office/powerpoint/2010/main" val="3026332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D3B-5A90-7A01-F73D-6A0B2169C87F}"/>
              </a:ext>
            </a:extLst>
          </p:cNvPr>
          <p:cNvSpPr>
            <a:spLocks noGrp="1"/>
          </p:cNvSpPr>
          <p:nvPr>
            <p:ph type="title"/>
          </p:nvPr>
        </p:nvSpPr>
        <p:spPr/>
        <p:txBody>
          <a:bodyPr>
            <a:noAutofit/>
          </a:bodyPr>
          <a:lstStyle/>
          <a:p>
            <a:r>
              <a:rPr lang="en-CA" sz="4800" dirty="0">
                <a:solidFill>
                  <a:srgbClr val="93E3FF"/>
                </a:solidFill>
              </a:rPr>
              <a:t>Article 25: Job Postings</a:t>
            </a:r>
            <a:br>
              <a:rPr lang="en-CA" sz="4800" dirty="0">
                <a:solidFill>
                  <a:srgbClr val="93E3FF"/>
                </a:solidFill>
              </a:rPr>
            </a:br>
            <a:r>
              <a:rPr lang="en-CA" sz="2400" dirty="0">
                <a:solidFill>
                  <a:srgbClr val="93E3FF"/>
                </a:solidFill>
              </a:rPr>
              <a:t>Civilian</a:t>
            </a:r>
          </a:p>
        </p:txBody>
      </p:sp>
      <p:sp>
        <p:nvSpPr>
          <p:cNvPr id="3" name="Content Placeholder 2">
            <a:extLst>
              <a:ext uri="{FF2B5EF4-FFF2-40B4-BE49-F238E27FC236}">
                <a16:creationId xmlns:a16="http://schemas.microsoft.com/office/drawing/2014/main" id="{9A6E03CB-5B66-6C5A-4BE3-579BDE0886E9}"/>
              </a:ext>
            </a:extLst>
          </p:cNvPr>
          <p:cNvSpPr>
            <a:spLocks noGrp="1"/>
          </p:cNvSpPr>
          <p:nvPr>
            <p:ph idx="1"/>
          </p:nvPr>
        </p:nvSpPr>
        <p:spPr>
          <a:xfrm>
            <a:off x="913795" y="1732449"/>
            <a:ext cx="10353762" cy="4828371"/>
          </a:xfrm>
        </p:spPr>
        <p:txBody>
          <a:bodyPr>
            <a:normAutofit/>
          </a:bodyPr>
          <a:lstStyle/>
          <a:p>
            <a:r>
              <a:rPr lang="en-US" dirty="0"/>
              <a:t>Vacant positions shall be posted internally for a period of not less than ten (10) working days (exclusive of public holidays). Vacant positions may be concurrently posted externally, subject to the needs of the service.  </a:t>
            </a:r>
          </a:p>
          <a:p>
            <a:r>
              <a:rPr lang="en-US" dirty="0"/>
              <a:t>a vacancy occurs when an authorized strength CFT position exists, where no CFT employee is assigned on a permanent basis. Any vacant CFT position shall be posted within six (6) months of the vacancy occurring.   </a:t>
            </a:r>
          </a:p>
          <a:p>
            <a:r>
              <a:rPr lang="en-US" dirty="0"/>
              <a:t>However, if the vacancy is to be converted or otherwise repurposed, the Association shall be notified forthwith.  The conversion or repurposing shall be completed within twelve (12) months of the vacancy materializing. </a:t>
            </a:r>
          </a:p>
          <a:p>
            <a:r>
              <a:rPr lang="en-US" dirty="0"/>
              <a:t>Upon completion of a competition for a position, and provided that more than one (1) qualified candidate is identified through the selection process, the employer may maintain a list of qualified candidates from which any vacancy that occurs within a twenty-four (24) month period will be filled. </a:t>
            </a:r>
            <a:endParaRPr lang="en-CA" dirty="0"/>
          </a:p>
        </p:txBody>
      </p:sp>
    </p:spTree>
    <p:extLst>
      <p:ext uri="{BB962C8B-B14F-4D97-AF65-F5344CB8AC3E}">
        <p14:creationId xmlns:p14="http://schemas.microsoft.com/office/powerpoint/2010/main" val="18233908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9503D-4FF6-82D7-9AD6-8C2EEDFC27BC}"/>
              </a:ext>
            </a:extLst>
          </p:cNvPr>
          <p:cNvSpPr>
            <a:spLocks noGrp="1"/>
          </p:cNvSpPr>
          <p:nvPr>
            <p:ph type="title"/>
          </p:nvPr>
        </p:nvSpPr>
        <p:spPr>
          <a:xfrm>
            <a:off x="834013" y="1115568"/>
            <a:ext cx="3487616" cy="4626864"/>
          </a:xfrm>
        </p:spPr>
        <p:txBody>
          <a:bodyPr>
            <a:normAutofit/>
          </a:bodyPr>
          <a:lstStyle/>
          <a:p>
            <a:r>
              <a:rPr lang="en-CA" sz="4800" dirty="0">
                <a:solidFill>
                  <a:srgbClr val="93E3FF"/>
                </a:solidFill>
              </a:rPr>
              <a:t>Article 26: Seniority</a:t>
            </a:r>
            <a:br>
              <a:rPr lang="en-CA" sz="4800" dirty="0">
                <a:solidFill>
                  <a:srgbClr val="93E3FF"/>
                </a:solidFill>
              </a:rPr>
            </a:br>
            <a:r>
              <a:rPr lang="en-CA" sz="2800" dirty="0">
                <a:solidFill>
                  <a:srgbClr val="93E3FF"/>
                </a:solidFill>
              </a:rPr>
              <a:t>Uniform</a:t>
            </a:r>
            <a:endParaRPr lang="en-CA" sz="4800" dirty="0">
              <a:solidFill>
                <a:srgbClr val="93E3FF"/>
              </a:solidFill>
            </a:endParaRP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C9681C-D414-5ED8-944D-C569F3E602FB}"/>
              </a:ext>
            </a:extLst>
          </p:cNvPr>
          <p:cNvSpPr>
            <a:spLocks noGrp="1"/>
          </p:cNvSpPr>
          <p:nvPr>
            <p:ph idx="1"/>
          </p:nvPr>
        </p:nvSpPr>
        <p:spPr>
          <a:xfrm>
            <a:off x="5105398" y="1115568"/>
            <a:ext cx="6245352" cy="4626864"/>
          </a:xfrm>
        </p:spPr>
        <p:txBody>
          <a:bodyPr anchor="ctr">
            <a:normAutofit/>
          </a:bodyPr>
          <a:lstStyle/>
          <a:p>
            <a:r>
              <a:rPr lang="en-CA" sz="3200" dirty="0"/>
              <a:t>Historical wording has been carried over with the exception of the Layoff wording, which has also been removed from the title of the article</a:t>
            </a:r>
          </a:p>
        </p:txBody>
      </p:sp>
    </p:spTree>
    <p:extLst>
      <p:ext uri="{BB962C8B-B14F-4D97-AF65-F5344CB8AC3E}">
        <p14:creationId xmlns:p14="http://schemas.microsoft.com/office/powerpoint/2010/main" val="380707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ED58-54D8-E037-5232-27CB19B5D09C}"/>
              </a:ext>
            </a:extLst>
          </p:cNvPr>
          <p:cNvSpPr>
            <a:spLocks noGrp="1"/>
          </p:cNvSpPr>
          <p:nvPr>
            <p:ph type="title"/>
          </p:nvPr>
        </p:nvSpPr>
        <p:spPr/>
        <p:txBody>
          <a:bodyPr>
            <a:noAutofit/>
          </a:bodyPr>
          <a:lstStyle/>
          <a:p>
            <a:r>
              <a:rPr lang="en-CA" sz="4800" dirty="0">
                <a:solidFill>
                  <a:srgbClr val="93E3FF"/>
                </a:solidFill>
              </a:rPr>
              <a:t>Article 26: Seniority/Layoffs</a:t>
            </a:r>
            <a:br>
              <a:rPr lang="en-CA" sz="4800" dirty="0">
                <a:solidFill>
                  <a:srgbClr val="93E3FF"/>
                </a:solidFill>
              </a:rPr>
            </a:br>
            <a:r>
              <a:rPr lang="en-CA" sz="2400" dirty="0">
                <a:solidFill>
                  <a:srgbClr val="93E3FF"/>
                </a:solidFill>
              </a:rPr>
              <a:t>Civilian</a:t>
            </a:r>
          </a:p>
        </p:txBody>
      </p:sp>
      <p:sp>
        <p:nvSpPr>
          <p:cNvPr id="3" name="Content Placeholder 2">
            <a:extLst>
              <a:ext uri="{FF2B5EF4-FFF2-40B4-BE49-F238E27FC236}">
                <a16:creationId xmlns:a16="http://schemas.microsoft.com/office/drawing/2014/main" id="{D86696A3-6DD4-C3F1-D31C-2100F2442739}"/>
              </a:ext>
            </a:extLst>
          </p:cNvPr>
          <p:cNvSpPr>
            <a:spLocks noGrp="1"/>
          </p:cNvSpPr>
          <p:nvPr>
            <p:ph idx="1"/>
          </p:nvPr>
        </p:nvSpPr>
        <p:spPr/>
        <p:txBody>
          <a:bodyPr/>
          <a:lstStyle/>
          <a:p>
            <a:r>
              <a:rPr lang="en-CA" dirty="0"/>
              <a:t>This is renamed from the 2023 contract article 16: Permanent Employee</a:t>
            </a:r>
          </a:p>
          <a:p>
            <a:pPr marL="36900" indent="0">
              <a:buNone/>
            </a:pPr>
            <a:r>
              <a:rPr lang="en-US" dirty="0"/>
              <a:t>In the event of a lay-off, employees shall be laid off in reverse order of their seniority, within the job classification that is surplus. The Board shall notify employees who are to be laid off, </a:t>
            </a:r>
            <a:r>
              <a:rPr lang="en-US" dirty="0">
                <a:solidFill>
                  <a:srgbClr val="93E3FF"/>
                </a:solidFill>
              </a:rPr>
              <a:t>thirty (30) days prior to the effective date of lay-off, or award pay in lieu of the thirty (30) days’ notice</a:t>
            </a:r>
            <a:r>
              <a:rPr lang="en-US" dirty="0"/>
              <a:t>. It is understood that lay off is applied first to contract employees and then to continuing full time employees.  </a:t>
            </a:r>
          </a:p>
          <a:p>
            <a:pPr marL="36900" indent="0">
              <a:buNone/>
            </a:pPr>
            <a:endParaRPr lang="en-US" dirty="0"/>
          </a:p>
          <a:p>
            <a:r>
              <a:rPr lang="en-US" dirty="0"/>
              <a:t>A laid off employee shall have the right to recall for </a:t>
            </a:r>
            <a:r>
              <a:rPr lang="en-US" dirty="0">
                <a:solidFill>
                  <a:srgbClr val="93E3FF"/>
                </a:solidFill>
              </a:rPr>
              <a:t>up to twenty-four (24) months from the date of lay off</a:t>
            </a:r>
            <a:r>
              <a:rPr lang="en-US" b="1" dirty="0"/>
              <a:t>.</a:t>
            </a:r>
            <a:r>
              <a:rPr lang="en-US" b="1" u="sng" dirty="0"/>
              <a:t>(previous wording was 9 months)</a:t>
            </a:r>
            <a:r>
              <a:rPr lang="en-US" b="1" dirty="0"/>
              <a:t>  </a:t>
            </a:r>
            <a:r>
              <a:rPr lang="en-US" dirty="0"/>
              <a:t>In the event of any future openings, laid-off employees shall be recalled in order of their seniority. No new employee shall be hired until those laid off and who still have seniority have been given the opportunity of recall. </a:t>
            </a:r>
          </a:p>
          <a:p>
            <a:endParaRPr lang="en-CA" dirty="0"/>
          </a:p>
        </p:txBody>
      </p:sp>
    </p:spTree>
    <p:extLst>
      <p:ext uri="{BB962C8B-B14F-4D97-AF65-F5344CB8AC3E}">
        <p14:creationId xmlns:p14="http://schemas.microsoft.com/office/powerpoint/2010/main" val="4026339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AED2-01C2-0085-8698-95071CB7E270}"/>
              </a:ext>
            </a:extLst>
          </p:cNvPr>
          <p:cNvSpPr>
            <a:spLocks noGrp="1"/>
          </p:cNvSpPr>
          <p:nvPr>
            <p:ph type="title"/>
          </p:nvPr>
        </p:nvSpPr>
        <p:spPr/>
        <p:txBody>
          <a:bodyPr>
            <a:normAutofit fontScale="90000"/>
          </a:bodyPr>
          <a:lstStyle/>
          <a:p>
            <a:r>
              <a:rPr kumimoji="0" lang="en-CA" sz="4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26: Seniority/Layoffs</a:t>
            </a:r>
            <a:br>
              <a:rPr kumimoji="0" lang="en-CA" sz="4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br>
            <a:r>
              <a:rPr kumimoji="0" lang="en-CA" sz="24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Civilian</a:t>
            </a:r>
            <a:endParaRPr lang="en-CA" dirty="0"/>
          </a:p>
        </p:txBody>
      </p:sp>
      <p:sp>
        <p:nvSpPr>
          <p:cNvPr id="3" name="Content Placeholder 2">
            <a:extLst>
              <a:ext uri="{FF2B5EF4-FFF2-40B4-BE49-F238E27FC236}">
                <a16:creationId xmlns:a16="http://schemas.microsoft.com/office/drawing/2014/main" id="{7E5C9699-B114-D453-4BCA-096F86518234}"/>
              </a:ext>
            </a:extLst>
          </p:cNvPr>
          <p:cNvSpPr>
            <a:spLocks noGrp="1"/>
          </p:cNvSpPr>
          <p:nvPr>
            <p:ph idx="1"/>
          </p:nvPr>
        </p:nvSpPr>
        <p:spPr/>
        <p:txBody>
          <a:bodyPr>
            <a:normAutofit/>
          </a:bodyPr>
          <a:lstStyle/>
          <a:p>
            <a:r>
              <a:rPr lang="en-CA" dirty="0"/>
              <a:t>SURPLUS POSITIONS</a:t>
            </a:r>
          </a:p>
          <a:p>
            <a:r>
              <a:rPr lang="en-CA" dirty="0"/>
              <a:t>This wording is referring to a job classification that in its current form is deemed by the Chief to be no longer required. This includes outsourcing to provisions withing the CSPA.</a:t>
            </a:r>
          </a:p>
          <a:p>
            <a:r>
              <a:rPr lang="en-CA" dirty="0"/>
              <a:t>When a Civilian position is declared surplus the following shall occur:</a:t>
            </a:r>
          </a:p>
          <a:p>
            <a:pPr lvl="1"/>
            <a:r>
              <a:rPr lang="en-CA" dirty="0"/>
              <a:t>(90) ninety day written notice that shall include the anticipated effective date</a:t>
            </a:r>
          </a:p>
          <a:p>
            <a:pPr lvl="1"/>
            <a:r>
              <a:rPr lang="en-CA" dirty="0"/>
              <a:t>Permit the affected employee to apply to any suitable vacancies prior to the surplus taking effect (rate of pay shall be as set in said new position) or,</a:t>
            </a:r>
          </a:p>
          <a:p>
            <a:pPr lvl="1"/>
            <a:r>
              <a:rPr lang="en-CA" dirty="0"/>
              <a:t>With consent of employee and association, transfer the employee to a new or alternate vacancy waving the provisions of posting the position (same or lower pay grid)</a:t>
            </a:r>
          </a:p>
          <a:p>
            <a:pPr lvl="1"/>
            <a:r>
              <a:rPr lang="en-CA" dirty="0"/>
              <a:t>With consent of the employee and association, create a new role within the organization at the same or lower pay grid.</a:t>
            </a:r>
          </a:p>
        </p:txBody>
      </p:sp>
    </p:spTree>
    <p:extLst>
      <p:ext uri="{BB962C8B-B14F-4D97-AF65-F5344CB8AC3E}">
        <p14:creationId xmlns:p14="http://schemas.microsoft.com/office/powerpoint/2010/main" val="3106667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5888-3259-1C01-88FA-65E2AAA2C610}"/>
              </a:ext>
            </a:extLst>
          </p:cNvPr>
          <p:cNvSpPr>
            <a:spLocks noGrp="1"/>
          </p:cNvSpPr>
          <p:nvPr>
            <p:ph type="title"/>
          </p:nvPr>
        </p:nvSpPr>
        <p:spPr/>
        <p:txBody>
          <a:bodyPr/>
          <a:lstStyle/>
          <a:p>
            <a:r>
              <a:rPr lang="en-CA" dirty="0">
                <a:solidFill>
                  <a:srgbClr val="93E3FF"/>
                </a:solidFill>
              </a:rPr>
              <a:t>Surplus continued</a:t>
            </a:r>
          </a:p>
        </p:txBody>
      </p:sp>
      <p:sp>
        <p:nvSpPr>
          <p:cNvPr id="3" name="Content Placeholder 2">
            <a:extLst>
              <a:ext uri="{FF2B5EF4-FFF2-40B4-BE49-F238E27FC236}">
                <a16:creationId xmlns:a16="http://schemas.microsoft.com/office/drawing/2014/main" id="{5E4EF642-9958-E367-059C-5BE15576275D}"/>
              </a:ext>
            </a:extLst>
          </p:cNvPr>
          <p:cNvSpPr>
            <a:spLocks noGrp="1"/>
          </p:cNvSpPr>
          <p:nvPr>
            <p:ph idx="1"/>
          </p:nvPr>
        </p:nvSpPr>
        <p:spPr/>
        <p:txBody>
          <a:bodyPr>
            <a:normAutofit/>
          </a:bodyPr>
          <a:lstStyle/>
          <a:p>
            <a:r>
              <a:rPr lang="en-US" dirty="0"/>
              <a:t>If the affected employee is unwilling or unable to obtain or accept a position from these options, the Service may place the employee into an existing role commensurate, to the extent possible, with their knowledge, skills, or abilities. This shall be done in consultation with the Association and the employee.  No role under this section shall be implemented that does not address the needs of the organization.  </a:t>
            </a:r>
          </a:p>
          <a:p>
            <a:r>
              <a:rPr lang="en-US" dirty="0"/>
              <a:t>If the existing assigned role is at a lower pay scale, the employee shall retain their annual salary at the rate of their last day in the former role (red circle). </a:t>
            </a:r>
          </a:p>
          <a:p>
            <a:r>
              <a:rPr lang="en-US" dirty="0"/>
              <a:t>e)	If the employee is unable or unwilling to accept options provided pursuant to the surplus new position or the service is unable to provide alternatives under those sections, then a layoff may be invoked. </a:t>
            </a:r>
            <a:endParaRPr lang="en-CA" dirty="0"/>
          </a:p>
        </p:txBody>
      </p:sp>
    </p:spTree>
    <p:extLst>
      <p:ext uri="{BB962C8B-B14F-4D97-AF65-F5344CB8AC3E}">
        <p14:creationId xmlns:p14="http://schemas.microsoft.com/office/powerpoint/2010/main" val="9988224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4D20-F582-ACF7-9162-CC025FB34585}"/>
              </a:ext>
            </a:extLst>
          </p:cNvPr>
          <p:cNvSpPr>
            <a:spLocks noGrp="1"/>
          </p:cNvSpPr>
          <p:nvPr>
            <p:ph type="title"/>
          </p:nvPr>
        </p:nvSpPr>
        <p:spPr/>
        <p:txBody>
          <a:bodyPr>
            <a:normAutofit fontScale="90000"/>
          </a:bodyPr>
          <a:lstStyle/>
          <a:p>
            <a:r>
              <a:rPr lang="en-CA" sz="4800" dirty="0">
                <a:solidFill>
                  <a:srgbClr val="93E3FF"/>
                </a:solidFill>
              </a:rPr>
              <a:t>Article 28: Disbandment</a:t>
            </a:r>
            <a:br>
              <a:rPr lang="en-CA" sz="4800" dirty="0">
                <a:solidFill>
                  <a:srgbClr val="93E3FF"/>
                </a:solidFill>
              </a:rPr>
            </a:br>
            <a:r>
              <a:rPr lang="en-CA" sz="2700" dirty="0">
                <a:solidFill>
                  <a:srgbClr val="93E3FF"/>
                </a:solidFill>
              </a:rPr>
              <a:t>Uniform and Civilian</a:t>
            </a:r>
            <a:br>
              <a:rPr lang="en-CA" sz="4800" dirty="0">
                <a:solidFill>
                  <a:srgbClr val="93E3FF"/>
                </a:solidFill>
              </a:rPr>
            </a:br>
            <a:endParaRPr lang="en-CA" sz="4800" dirty="0">
              <a:solidFill>
                <a:srgbClr val="93E3FF"/>
              </a:solidFill>
            </a:endParaRPr>
          </a:p>
        </p:txBody>
      </p:sp>
      <p:sp>
        <p:nvSpPr>
          <p:cNvPr id="3" name="Content Placeholder 2">
            <a:extLst>
              <a:ext uri="{FF2B5EF4-FFF2-40B4-BE49-F238E27FC236}">
                <a16:creationId xmlns:a16="http://schemas.microsoft.com/office/drawing/2014/main" id="{B9486674-8208-78C2-8287-02352E4B1000}"/>
              </a:ext>
            </a:extLst>
          </p:cNvPr>
          <p:cNvSpPr>
            <a:spLocks noGrp="1"/>
          </p:cNvSpPr>
          <p:nvPr>
            <p:ph idx="1"/>
          </p:nvPr>
        </p:nvSpPr>
        <p:spPr>
          <a:xfrm>
            <a:off x="913795" y="1845394"/>
            <a:ext cx="10353762" cy="4058751"/>
          </a:xfrm>
        </p:spPr>
        <p:txBody>
          <a:bodyPr>
            <a:normAutofit fontScale="92500" lnSpcReduction="10000"/>
          </a:bodyPr>
          <a:lstStyle/>
          <a:p>
            <a:r>
              <a:rPr lang="en-US" dirty="0"/>
              <a:t>Upon the municipality entering into a formal costing process or agreement with the OPP to disband the Sarnia Police Service, all officers of the Sarnia Police Service shall be entitled to a compensatory payment of </a:t>
            </a:r>
            <a:r>
              <a:rPr lang="en-US" dirty="0">
                <a:solidFill>
                  <a:srgbClr val="93E3FF"/>
                </a:solidFill>
              </a:rPr>
              <a:t>one days’ (eight (8) hours) pay for uniform and one days’ (seven (7) hours) pay for civilian </a:t>
            </a:r>
            <a:r>
              <a:rPr lang="en-US" dirty="0"/>
              <a:t>for every full or partial month that the costing process is formally underway, or until the Sarnia Police Service is disbanded.  This acknowledges that any costing process has a significant negative impact on the well-being of the members, morale, performance, member families, and the organization.  This does not constitute severance. </a:t>
            </a:r>
          </a:p>
          <a:p>
            <a:r>
              <a:rPr lang="en-CA" dirty="0"/>
              <a:t>The board will endeavor that every full time officer or CFT be offered employment in a similarly paid position with the OPP.</a:t>
            </a:r>
          </a:p>
          <a:p>
            <a:r>
              <a:rPr lang="en-CA" dirty="0"/>
              <a:t>In the event that they are not offered this the employee shall additionally be suppled with paid notice for (6) six weeks for every year of service to a max of 48 months</a:t>
            </a:r>
          </a:p>
          <a:p>
            <a:r>
              <a:rPr lang="en-CA" dirty="0"/>
              <a:t>$7,500 offered for tuition assistance for (4) four years should the employee not be placed within the service and not eligible for unreduced pension.</a:t>
            </a:r>
          </a:p>
        </p:txBody>
      </p:sp>
    </p:spTree>
    <p:extLst>
      <p:ext uri="{BB962C8B-B14F-4D97-AF65-F5344CB8AC3E}">
        <p14:creationId xmlns:p14="http://schemas.microsoft.com/office/powerpoint/2010/main" val="1627751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CDCB0-08ED-A18C-D8B1-965ECE04EBA0}"/>
              </a:ext>
            </a:extLst>
          </p:cNvPr>
          <p:cNvSpPr>
            <a:spLocks noGrp="1"/>
          </p:cNvSpPr>
          <p:nvPr>
            <p:ph idx="1"/>
          </p:nvPr>
        </p:nvSpPr>
        <p:spPr/>
        <p:txBody>
          <a:bodyPr/>
          <a:lstStyle/>
          <a:p>
            <a:r>
              <a:rPr lang="en-CA" dirty="0"/>
              <a:t>If the City of Sarnia and the County of Lambton agree to provide unified municipal police and the Sarnia police service becomes that service the parties agree to negotiate, cost, provisions for those off with illness and injury, retired members </a:t>
            </a:r>
            <a:r>
              <a:rPr lang="en-CA" dirty="0" err="1"/>
              <a:t>etc</a:t>
            </a:r>
            <a:endParaRPr lang="en-CA" dirty="0"/>
          </a:p>
        </p:txBody>
      </p:sp>
      <p:sp>
        <p:nvSpPr>
          <p:cNvPr id="5" name="Title 1">
            <a:extLst>
              <a:ext uri="{FF2B5EF4-FFF2-40B4-BE49-F238E27FC236}">
                <a16:creationId xmlns:a16="http://schemas.microsoft.com/office/drawing/2014/main" id="{223CA4A9-6436-B3AC-4952-6023664DACAF}"/>
              </a:ext>
            </a:extLst>
          </p:cNvPr>
          <p:cNvSpPr>
            <a:spLocks noGrp="1"/>
          </p:cNvSpPr>
          <p:nvPr>
            <p:ph type="title"/>
          </p:nvPr>
        </p:nvSpPr>
        <p:spPr>
          <a:xfrm>
            <a:off x="914400" y="609600"/>
            <a:ext cx="10353675" cy="969963"/>
          </a:xfrm>
        </p:spPr>
        <p:txBody>
          <a:bodyPr>
            <a:normAutofit fontScale="90000"/>
          </a:bodyPr>
          <a:lstStyle/>
          <a:p>
            <a:r>
              <a:rPr lang="en-CA" sz="4800" dirty="0">
                <a:solidFill>
                  <a:srgbClr val="93E3FF"/>
                </a:solidFill>
              </a:rPr>
              <a:t>Article 28: Disbandment</a:t>
            </a:r>
            <a:br>
              <a:rPr lang="en-CA" sz="4800" dirty="0">
                <a:solidFill>
                  <a:srgbClr val="93E3FF"/>
                </a:solidFill>
              </a:rPr>
            </a:br>
            <a:r>
              <a:rPr lang="en-CA" sz="2700" dirty="0">
                <a:solidFill>
                  <a:srgbClr val="93E3FF"/>
                </a:solidFill>
              </a:rPr>
              <a:t>Uniform and Civilian</a:t>
            </a:r>
            <a:br>
              <a:rPr lang="en-CA" sz="4800" dirty="0">
                <a:solidFill>
                  <a:srgbClr val="93E3FF"/>
                </a:solidFill>
              </a:rPr>
            </a:br>
            <a:endParaRPr lang="en-CA" sz="4800" dirty="0">
              <a:solidFill>
                <a:srgbClr val="93E3FF"/>
              </a:solidFill>
            </a:endParaRPr>
          </a:p>
        </p:txBody>
      </p:sp>
    </p:spTree>
    <p:extLst>
      <p:ext uri="{BB962C8B-B14F-4D97-AF65-F5344CB8AC3E}">
        <p14:creationId xmlns:p14="http://schemas.microsoft.com/office/powerpoint/2010/main" val="43995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6C58-87D2-0966-0ECA-9658ABF83136}"/>
              </a:ext>
            </a:extLst>
          </p:cNvPr>
          <p:cNvSpPr>
            <a:spLocks noGrp="1"/>
          </p:cNvSpPr>
          <p:nvPr>
            <p:ph type="title"/>
          </p:nvPr>
        </p:nvSpPr>
        <p:spPr>
          <a:xfrm>
            <a:off x="489098" y="1115568"/>
            <a:ext cx="4616299" cy="4626864"/>
          </a:xfrm>
        </p:spPr>
        <p:txBody>
          <a:bodyPr>
            <a:normAutofit/>
          </a:bodyPr>
          <a:lstStyle/>
          <a:p>
            <a:r>
              <a:rPr lang="en-CA" sz="4400" dirty="0">
                <a:solidFill>
                  <a:srgbClr val="93E3FF"/>
                </a:solidFill>
              </a:rPr>
              <a:t>Article 6</a:t>
            </a:r>
            <a:br>
              <a:rPr lang="en-CA" sz="4400" dirty="0">
                <a:solidFill>
                  <a:srgbClr val="93E3FF"/>
                </a:solidFill>
              </a:rPr>
            </a:br>
            <a:r>
              <a:rPr lang="en-CA" sz="4400" dirty="0">
                <a:solidFill>
                  <a:srgbClr val="93E3FF"/>
                </a:solidFill>
              </a:rPr>
              <a:t>Annual Vacation</a:t>
            </a:r>
            <a:br>
              <a:rPr lang="en-CA" sz="4400" dirty="0">
                <a:solidFill>
                  <a:srgbClr val="93E3FF"/>
                </a:solidFill>
              </a:rPr>
            </a:br>
            <a:r>
              <a:rPr lang="en-CA" sz="2800" dirty="0">
                <a:solidFill>
                  <a:srgbClr val="93E3FF"/>
                </a:solidFill>
              </a:rPr>
              <a:t>Uniform and Civilian</a:t>
            </a:r>
          </a:p>
        </p:txBody>
      </p:sp>
      <p:sp>
        <p:nvSpPr>
          <p:cNvPr id="3" name="Content Placeholder 2">
            <a:extLst>
              <a:ext uri="{FF2B5EF4-FFF2-40B4-BE49-F238E27FC236}">
                <a16:creationId xmlns:a16="http://schemas.microsoft.com/office/drawing/2014/main" id="{14777FA3-0D84-5EE0-0A05-D373DB1647E2}"/>
              </a:ext>
            </a:extLst>
          </p:cNvPr>
          <p:cNvSpPr>
            <a:spLocks noGrp="1"/>
          </p:cNvSpPr>
          <p:nvPr>
            <p:ph idx="1"/>
          </p:nvPr>
        </p:nvSpPr>
        <p:spPr>
          <a:xfrm>
            <a:off x="5105397" y="1"/>
            <a:ext cx="6890087" cy="6665494"/>
          </a:xfrm>
        </p:spPr>
        <p:txBody>
          <a:bodyPr anchor="ctr">
            <a:normAutofit/>
          </a:bodyPr>
          <a:lstStyle/>
          <a:p>
            <a:r>
              <a:rPr lang="en-CA" sz="2400" dirty="0">
                <a:solidFill>
                  <a:schemeClr val="tx1"/>
                </a:solidFill>
              </a:rPr>
              <a:t>Any vacation selected during annual vacation draw that is later cancelled will become subject to discretionary time rules.</a:t>
            </a:r>
          </a:p>
          <a:p>
            <a:endParaRPr lang="en-CA" sz="2400" dirty="0">
              <a:solidFill>
                <a:schemeClr val="tx1"/>
              </a:solidFill>
            </a:endParaRPr>
          </a:p>
          <a:p>
            <a:pPr marL="36900" indent="0">
              <a:buNone/>
            </a:pPr>
            <a:r>
              <a:rPr lang="en-CA" sz="2400" b="1" u="sng" dirty="0">
                <a:solidFill>
                  <a:schemeClr val="tx1"/>
                </a:solidFill>
              </a:rPr>
              <a:t>REMOVED</a:t>
            </a:r>
            <a:r>
              <a:rPr lang="en-CA" sz="2400" dirty="0">
                <a:solidFill>
                  <a:schemeClr val="tx1"/>
                </a:solidFill>
              </a:rPr>
              <a:t>  </a:t>
            </a:r>
          </a:p>
          <a:p>
            <a:r>
              <a:rPr lang="en-CA" sz="2400" dirty="0">
                <a:solidFill>
                  <a:schemeClr val="tx1"/>
                </a:solidFill>
              </a:rPr>
              <a:t>An officer that is injured or incapacitated prior to leave will have hours rescheduled. </a:t>
            </a:r>
          </a:p>
          <a:p>
            <a:r>
              <a:rPr lang="en-CA" sz="2400" dirty="0">
                <a:solidFill>
                  <a:schemeClr val="tx1"/>
                </a:solidFill>
              </a:rPr>
              <a:t>Any officer that has commenced vacation  leave and incurs an illness or injury shall </a:t>
            </a:r>
            <a:r>
              <a:rPr lang="en-CA" sz="2400" b="1" dirty="0">
                <a:solidFill>
                  <a:schemeClr val="tx1"/>
                </a:solidFill>
              </a:rPr>
              <a:t>not</a:t>
            </a:r>
            <a:r>
              <a:rPr lang="en-CA" sz="2400" dirty="0">
                <a:solidFill>
                  <a:schemeClr val="tx1"/>
                </a:solidFill>
              </a:rPr>
              <a:t> have their vacation credits deducted. </a:t>
            </a:r>
          </a:p>
          <a:p>
            <a:r>
              <a:rPr lang="en-CA" sz="2400" dirty="0">
                <a:solidFill>
                  <a:schemeClr val="tx1"/>
                </a:solidFill>
              </a:rPr>
              <a:t>Civilian wording regarding  of parameters of AT time usage has been removed</a:t>
            </a:r>
          </a:p>
        </p:txBody>
      </p:sp>
    </p:spTree>
    <p:extLst>
      <p:ext uri="{BB962C8B-B14F-4D97-AF65-F5344CB8AC3E}">
        <p14:creationId xmlns:p14="http://schemas.microsoft.com/office/powerpoint/2010/main" val="28750501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79B6-5FA7-A62A-3497-C037FA1B7D2C}"/>
              </a:ext>
            </a:extLst>
          </p:cNvPr>
          <p:cNvSpPr>
            <a:spLocks noGrp="1"/>
          </p:cNvSpPr>
          <p:nvPr>
            <p:ph type="title"/>
          </p:nvPr>
        </p:nvSpPr>
        <p:spPr/>
        <p:txBody>
          <a:bodyPr>
            <a:noAutofit/>
          </a:bodyPr>
          <a:lstStyle/>
          <a:p>
            <a:r>
              <a:rPr lang="en-CA" sz="4800" dirty="0">
                <a:solidFill>
                  <a:srgbClr val="93E3FF"/>
                </a:solidFill>
              </a:rPr>
              <a:t>Article 29: Senior Officers/executives</a:t>
            </a:r>
            <a:br>
              <a:rPr lang="en-CA" sz="4800" dirty="0">
                <a:solidFill>
                  <a:srgbClr val="93E3FF"/>
                </a:solidFill>
              </a:rPr>
            </a:br>
            <a:endParaRPr lang="en-CA" sz="2400" dirty="0">
              <a:solidFill>
                <a:srgbClr val="93E3FF"/>
              </a:solidFill>
            </a:endParaRPr>
          </a:p>
        </p:txBody>
      </p:sp>
      <p:sp>
        <p:nvSpPr>
          <p:cNvPr id="3" name="Content Placeholder 2">
            <a:extLst>
              <a:ext uri="{FF2B5EF4-FFF2-40B4-BE49-F238E27FC236}">
                <a16:creationId xmlns:a16="http://schemas.microsoft.com/office/drawing/2014/main" id="{12679BA0-2C7C-1132-C0D3-177A20FBFE72}"/>
              </a:ext>
            </a:extLst>
          </p:cNvPr>
          <p:cNvSpPr>
            <a:spLocks noGrp="1"/>
          </p:cNvSpPr>
          <p:nvPr>
            <p:ph idx="1"/>
          </p:nvPr>
        </p:nvSpPr>
        <p:spPr/>
        <p:txBody>
          <a:bodyPr>
            <a:normAutofit lnSpcReduction="10000"/>
          </a:bodyPr>
          <a:lstStyle/>
          <a:p>
            <a:r>
              <a:rPr lang="en-CA" sz="2800" dirty="0"/>
              <a:t>Articles that do not apply to senior executives</a:t>
            </a:r>
          </a:p>
          <a:p>
            <a:pPr lvl="1"/>
            <a:r>
              <a:rPr lang="en-CA" sz="2000" dirty="0"/>
              <a:t>Public Holiday Pay</a:t>
            </a:r>
          </a:p>
          <a:p>
            <a:pPr lvl="1"/>
            <a:r>
              <a:rPr lang="en-CA" sz="2000" dirty="0"/>
              <a:t>Overtime</a:t>
            </a:r>
          </a:p>
          <a:p>
            <a:pPr lvl="1"/>
            <a:r>
              <a:rPr lang="en-CA" sz="2000" dirty="0"/>
              <a:t>Acting Pay and Assignment Premiums</a:t>
            </a:r>
          </a:p>
          <a:p>
            <a:pPr lvl="1"/>
            <a:r>
              <a:rPr lang="en-CA" sz="2000" dirty="0"/>
              <a:t>Clothing/Cleaning allowance</a:t>
            </a:r>
          </a:p>
          <a:p>
            <a:pPr lvl="1"/>
            <a:r>
              <a:rPr lang="en-CA" sz="2000" dirty="0"/>
              <a:t>Shift Differential</a:t>
            </a:r>
          </a:p>
          <a:p>
            <a:pPr marL="415800" indent="-342900"/>
            <a:r>
              <a:rPr lang="en-CA" sz="2200" dirty="0"/>
              <a:t>In lieu of overtime that is worked 10 days of lieu time will be granted Jan 1 of each year</a:t>
            </a:r>
          </a:p>
          <a:p>
            <a:pPr marL="415800" indent="-342900"/>
            <a:r>
              <a:rPr lang="en-CA" sz="2200" dirty="0"/>
              <a:t>May have their working hours adjusted as per the needs of the service with 48 hour notice</a:t>
            </a:r>
          </a:p>
        </p:txBody>
      </p:sp>
    </p:spTree>
    <p:extLst>
      <p:ext uri="{BB962C8B-B14F-4D97-AF65-F5344CB8AC3E}">
        <p14:creationId xmlns:p14="http://schemas.microsoft.com/office/powerpoint/2010/main" val="38807176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F562-9B2D-4099-9A54-CCD44BBEBF65}"/>
              </a:ext>
            </a:extLst>
          </p:cNvPr>
          <p:cNvSpPr>
            <a:spLocks noGrp="1"/>
          </p:cNvSpPr>
          <p:nvPr>
            <p:ph type="title"/>
          </p:nvPr>
        </p:nvSpPr>
        <p:spPr>
          <a:xfrm>
            <a:off x="913795" y="96350"/>
            <a:ext cx="10353762" cy="970450"/>
          </a:xfrm>
        </p:spPr>
        <p:txBody>
          <a:bodyPr/>
          <a:lstStyle/>
          <a:p>
            <a:r>
              <a:rPr kumimoji="0" lang="en-CA" sz="4800" b="0" i="0" u="none" strike="noStrike" kern="1200" cap="none" spc="0" normalizeH="0" baseline="0" noProof="0" dirty="0">
                <a:ln>
                  <a:solidFill>
                    <a:prstClr val="black">
                      <a:lumMod val="75000"/>
                      <a:lumOff val="25000"/>
                      <a:alpha val="10000"/>
                    </a:prstClr>
                  </a:solidFill>
                </a:ln>
                <a:solidFill>
                  <a:srgbClr val="93E3FF"/>
                </a:solidFill>
                <a:effectLst>
                  <a:outerShdw blurRad="9525" dist="25400" dir="14640000" algn="tl" rotWithShape="0">
                    <a:prstClr val="black">
                      <a:alpha val="30000"/>
                    </a:prstClr>
                  </a:outerShdw>
                </a:effectLst>
                <a:uLnTx/>
                <a:uFillTx/>
                <a:latin typeface="Calisto MT" panose="02040603050505030304"/>
                <a:ea typeface="+mj-ea"/>
              </a:rPr>
              <a:t>Article 29: Senior Officers/executives</a:t>
            </a:r>
            <a:endParaRPr lang="en-CA" dirty="0"/>
          </a:p>
        </p:txBody>
      </p:sp>
      <p:sp>
        <p:nvSpPr>
          <p:cNvPr id="3" name="Content Placeholder 2">
            <a:extLst>
              <a:ext uri="{FF2B5EF4-FFF2-40B4-BE49-F238E27FC236}">
                <a16:creationId xmlns:a16="http://schemas.microsoft.com/office/drawing/2014/main" id="{AEA00D28-0418-1ACC-2EF6-966DCE9404D7}"/>
              </a:ext>
            </a:extLst>
          </p:cNvPr>
          <p:cNvSpPr>
            <a:spLocks noGrp="1"/>
          </p:cNvSpPr>
          <p:nvPr>
            <p:ph idx="1"/>
          </p:nvPr>
        </p:nvSpPr>
        <p:spPr>
          <a:xfrm>
            <a:off x="194310" y="1223011"/>
            <a:ext cx="11875769" cy="5372100"/>
          </a:xfrm>
        </p:spPr>
        <p:txBody>
          <a:bodyPr>
            <a:normAutofit/>
          </a:bodyPr>
          <a:lstStyle/>
          <a:p>
            <a:r>
              <a:rPr lang="en-US" b="1" dirty="0">
                <a:solidFill>
                  <a:srgbClr val="93E3FF"/>
                </a:solidFill>
              </a:rPr>
              <a:t>Uniform only</a:t>
            </a:r>
            <a:r>
              <a:rPr lang="en-US" dirty="0"/>
              <a:t>: Senior officers available for and being scheduled as a Duty Officer outside of normal working hours (i.e. Incident Commander or Critical Incident Commander), shall receive additional Duty Officer premium pay of eight thousand five hundred ($8,500) annually. </a:t>
            </a:r>
          </a:p>
          <a:p>
            <a:r>
              <a:rPr lang="en-US" dirty="0"/>
              <a:t>In recognition of higher rates of public and ceremonial duties, the Board agrees to provide Senior Officers/executives an annual clothing and cleaning allowance of $2,200 per year for uniformed officers and $1,500 for civilian</a:t>
            </a:r>
          </a:p>
          <a:p>
            <a:r>
              <a:rPr lang="en-US" dirty="0"/>
              <a:t>Senior officers/executives, that receive a performance appraisal rating of satisfactory or higher in all categories, and with the endorsement of the Chief, shall be annually provided with a performance week of forty (40) hours uniform and thirty-five (35) executives to be accrued in a time bank until retirement or resignation.  Upon retirement or resignation, this bank may be taken in time off, or paid out at the discretion of the Chief of Police</a:t>
            </a:r>
          </a:p>
          <a:p>
            <a:r>
              <a:rPr lang="en-CA" dirty="0"/>
              <a:t>Should the senior officer or executive go off on STD,LTD or WSIB for longer than 30 days incentives shall be prorated.</a:t>
            </a:r>
          </a:p>
          <a:p>
            <a:r>
              <a:rPr lang="en-CA" dirty="0"/>
              <a:t>This article shall be rescinded upon implementation </a:t>
            </a:r>
            <a:r>
              <a:rPr lang="en-US" dirty="0"/>
              <a:t>of any Sarnia Police Senior Officers Association Collective Agreement. </a:t>
            </a:r>
            <a:endParaRPr lang="en-CA" dirty="0"/>
          </a:p>
        </p:txBody>
      </p:sp>
    </p:spTree>
    <p:extLst>
      <p:ext uri="{BB962C8B-B14F-4D97-AF65-F5344CB8AC3E}">
        <p14:creationId xmlns:p14="http://schemas.microsoft.com/office/powerpoint/2010/main" val="1294190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771E-AFA6-0E47-B707-9C596BEBACB8}"/>
              </a:ext>
            </a:extLst>
          </p:cNvPr>
          <p:cNvSpPr>
            <a:spLocks noGrp="1"/>
          </p:cNvSpPr>
          <p:nvPr>
            <p:ph type="title"/>
          </p:nvPr>
        </p:nvSpPr>
        <p:spPr/>
        <p:txBody>
          <a:bodyPr>
            <a:noAutofit/>
          </a:bodyPr>
          <a:lstStyle/>
          <a:p>
            <a:r>
              <a:rPr lang="en-CA" sz="4400" dirty="0">
                <a:solidFill>
                  <a:srgbClr val="93E3FF"/>
                </a:solidFill>
              </a:rPr>
              <a:t>Article 30: Suspension with Pay</a:t>
            </a:r>
            <a:br>
              <a:rPr lang="en-CA" sz="4400" dirty="0">
                <a:solidFill>
                  <a:srgbClr val="93E3FF"/>
                </a:solidFill>
              </a:rPr>
            </a:br>
            <a:r>
              <a:rPr lang="en-CA" sz="2800" dirty="0">
                <a:solidFill>
                  <a:srgbClr val="93E3FF"/>
                </a:solidFill>
              </a:rPr>
              <a:t>Uniform and Civilian</a:t>
            </a:r>
            <a:endParaRPr lang="en-CA" sz="4400" dirty="0">
              <a:solidFill>
                <a:srgbClr val="93E3FF"/>
              </a:solidFill>
            </a:endParaRPr>
          </a:p>
        </p:txBody>
      </p:sp>
      <p:sp>
        <p:nvSpPr>
          <p:cNvPr id="3" name="Content Placeholder 2">
            <a:extLst>
              <a:ext uri="{FF2B5EF4-FFF2-40B4-BE49-F238E27FC236}">
                <a16:creationId xmlns:a16="http://schemas.microsoft.com/office/drawing/2014/main" id="{29E65C16-3245-7893-A8A9-7A956BFBCF5A}"/>
              </a:ext>
            </a:extLst>
          </p:cNvPr>
          <p:cNvSpPr>
            <a:spLocks noGrp="1"/>
          </p:cNvSpPr>
          <p:nvPr>
            <p:ph idx="1"/>
          </p:nvPr>
        </p:nvSpPr>
        <p:spPr/>
        <p:txBody>
          <a:bodyPr/>
          <a:lstStyle/>
          <a:p>
            <a:r>
              <a:rPr lang="en-CA" sz="2800" dirty="0"/>
              <a:t>This article speaks of the use of holiday time. Booked or otherwise</a:t>
            </a:r>
          </a:p>
          <a:p>
            <a:r>
              <a:rPr lang="en-CA" sz="2800" dirty="0"/>
              <a:t>Booked holiday time will be left as such and Public holiday time shall be taken as they fall in the Calander year during said suspension</a:t>
            </a:r>
          </a:p>
          <a:p>
            <a:r>
              <a:rPr lang="en-CA" sz="2800" dirty="0"/>
              <a:t>All attempts shall be made to use all vacation credits in the same year</a:t>
            </a:r>
          </a:p>
          <a:p>
            <a:endParaRPr lang="en-CA" dirty="0"/>
          </a:p>
        </p:txBody>
      </p:sp>
    </p:spTree>
    <p:extLst>
      <p:ext uri="{BB962C8B-B14F-4D97-AF65-F5344CB8AC3E}">
        <p14:creationId xmlns:p14="http://schemas.microsoft.com/office/powerpoint/2010/main" val="122373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141E-446B-D80F-FA72-A7D57D6A410E}"/>
              </a:ext>
            </a:extLst>
          </p:cNvPr>
          <p:cNvSpPr>
            <a:spLocks noGrp="1"/>
          </p:cNvSpPr>
          <p:nvPr>
            <p:ph type="title"/>
          </p:nvPr>
        </p:nvSpPr>
        <p:spPr/>
        <p:txBody>
          <a:bodyPr>
            <a:normAutofit/>
          </a:bodyPr>
          <a:lstStyle/>
          <a:p>
            <a:r>
              <a:rPr lang="en-CA" sz="4400" dirty="0">
                <a:solidFill>
                  <a:srgbClr val="93E3FF"/>
                </a:solidFill>
              </a:rPr>
              <a:t>Article 31: Suspension without Pay</a:t>
            </a:r>
          </a:p>
        </p:txBody>
      </p:sp>
      <p:sp>
        <p:nvSpPr>
          <p:cNvPr id="3" name="Content Placeholder 2">
            <a:extLst>
              <a:ext uri="{FF2B5EF4-FFF2-40B4-BE49-F238E27FC236}">
                <a16:creationId xmlns:a16="http://schemas.microsoft.com/office/drawing/2014/main" id="{05422BBB-25AC-F7C9-C8DB-AA8C7C3D00EA}"/>
              </a:ext>
            </a:extLst>
          </p:cNvPr>
          <p:cNvSpPr>
            <a:spLocks noGrp="1"/>
          </p:cNvSpPr>
          <p:nvPr>
            <p:ph idx="1"/>
          </p:nvPr>
        </p:nvSpPr>
        <p:spPr/>
        <p:txBody>
          <a:bodyPr/>
          <a:lstStyle/>
          <a:p>
            <a:r>
              <a:rPr lang="en-CA" dirty="0"/>
              <a:t>No time bank or sick credits  accrual shall happen in the time frame the officer/civilian is off</a:t>
            </a:r>
          </a:p>
          <a:p>
            <a:r>
              <a:rPr lang="en-CA" dirty="0"/>
              <a:t>Any public holiday credits previously earned prior to the unpaid suspension shall be paid out at the end of the year if the employee is still off</a:t>
            </a:r>
          </a:p>
          <a:p>
            <a:endParaRPr lang="en-CA" dirty="0"/>
          </a:p>
        </p:txBody>
      </p:sp>
    </p:spTree>
    <p:extLst>
      <p:ext uri="{BB962C8B-B14F-4D97-AF65-F5344CB8AC3E}">
        <p14:creationId xmlns:p14="http://schemas.microsoft.com/office/powerpoint/2010/main" val="32822242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03E7-C91C-58BA-9F6C-BEDA68B40426}"/>
              </a:ext>
            </a:extLst>
          </p:cNvPr>
          <p:cNvSpPr>
            <a:spLocks noGrp="1"/>
          </p:cNvSpPr>
          <p:nvPr>
            <p:ph type="title"/>
          </p:nvPr>
        </p:nvSpPr>
        <p:spPr/>
        <p:txBody>
          <a:bodyPr>
            <a:noAutofit/>
          </a:bodyPr>
          <a:lstStyle/>
          <a:p>
            <a:r>
              <a:rPr lang="en-CA" sz="4400" dirty="0">
                <a:solidFill>
                  <a:srgbClr val="93E3FF"/>
                </a:solidFill>
              </a:rPr>
              <a:t>Article 32: Retirement Notice</a:t>
            </a:r>
            <a:br>
              <a:rPr lang="en-CA" sz="4400" dirty="0">
                <a:solidFill>
                  <a:srgbClr val="93E3FF"/>
                </a:solidFill>
              </a:rPr>
            </a:br>
            <a:r>
              <a:rPr lang="en-CA" sz="3600" dirty="0">
                <a:solidFill>
                  <a:srgbClr val="93E3FF"/>
                </a:solidFill>
              </a:rPr>
              <a:t>Uniform only</a:t>
            </a:r>
            <a:endParaRPr lang="en-CA" sz="4400" dirty="0">
              <a:solidFill>
                <a:srgbClr val="93E3FF"/>
              </a:solidFill>
            </a:endParaRPr>
          </a:p>
        </p:txBody>
      </p:sp>
      <p:sp>
        <p:nvSpPr>
          <p:cNvPr id="3" name="Content Placeholder 2">
            <a:extLst>
              <a:ext uri="{FF2B5EF4-FFF2-40B4-BE49-F238E27FC236}">
                <a16:creationId xmlns:a16="http://schemas.microsoft.com/office/drawing/2014/main" id="{E1526CE7-9076-F6EA-333F-0B8C04E67472}"/>
              </a:ext>
            </a:extLst>
          </p:cNvPr>
          <p:cNvSpPr>
            <a:spLocks noGrp="1"/>
          </p:cNvSpPr>
          <p:nvPr>
            <p:ph idx="1"/>
          </p:nvPr>
        </p:nvSpPr>
        <p:spPr/>
        <p:txBody>
          <a:bodyPr>
            <a:normAutofit fontScale="85000" lnSpcReduction="10000"/>
          </a:bodyPr>
          <a:lstStyle/>
          <a:p>
            <a:r>
              <a:rPr lang="en-US" dirty="0"/>
              <a:t>01  When an officer provides a minimum of six (6) months written irrevocable notice to the Chief of Police of their date of retirement, they may receive two (2) retirement gratuity weeks of annual leave in pay or in time off immediately preceding the retirement date, should the officer elect to cancel or otherwise rescind their retirement, they will permanently disqualify themselves from this article and will not be eligible to re-apply. </a:t>
            </a:r>
          </a:p>
          <a:p>
            <a:r>
              <a:rPr lang="en-US" dirty="0"/>
              <a:t>In the six month period prior to their retirement date, officers on an unsubstantiated absence from the workplace for 30 days or more, on unpaid leave, any form of suspension, absent under STD, LTD, or WSIB provisions are not eligible for the 2 week gratuity</a:t>
            </a:r>
          </a:p>
          <a:p>
            <a:r>
              <a:rPr lang="en-US" dirty="0"/>
              <a:t>Eligibility must be maintained up to and including the retirement date provided in order to receive this</a:t>
            </a:r>
          </a:p>
          <a:p>
            <a:r>
              <a:rPr lang="en-US" dirty="0"/>
              <a:t>Any payments elected for under this article are to be made at the officer’s normal rate of pay upon retirement, exclusive of any premiums</a:t>
            </a:r>
          </a:p>
          <a:p>
            <a:r>
              <a:rPr lang="en-US" dirty="0"/>
              <a:t>Officers shall have their final year of public holiday, assignment premiums, and other forms of compensation prorated based on eligible time worked within that calendar year.  Any owed entitlements of time shall be assigned or paid out at the discretion of the Chief of Police.   </a:t>
            </a:r>
          </a:p>
          <a:p>
            <a:endParaRPr lang="en-CA" dirty="0"/>
          </a:p>
        </p:txBody>
      </p:sp>
    </p:spTree>
    <p:extLst>
      <p:ext uri="{BB962C8B-B14F-4D97-AF65-F5344CB8AC3E}">
        <p14:creationId xmlns:p14="http://schemas.microsoft.com/office/powerpoint/2010/main" val="2683988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D9B6-1961-43E2-EE5A-36D5C2BCEBEC}"/>
              </a:ext>
            </a:extLst>
          </p:cNvPr>
          <p:cNvSpPr>
            <a:spLocks noGrp="1"/>
          </p:cNvSpPr>
          <p:nvPr>
            <p:ph type="title"/>
          </p:nvPr>
        </p:nvSpPr>
        <p:spPr/>
        <p:txBody>
          <a:bodyPr>
            <a:normAutofit/>
          </a:bodyPr>
          <a:lstStyle/>
          <a:p>
            <a:r>
              <a:rPr lang="en-CA" sz="4800" dirty="0">
                <a:solidFill>
                  <a:srgbClr val="93E3FF"/>
                </a:solidFill>
              </a:rPr>
              <a:t>Article 33: Resignation/Termination</a:t>
            </a:r>
          </a:p>
        </p:txBody>
      </p:sp>
      <p:sp>
        <p:nvSpPr>
          <p:cNvPr id="3" name="Content Placeholder 2">
            <a:extLst>
              <a:ext uri="{FF2B5EF4-FFF2-40B4-BE49-F238E27FC236}">
                <a16:creationId xmlns:a16="http://schemas.microsoft.com/office/drawing/2014/main" id="{8A26342B-41DA-FD5E-B629-EFC62B16ADEB}"/>
              </a:ext>
            </a:extLst>
          </p:cNvPr>
          <p:cNvSpPr>
            <a:spLocks noGrp="1"/>
          </p:cNvSpPr>
          <p:nvPr>
            <p:ph idx="1"/>
          </p:nvPr>
        </p:nvSpPr>
        <p:spPr>
          <a:xfrm>
            <a:off x="913795" y="1732449"/>
            <a:ext cx="10353762" cy="4657465"/>
          </a:xfrm>
        </p:spPr>
        <p:txBody>
          <a:bodyPr>
            <a:normAutofit fontScale="92500" lnSpcReduction="20000"/>
          </a:bodyPr>
          <a:lstStyle/>
          <a:p>
            <a:r>
              <a:rPr lang="en-CA" dirty="0"/>
              <a:t>Minimum 2 weeks required</a:t>
            </a:r>
          </a:p>
          <a:p>
            <a:r>
              <a:rPr lang="en-CA" dirty="0"/>
              <a:t>The officer may apply to the Chief to have unused time credits converted to pay providing the officer can substantiate why they were unable to provide notice earlier that would permit the time to be taken off.</a:t>
            </a:r>
          </a:p>
          <a:p>
            <a:r>
              <a:rPr lang="en-CA" dirty="0"/>
              <a:t>All equipment, identification and property must be returned</a:t>
            </a:r>
          </a:p>
          <a:p>
            <a:r>
              <a:rPr lang="en-CA" dirty="0"/>
              <a:t>Time banks will be prorated</a:t>
            </a:r>
          </a:p>
          <a:p>
            <a:r>
              <a:rPr lang="en-CA" b="1" dirty="0">
                <a:solidFill>
                  <a:srgbClr val="93E3FF"/>
                </a:solidFill>
              </a:rPr>
              <a:t>OFFICERS ONLY:</a:t>
            </a:r>
            <a:r>
              <a:rPr lang="en-US" dirty="0"/>
              <a:t>If an officer is no longer able to perform the core duties of a police officer (CSPA section 82(1)), and prior to initiating the termination process under section 88 of the CSPA, the Chief of Police may consider available </a:t>
            </a:r>
            <a:r>
              <a:rPr lang="en-US" dirty="0">
                <a:solidFill>
                  <a:srgbClr val="93E3FF"/>
                </a:solidFill>
              </a:rPr>
              <a:t>accommodation options under the Civilian Collective Agreement</a:t>
            </a:r>
            <a:r>
              <a:rPr lang="en-US" dirty="0"/>
              <a:t>.  Any such accommodation shall require the agreement of the Association and Chief of Police.  If the officer is permanently accommodated as a civilian member, they shall thereafter be subject to the Civilian Collective Agreement.  </a:t>
            </a:r>
          </a:p>
          <a:p>
            <a:r>
              <a:rPr lang="en-US" dirty="0"/>
              <a:t>Officers shall in all respects, co-operate and actively participate in any reasonable process required to determine this accommodation. Officers shall, within 30 days, submit and actively participate in required medical examination(s) pursuant to any termination process under the CSPA section 88.    	 </a:t>
            </a:r>
          </a:p>
          <a:p>
            <a:endParaRPr lang="en-CA" dirty="0"/>
          </a:p>
        </p:txBody>
      </p:sp>
    </p:spTree>
    <p:extLst>
      <p:ext uri="{BB962C8B-B14F-4D97-AF65-F5344CB8AC3E}">
        <p14:creationId xmlns:p14="http://schemas.microsoft.com/office/powerpoint/2010/main" val="59020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3BF7-00B3-9197-CFCE-2D7F4B75221E}"/>
              </a:ext>
            </a:extLst>
          </p:cNvPr>
          <p:cNvSpPr>
            <a:spLocks noGrp="1"/>
          </p:cNvSpPr>
          <p:nvPr>
            <p:ph type="title"/>
          </p:nvPr>
        </p:nvSpPr>
        <p:spPr>
          <a:xfrm>
            <a:off x="1012118" y="96350"/>
            <a:ext cx="10353762" cy="970450"/>
          </a:xfrm>
        </p:spPr>
        <p:txBody>
          <a:bodyPr>
            <a:normAutofit/>
          </a:bodyPr>
          <a:lstStyle/>
          <a:p>
            <a:r>
              <a:rPr lang="en-CA" dirty="0">
                <a:solidFill>
                  <a:srgbClr val="93E3FF"/>
                </a:solidFill>
              </a:rPr>
              <a:t>Civilian MOU</a:t>
            </a:r>
          </a:p>
        </p:txBody>
      </p:sp>
      <p:sp>
        <p:nvSpPr>
          <p:cNvPr id="3" name="Content Placeholder 2">
            <a:extLst>
              <a:ext uri="{FF2B5EF4-FFF2-40B4-BE49-F238E27FC236}">
                <a16:creationId xmlns:a16="http://schemas.microsoft.com/office/drawing/2014/main" id="{BD5ACE55-DF74-E8DF-AC46-F3A21F9C2CEF}"/>
              </a:ext>
            </a:extLst>
          </p:cNvPr>
          <p:cNvSpPr>
            <a:spLocks noGrp="1"/>
          </p:cNvSpPr>
          <p:nvPr>
            <p:ph idx="1"/>
          </p:nvPr>
        </p:nvSpPr>
        <p:spPr>
          <a:xfrm>
            <a:off x="913795" y="1189703"/>
            <a:ext cx="10353762" cy="4601497"/>
          </a:xfrm>
        </p:spPr>
        <p:txBody>
          <a:bodyPr>
            <a:normAutofit/>
          </a:bodyPr>
          <a:lstStyle/>
          <a:p>
            <a:pPr marL="36900" indent="0">
              <a:buNone/>
            </a:pPr>
            <a:r>
              <a:rPr lang="en-CA" sz="3200" dirty="0">
                <a:solidFill>
                  <a:srgbClr val="93E3FF"/>
                </a:solidFill>
              </a:rPr>
              <a:t>Contract Employees</a:t>
            </a:r>
          </a:p>
          <a:p>
            <a:r>
              <a:rPr lang="en-US" dirty="0"/>
              <a:t>With the implementation of this Collective Agreement, the Sarnia Police Service Board and the Association undertake to provide all employees other than continuous full time, a contract retroactive to and commencing </a:t>
            </a:r>
            <a:r>
              <a:rPr lang="en-US" dirty="0">
                <a:solidFill>
                  <a:srgbClr val="93E3FF"/>
                </a:solidFill>
              </a:rPr>
              <a:t>on January 1, 2025</a:t>
            </a:r>
            <a:r>
              <a:rPr lang="en-US" dirty="0"/>
              <a:t>.  This initial minimum term of the contracts shall be based on the contract employee’s hire date with the Sarnia Police Service. </a:t>
            </a:r>
          </a:p>
          <a:p>
            <a:pPr marL="36900" indent="0">
              <a:buNone/>
            </a:pPr>
            <a:endParaRPr lang="en-US" dirty="0"/>
          </a:p>
          <a:p>
            <a:r>
              <a:rPr lang="en-US" dirty="0"/>
              <a:t>•	Hired in 2019 or before</a:t>
            </a:r>
            <a:r>
              <a:rPr lang="en-US" dirty="0">
                <a:solidFill>
                  <a:srgbClr val="93E3FF"/>
                </a:solidFill>
              </a:rPr>
              <a:t>:  no expiry date  </a:t>
            </a:r>
          </a:p>
          <a:p>
            <a:r>
              <a:rPr lang="en-US" dirty="0"/>
              <a:t>•	Hired in 2020 to 2022: </a:t>
            </a:r>
            <a:r>
              <a:rPr lang="en-US" dirty="0">
                <a:solidFill>
                  <a:srgbClr val="93E3FF"/>
                </a:solidFill>
              </a:rPr>
              <a:t>minimum four (4) year term </a:t>
            </a:r>
          </a:p>
          <a:p>
            <a:r>
              <a:rPr lang="en-US" dirty="0"/>
              <a:t>•	Hired in 2023 to Ratification: </a:t>
            </a:r>
            <a:r>
              <a:rPr lang="en-US" dirty="0">
                <a:solidFill>
                  <a:srgbClr val="93E3FF"/>
                </a:solidFill>
              </a:rPr>
              <a:t>minimum three (3) year term (conditional upon successful completion of initial required employment training) </a:t>
            </a:r>
          </a:p>
          <a:p>
            <a:endParaRPr lang="en-CA" dirty="0"/>
          </a:p>
        </p:txBody>
      </p:sp>
    </p:spTree>
    <p:extLst>
      <p:ext uri="{BB962C8B-B14F-4D97-AF65-F5344CB8AC3E}">
        <p14:creationId xmlns:p14="http://schemas.microsoft.com/office/powerpoint/2010/main" val="42744523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1C7E-1DFA-A0F2-B088-62F48BF3B404}"/>
              </a:ext>
            </a:extLst>
          </p:cNvPr>
          <p:cNvSpPr>
            <a:spLocks noGrp="1"/>
          </p:cNvSpPr>
          <p:nvPr>
            <p:ph type="title"/>
          </p:nvPr>
        </p:nvSpPr>
        <p:spPr>
          <a:xfrm>
            <a:off x="913795" y="96350"/>
            <a:ext cx="10353762" cy="970450"/>
          </a:xfrm>
        </p:spPr>
        <p:txBody>
          <a:bodyPr/>
          <a:lstStyle/>
          <a:p>
            <a:r>
              <a:rPr lang="en-CA" dirty="0">
                <a:solidFill>
                  <a:srgbClr val="93E3FF"/>
                </a:solidFill>
              </a:rPr>
              <a:t>Civilian MOU</a:t>
            </a:r>
          </a:p>
        </p:txBody>
      </p:sp>
      <p:sp>
        <p:nvSpPr>
          <p:cNvPr id="3" name="Content Placeholder 2">
            <a:extLst>
              <a:ext uri="{FF2B5EF4-FFF2-40B4-BE49-F238E27FC236}">
                <a16:creationId xmlns:a16="http://schemas.microsoft.com/office/drawing/2014/main" id="{A482AD0C-350F-3CD1-B5BE-BFE19D52FE19}"/>
              </a:ext>
            </a:extLst>
          </p:cNvPr>
          <p:cNvSpPr>
            <a:spLocks noGrp="1"/>
          </p:cNvSpPr>
          <p:nvPr>
            <p:ph idx="1"/>
          </p:nvPr>
        </p:nvSpPr>
        <p:spPr>
          <a:xfrm>
            <a:off x="913795" y="1307691"/>
            <a:ext cx="10353762" cy="4483510"/>
          </a:xfrm>
        </p:spPr>
        <p:txBody>
          <a:bodyPr>
            <a:normAutofit/>
          </a:bodyPr>
          <a:lstStyle/>
          <a:p>
            <a:pPr marL="36900" indent="0">
              <a:buNone/>
            </a:pPr>
            <a:r>
              <a:rPr lang="en-US" sz="2400" dirty="0">
                <a:solidFill>
                  <a:srgbClr val="93E3FF"/>
                </a:solidFill>
              </a:rPr>
              <a:t>Discontinuation of Contract Maternity “Top Up” Entitlements  </a:t>
            </a:r>
            <a:endParaRPr lang="en-US" dirty="0"/>
          </a:p>
          <a:p>
            <a:r>
              <a:rPr lang="en-US" dirty="0"/>
              <a:t>All contract employees retain access to any legislative leave(s) and continue to receive pay in lieu of benefits.  The historical practice of providing maternity “top up” will be discontinued within the life of this agreement.  In order to implement this change, a transition period for only contract employee maternity leaves has been agreed upon.   </a:t>
            </a:r>
          </a:p>
          <a:p>
            <a:pPr marL="36900" indent="0">
              <a:buNone/>
            </a:pPr>
            <a:r>
              <a:rPr lang="en-US" dirty="0"/>
              <a:t> </a:t>
            </a:r>
          </a:p>
          <a:p>
            <a:r>
              <a:rPr lang="en-US" dirty="0">
                <a:solidFill>
                  <a:srgbClr val="93E3FF"/>
                </a:solidFill>
              </a:rPr>
              <a:t>Contract employees commencing a maternity leave prior to January 1 2028, will be temporarily eligible for top up continuation </a:t>
            </a:r>
            <a:r>
              <a:rPr lang="en-US" dirty="0"/>
              <a:t>(as per Article 9), </a:t>
            </a:r>
            <a:r>
              <a:rPr lang="en-US" dirty="0">
                <a:solidFill>
                  <a:srgbClr val="93E3FF"/>
                </a:solidFill>
              </a:rPr>
              <a:t>based on their median hours worked per week in the previous year</a:t>
            </a:r>
            <a:r>
              <a:rPr lang="en-US" dirty="0"/>
              <a:t>.  This top up shall not be more than a full time employee would receive, and it shall be commensurate with the contract employee’s current rate of pay at the time the leave commenced. </a:t>
            </a:r>
            <a:endParaRPr lang="en-CA" dirty="0"/>
          </a:p>
        </p:txBody>
      </p:sp>
    </p:spTree>
    <p:extLst>
      <p:ext uri="{BB962C8B-B14F-4D97-AF65-F5344CB8AC3E}">
        <p14:creationId xmlns:p14="http://schemas.microsoft.com/office/powerpoint/2010/main" val="3854706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B665-34E7-BBB8-5BC2-73970745B0E4}"/>
              </a:ext>
            </a:extLst>
          </p:cNvPr>
          <p:cNvSpPr>
            <a:spLocks noGrp="1"/>
          </p:cNvSpPr>
          <p:nvPr>
            <p:ph type="title"/>
          </p:nvPr>
        </p:nvSpPr>
        <p:spPr/>
        <p:txBody>
          <a:bodyPr>
            <a:normAutofit/>
          </a:bodyPr>
          <a:lstStyle/>
          <a:p>
            <a:r>
              <a:rPr lang="en-CA" sz="4800" dirty="0">
                <a:solidFill>
                  <a:srgbClr val="93E3FF"/>
                </a:solidFill>
              </a:rPr>
              <a:t>MOU Uniform and Civilian</a:t>
            </a:r>
          </a:p>
        </p:txBody>
      </p:sp>
      <p:sp>
        <p:nvSpPr>
          <p:cNvPr id="3" name="Content Placeholder 2">
            <a:extLst>
              <a:ext uri="{FF2B5EF4-FFF2-40B4-BE49-F238E27FC236}">
                <a16:creationId xmlns:a16="http://schemas.microsoft.com/office/drawing/2014/main" id="{A9C1A4FA-7999-A5BA-1179-EEF10427A240}"/>
              </a:ext>
            </a:extLst>
          </p:cNvPr>
          <p:cNvSpPr>
            <a:spLocks noGrp="1"/>
          </p:cNvSpPr>
          <p:nvPr>
            <p:ph idx="1"/>
          </p:nvPr>
        </p:nvSpPr>
        <p:spPr/>
        <p:txBody>
          <a:bodyPr/>
          <a:lstStyle/>
          <a:p>
            <a:pPr marL="36900" indent="0">
              <a:buNone/>
            </a:pPr>
            <a:r>
              <a:rPr lang="en-US" sz="2800" dirty="0">
                <a:solidFill>
                  <a:srgbClr val="93E3FF"/>
                </a:solidFill>
              </a:rPr>
              <a:t>Historical Vacation Reconciliation   </a:t>
            </a:r>
          </a:p>
          <a:p>
            <a:r>
              <a:rPr lang="en-US" dirty="0"/>
              <a:t>Annual Vacation adjustment for members hired before 2023 </a:t>
            </a:r>
          </a:p>
          <a:p>
            <a:r>
              <a:rPr lang="en-US" dirty="0"/>
              <a:t>All serving members hired before 2023, who did not receive annual vacation in their first year of employment, will now additionally receive that prorated first year of vacation allocation in their 2025 time banks. </a:t>
            </a:r>
            <a:endParaRPr lang="en-CA" dirty="0"/>
          </a:p>
        </p:txBody>
      </p:sp>
    </p:spTree>
    <p:extLst>
      <p:ext uri="{BB962C8B-B14F-4D97-AF65-F5344CB8AC3E}">
        <p14:creationId xmlns:p14="http://schemas.microsoft.com/office/powerpoint/2010/main" val="21506293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EFF5-1B0A-E388-627F-747CFC77EE38}"/>
              </a:ext>
            </a:extLst>
          </p:cNvPr>
          <p:cNvSpPr>
            <a:spLocks noGrp="1"/>
          </p:cNvSpPr>
          <p:nvPr>
            <p:ph type="title"/>
          </p:nvPr>
        </p:nvSpPr>
        <p:spPr/>
        <p:txBody>
          <a:bodyPr/>
          <a:lstStyle/>
          <a:p>
            <a:r>
              <a:rPr lang="en-CA" sz="4000" dirty="0">
                <a:solidFill>
                  <a:srgbClr val="93E3FF"/>
                </a:solidFill>
              </a:rPr>
              <a:t>MOU Uniform and Civilian</a:t>
            </a:r>
            <a:endParaRPr lang="en-CA" dirty="0"/>
          </a:p>
        </p:txBody>
      </p:sp>
      <p:sp>
        <p:nvSpPr>
          <p:cNvPr id="3" name="Content Placeholder 2">
            <a:extLst>
              <a:ext uri="{FF2B5EF4-FFF2-40B4-BE49-F238E27FC236}">
                <a16:creationId xmlns:a16="http://schemas.microsoft.com/office/drawing/2014/main" id="{4B45D925-5827-8072-9268-2434E91706E6}"/>
              </a:ext>
            </a:extLst>
          </p:cNvPr>
          <p:cNvSpPr>
            <a:spLocks noGrp="1"/>
          </p:cNvSpPr>
          <p:nvPr>
            <p:ph idx="1"/>
          </p:nvPr>
        </p:nvSpPr>
        <p:spPr>
          <a:xfrm>
            <a:off x="913795" y="1455175"/>
            <a:ext cx="10353762" cy="4670322"/>
          </a:xfrm>
        </p:spPr>
        <p:txBody>
          <a:bodyPr>
            <a:normAutofit fontScale="70000" lnSpcReduction="20000"/>
          </a:bodyPr>
          <a:lstStyle/>
          <a:p>
            <a:pPr marL="36900" indent="0">
              <a:buNone/>
            </a:pPr>
            <a:r>
              <a:rPr lang="en-US" sz="3400" dirty="0"/>
              <a:t>Collective Agreement Language </a:t>
            </a:r>
          </a:p>
          <a:p>
            <a:pPr marL="36900" indent="0">
              <a:buNone/>
            </a:pPr>
            <a:endParaRPr lang="en-US" dirty="0"/>
          </a:p>
          <a:p>
            <a:r>
              <a:rPr lang="en-US" sz="2900" dirty="0"/>
              <a:t>The Association understands that the Police Service Board shares the same common interest in ensuring a mutually agreeable and positive working agreement between the employer and the members of the Sarnia Police Association.  </a:t>
            </a:r>
          </a:p>
          <a:p>
            <a:r>
              <a:rPr lang="en-US" sz="2900" dirty="0"/>
              <a:t>To preserve the intent of the Collective Agreement, both the Sarnia Police Service Board and the Association acknowledge that this Agreement was extensively rewritten to improve the document’s relevance in today’s working environment and to provide a modern framework going forward.  </a:t>
            </a:r>
          </a:p>
          <a:p>
            <a:r>
              <a:rPr lang="en-US" sz="2900" dirty="0"/>
              <a:t>As such, the Association and the Sarnia Police Service Board agree to address any unforeseen issues during the life of this agreement to mutually ameliorate any shortcomings, implications of the CSPA, and interpretations and/or misunderstandings of the intent the language to ensure its true meaning and to not unduly impact the Service or members or the Sarnia Police Association. </a:t>
            </a:r>
          </a:p>
          <a:p>
            <a:r>
              <a:rPr lang="en-US" sz="2900" dirty="0"/>
              <a:t>This Letter of Understanding shall be appended to the Collective Agreement for its duration and may be renewed by agreement of the parties. </a:t>
            </a:r>
            <a:endParaRPr lang="en-CA" dirty="0"/>
          </a:p>
        </p:txBody>
      </p:sp>
    </p:spTree>
    <p:extLst>
      <p:ext uri="{BB962C8B-B14F-4D97-AF65-F5344CB8AC3E}">
        <p14:creationId xmlns:p14="http://schemas.microsoft.com/office/powerpoint/2010/main" val="192346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4D35-205C-E156-20FA-B297C51D1051}"/>
              </a:ext>
            </a:extLst>
          </p:cNvPr>
          <p:cNvSpPr>
            <a:spLocks noGrp="1"/>
          </p:cNvSpPr>
          <p:nvPr>
            <p:ph type="title"/>
          </p:nvPr>
        </p:nvSpPr>
        <p:spPr>
          <a:xfrm>
            <a:off x="409074" y="173524"/>
            <a:ext cx="4427621" cy="2629834"/>
          </a:xfrm>
        </p:spPr>
        <p:txBody>
          <a:bodyPr>
            <a:normAutofit fontScale="90000"/>
          </a:bodyPr>
          <a:lstStyle/>
          <a:p>
            <a:pPr>
              <a:lnSpc>
                <a:spcPct val="90000"/>
              </a:lnSpc>
            </a:pPr>
            <a:r>
              <a:rPr lang="en-CA" sz="4400" dirty="0">
                <a:solidFill>
                  <a:srgbClr val="93E3FF"/>
                </a:solidFill>
              </a:rPr>
              <a:t>Article 7</a:t>
            </a:r>
            <a:br>
              <a:rPr lang="en-CA" sz="4400" dirty="0">
                <a:solidFill>
                  <a:srgbClr val="93E3FF"/>
                </a:solidFill>
              </a:rPr>
            </a:br>
            <a:r>
              <a:rPr lang="en-CA" sz="4400" dirty="0">
                <a:solidFill>
                  <a:srgbClr val="93E3FF"/>
                </a:solidFill>
              </a:rPr>
              <a:t>Public and Declared Holidays</a:t>
            </a:r>
            <a:br>
              <a:rPr lang="en-CA" sz="2000" dirty="0">
                <a:solidFill>
                  <a:srgbClr val="93E3FF"/>
                </a:solidFill>
              </a:rPr>
            </a:br>
            <a:br>
              <a:rPr lang="en-CA" sz="2000" dirty="0">
                <a:solidFill>
                  <a:srgbClr val="93E3FF"/>
                </a:solidFill>
              </a:rPr>
            </a:br>
            <a:r>
              <a:rPr lang="en-CA" sz="2800" dirty="0">
                <a:solidFill>
                  <a:srgbClr val="93E3FF"/>
                </a:solidFill>
              </a:rPr>
              <a:t>Uniform and Civilian</a:t>
            </a:r>
            <a:endParaRPr lang="en-CA" sz="3600" dirty="0">
              <a:solidFill>
                <a:srgbClr val="93E3FF"/>
              </a:solidFill>
            </a:endParaRPr>
          </a:p>
        </p:txBody>
      </p:sp>
      <p:sp>
        <p:nvSpPr>
          <p:cNvPr id="3" name="Content Placeholder 2">
            <a:extLst>
              <a:ext uri="{FF2B5EF4-FFF2-40B4-BE49-F238E27FC236}">
                <a16:creationId xmlns:a16="http://schemas.microsoft.com/office/drawing/2014/main" id="{2AFDCB1F-2A39-7658-32C9-4B62B5974EB9}"/>
              </a:ext>
            </a:extLst>
          </p:cNvPr>
          <p:cNvSpPr>
            <a:spLocks noGrp="1"/>
          </p:cNvSpPr>
          <p:nvPr>
            <p:ph idx="1"/>
          </p:nvPr>
        </p:nvSpPr>
        <p:spPr>
          <a:xfrm>
            <a:off x="5974551" y="666702"/>
            <a:ext cx="6430560" cy="2293065"/>
          </a:xfrm>
        </p:spPr>
        <p:txBody>
          <a:bodyPr anchor="ctr">
            <a:normAutofit/>
          </a:bodyPr>
          <a:lstStyle/>
          <a:p>
            <a:r>
              <a:rPr lang="en-CA" sz="2400" dirty="0">
                <a:solidFill>
                  <a:schemeClr val="tx1"/>
                </a:solidFill>
              </a:rPr>
              <a:t>Introduction of Float days</a:t>
            </a:r>
          </a:p>
          <a:p>
            <a:r>
              <a:rPr lang="en-CA" sz="2400" dirty="0">
                <a:solidFill>
                  <a:schemeClr val="tx1"/>
                </a:solidFill>
              </a:rPr>
              <a:t>Holidays will be split into 2 separate categories; Public Holidays and Floating Public Holidays</a:t>
            </a:r>
          </a:p>
          <a:p>
            <a:pPr marL="36900" indent="0">
              <a:buNone/>
            </a:pPr>
            <a:endParaRPr lang="en-CA" dirty="0"/>
          </a:p>
        </p:txBody>
      </p:sp>
      <p:graphicFrame>
        <p:nvGraphicFramePr>
          <p:cNvPr id="4" name="Table 3">
            <a:extLst>
              <a:ext uri="{FF2B5EF4-FFF2-40B4-BE49-F238E27FC236}">
                <a16:creationId xmlns:a16="http://schemas.microsoft.com/office/drawing/2014/main" id="{612F9210-1DF4-AF5B-4ED9-D1907E44EF88}"/>
              </a:ext>
            </a:extLst>
          </p:cNvPr>
          <p:cNvGraphicFramePr>
            <a:graphicFrameLocks noGrp="1"/>
          </p:cNvGraphicFramePr>
          <p:nvPr>
            <p:extLst>
              <p:ext uri="{D42A27DB-BD31-4B8C-83A1-F6EECF244321}">
                <p14:modId xmlns:p14="http://schemas.microsoft.com/office/powerpoint/2010/main" val="2945500442"/>
              </p:ext>
            </p:extLst>
          </p:nvPr>
        </p:nvGraphicFramePr>
        <p:xfrm>
          <a:off x="511120" y="3765755"/>
          <a:ext cx="10926862" cy="3039011"/>
        </p:xfrm>
        <a:graphic>
          <a:graphicData uri="http://schemas.openxmlformats.org/drawingml/2006/table">
            <a:tbl>
              <a:tblPr firstRow="1" bandRow="1">
                <a:tableStyleId>{5C22544A-7EE6-4342-B048-85BDC9FD1C3A}</a:tableStyleId>
              </a:tblPr>
              <a:tblGrid>
                <a:gridCol w="2605058">
                  <a:extLst>
                    <a:ext uri="{9D8B030D-6E8A-4147-A177-3AD203B41FA5}">
                      <a16:colId xmlns:a16="http://schemas.microsoft.com/office/drawing/2014/main" val="4028163753"/>
                    </a:ext>
                  </a:extLst>
                </a:gridCol>
                <a:gridCol w="3200400">
                  <a:extLst>
                    <a:ext uri="{9D8B030D-6E8A-4147-A177-3AD203B41FA5}">
                      <a16:colId xmlns:a16="http://schemas.microsoft.com/office/drawing/2014/main" val="3228744113"/>
                    </a:ext>
                  </a:extLst>
                </a:gridCol>
                <a:gridCol w="5121404">
                  <a:extLst>
                    <a:ext uri="{9D8B030D-6E8A-4147-A177-3AD203B41FA5}">
                      <a16:colId xmlns:a16="http://schemas.microsoft.com/office/drawing/2014/main" val="1599480401"/>
                    </a:ext>
                  </a:extLst>
                </a:gridCol>
              </a:tblGrid>
              <a:tr h="423335">
                <a:tc gridSpan="2">
                  <a:txBody>
                    <a:bodyPr/>
                    <a:lstStyle/>
                    <a:p>
                      <a:pPr algn="ctr"/>
                      <a:r>
                        <a:rPr lang="en-CA" sz="3600" b="1" dirty="0">
                          <a:solidFill>
                            <a:schemeClr val="tx1"/>
                          </a:solidFill>
                        </a:rPr>
                        <a:t>Public Holidays</a:t>
                      </a:r>
                    </a:p>
                  </a:txBody>
                  <a:tcPr marL="145315" marR="145315" marT="72657" marB="72657">
                    <a:lnL>
                      <a:noFill/>
                    </a:lnL>
                    <a:lnR>
                      <a:noFill/>
                    </a:lnR>
                    <a:lnT>
                      <a:noFill/>
                    </a:lnT>
                    <a:lnB>
                      <a:noFill/>
                    </a:lnB>
                    <a:noFill/>
                  </a:tcPr>
                </a:tc>
                <a:tc hMerge="1">
                  <a:txBody>
                    <a:bodyPr/>
                    <a:lstStyle/>
                    <a:p>
                      <a:endParaRPr lang="en-CA"/>
                    </a:p>
                  </a:txBody>
                  <a:tcPr/>
                </a:tc>
                <a:tc>
                  <a:txBody>
                    <a:bodyPr/>
                    <a:lstStyle/>
                    <a:p>
                      <a:pPr algn="ctr"/>
                      <a:r>
                        <a:rPr lang="en-CA" sz="3600" b="1" dirty="0">
                          <a:solidFill>
                            <a:schemeClr val="tx1"/>
                          </a:solidFill>
                        </a:rPr>
                        <a:t>Float Holidays</a:t>
                      </a:r>
                    </a:p>
                  </a:txBody>
                  <a:tcPr marL="145315" marR="145315" marT="72657" marB="72657">
                    <a:lnL>
                      <a:noFill/>
                    </a:lnL>
                    <a:lnR>
                      <a:noFill/>
                    </a:lnR>
                    <a:lnT>
                      <a:noFill/>
                    </a:lnT>
                    <a:lnB>
                      <a:noFill/>
                    </a:lnB>
                    <a:noFill/>
                  </a:tcPr>
                </a:tc>
                <a:extLst>
                  <a:ext uri="{0D108BD9-81ED-4DB2-BD59-A6C34878D82A}">
                    <a16:rowId xmlns:a16="http://schemas.microsoft.com/office/drawing/2014/main" val="2828723009"/>
                  </a:ext>
                </a:extLst>
              </a:tr>
              <a:tr h="2345057">
                <a:tc>
                  <a:txBody>
                    <a:bodyPr/>
                    <a:lstStyle/>
                    <a:p>
                      <a:pPr algn="ctr"/>
                      <a:r>
                        <a:rPr lang="en-CA" sz="2400" dirty="0">
                          <a:solidFill>
                            <a:schemeClr val="tx1"/>
                          </a:solidFill>
                        </a:rPr>
                        <a:t>New years day</a:t>
                      </a:r>
                    </a:p>
                    <a:p>
                      <a:pPr algn="ctr"/>
                      <a:r>
                        <a:rPr lang="en-CA" sz="2400" dirty="0">
                          <a:solidFill>
                            <a:schemeClr val="tx1"/>
                          </a:solidFill>
                        </a:rPr>
                        <a:t>Family Day</a:t>
                      </a:r>
                    </a:p>
                    <a:p>
                      <a:pPr algn="ctr"/>
                      <a:r>
                        <a:rPr lang="en-CA" sz="2400" dirty="0">
                          <a:solidFill>
                            <a:schemeClr val="tx1"/>
                          </a:solidFill>
                        </a:rPr>
                        <a:t>Good Friday</a:t>
                      </a:r>
                    </a:p>
                    <a:p>
                      <a:pPr algn="ctr"/>
                      <a:r>
                        <a:rPr lang="en-CA" sz="2400" dirty="0">
                          <a:solidFill>
                            <a:schemeClr val="tx1"/>
                          </a:solidFill>
                        </a:rPr>
                        <a:t>Victoria Day</a:t>
                      </a:r>
                    </a:p>
                  </a:txBody>
                  <a:tcPr marL="145315" marR="145315" marT="72657" marB="72657">
                    <a:lnL>
                      <a:noFill/>
                    </a:lnL>
                    <a:lnR>
                      <a:noFill/>
                    </a:lnR>
                    <a:lnT>
                      <a:noFill/>
                    </a:lnT>
                    <a:lnB>
                      <a:noFill/>
                    </a:lnB>
                    <a:noFill/>
                  </a:tcPr>
                </a:tc>
                <a:tc>
                  <a:txBody>
                    <a:bodyPr/>
                    <a:lstStyle/>
                    <a:p>
                      <a:pPr algn="ctr"/>
                      <a:r>
                        <a:rPr lang="en-CA" sz="2400" dirty="0">
                          <a:solidFill>
                            <a:schemeClr val="tx1"/>
                          </a:solidFill>
                        </a:rPr>
                        <a:t>Canada Day</a:t>
                      </a:r>
                    </a:p>
                    <a:p>
                      <a:pPr algn="ctr"/>
                      <a:r>
                        <a:rPr lang="en-CA" sz="2400" dirty="0">
                          <a:solidFill>
                            <a:schemeClr val="tx1"/>
                          </a:solidFill>
                        </a:rPr>
                        <a:t>Labour Day</a:t>
                      </a:r>
                    </a:p>
                    <a:p>
                      <a:pPr algn="ctr"/>
                      <a:r>
                        <a:rPr lang="en-CA" sz="2400" dirty="0">
                          <a:solidFill>
                            <a:schemeClr val="tx1"/>
                          </a:solidFill>
                        </a:rPr>
                        <a:t>Thanksgiving Day</a:t>
                      </a:r>
                    </a:p>
                    <a:p>
                      <a:pPr algn="ctr"/>
                      <a:r>
                        <a:rPr lang="en-CA" sz="2400" dirty="0">
                          <a:solidFill>
                            <a:schemeClr val="tx1"/>
                          </a:solidFill>
                        </a:rPr>
                        <a:t>Christmas Day</a:t>
                      </a:r>
                    </a:p>
                    <a:p>
                      <a:pPr algn="ctr"/>
                      <a:r>
                        <a:rPr lang="en-CA" sz="2400" dirty="0">
                          <a:solidFill>
                            <a:schemeClr val="tx1"/>
                          </a:solidFill>
                        </a:rPr>
                        <a:t>Boxing Day</a:t>
                      </a:r>
                    </a:p>
                  </a:txBody>
                  <a:tcPr marL="145315" marR="145315" marT="72657" marB="72657">
                    <a:lnL>
                      <a:noFill/>
                    </a:lnL>
                    <a:lnR>
                      <a:noFill/>
                    </a:lnR>
                    <a:lnT>
                      <a:noFill/>
                    </a:lnT>
                    <a:lnB>
                      <a:noFill/>
                    </a:lnB>
                    <a:noFill/>
                  </a:tcPr>
                </a:tc>
                <a:tc>
                  <a:txBody>
                    <a:bodyPr/>
                    <a:lstStyle/>
                    <a:p>
                      <a:pPr algn="ctr"/>
                      <a:r>
                        <a:rPr lang="en-CA" sz="2400" dirty="0">
                          <a:solidFill>
                            <a:schemeClr val="tx1"/>
                          </a:solidFill>
                        </a:rPr>
                        <a:t>Easter Monday</a:t>
                      </a:r>
                    </a:p>
                    <a:p>
                      <a:pPr algn="ctr"/>
                      <a:r>
                        <a:rPr lang="en-CA" sz="2400" dirty="0">
                          <a:solidFill>
                            <a:schemeClr val="tx1"/>
                          </a:solidFill>
                        </a:rPr>
                        <a:t>Civic Holiday</a:t>
                      </a:r>
                    </a:p>
                    <a:p>
                      <a:pPr algn="ctr"/>
                      <a:r>
                        <a:rPr lang="en-CA" sz="2400" dirty="0">
                          <a:solidFill>
                            <a:srgbClr val="93E3FF"/>
                          </a:solidFill>
                        </a:rPr>
                        <a:t>National Day of Truth and Reconciliation</a:t>
                      </a:r>
                    </a:p>
                    <a:p>
                      <a:pPr algn="ctr"/>
                      <a:r>
                        <a:rPr lang="en-CA" sz="2400" dirty="0">
                          <a:solidFill>
                            <a:schemeClr val="tx1"/>
                          </a:solidFill>
                        </a:rPr>
                        <a:t>Remembrance Day </a:t>
                      </a:r>
                    </a:p>
                  </a:txBody>
                  <a:tcPr marL="145315" marR="145315" marT="72657" marB="72657">
                    <a:lnL>
                      <a:noFill/>
                    </a:lnL>
                    <a:lnR>
                      <a:noFill/>
                    </a:lnR>
                    <a:lnT>
                      <a:noFill/>
                    </a:lnT>
                    <a:lnB>
                      <a:noFill/>
                    </a:lnB>
                    <a:noFill/>
                  </a:tcPr>
                </a:tc>
                <a:extLst>
                  <a:ext uri="{0D108BD9-81ED-4DB2-BD59-A6C34878D82A}">
                    <a16:rowId xmlns:a16="http://schemas.microsoft.com/office/drawing/2014/main" val="1947136961"/>
                  </a:ext>
                </a:extLst>
              </a:tr>
            </a:tbl>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4">
            <p14:nvContentPartPr>
              <p14:cNvPr id="7" name="Ink 6">
                <a:extLst>
                  <a:ext uri="{FF2B5EF4-FFF2-40B4-BE49-F238E27FC236}">
                    <a16:creationId xmlns:a16="http://schemas.microsoft.com/office/drawing/2014/main" id="{4B56651F-C89E-4056-C3C6-1B9137DDCD36}"/>
                  </a:ext>
                </a:extLst>
              </p14:cNvPr>
              <p14:cNvContentPartPr/>
              <p14:nvPr/>
            </p14:nvContentPartPr>
            <p14:xfrm>
              <a:off x="-1816787" y="1768699"/>
              <a:ext cx="360" cy="360"/>
            </p14:xfrm>
          </p:contentPart>
        </mc:Choice>
        <mc:Fallback xmlns="">
          <p:pic>
            <p:nvPicPr>
              <p:cNvPr id="7" name="Ink 6">
                <a:extLst>
                  <a:ext uri="{FF2B5EF4-FFF2-40B4-BE49-F238E27FC236}">
                    <a16:creationId xmlns:a16="http://schemas.microsoft.com/office/drawing/2014/main" id="{4B56651F-C89E-4056-C3C6-1B9137DDCD36}"/>
                  </a:ext>
                </a:extLst>
              </p:cNvPr>
              <p:cNvPicPr/>
              <p:nvPr/>
            </p:nvPicPr>
            <p:blipFill>
              <a:blip r:embed="rId5"/>
              <a:stretch>
                <a:fillRect/>
              </a:stretch>
            </p:blipFill>
            <p:spPr>
              <a:xfrm>
                <a:off x="-1825787" y="17596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BB4C987E-93EE-B6EF-156C-B7E12ECF98CF}"/>
                  </a:ext>
                </a:extLst>
              </p14:cNvPr>
              <p14:cNvContentPartPr/>
              <p14:nvPr/>
            </p14:nvContentPartPr>
            <p14:xfrm>
              <a:off x="-2250284" y="2393811"/>
              <a:ext cx="360" cy="360"/>
            </p14:xfrm>
          </p:contentPart>
        </mc:Choice>
        <mc:Fallback xmlns="">
          <p:pic>
            <p:nvPicPr>
              <p:cNvPr id="12" name="Ink 11">
                <a:extLst>
                  <a:ext uri="{FF2B5EF4-FFF2-40B4-BE49-F238E27FC236}">
                    <a16:creationId xmlns:a16="http://schemas.microsoft.com/office/drawing/2014/main" id="{BB4C987E-93EE-B6EF-156C-B7E12ECF98CF}"/>
                  </a:ext>
                </a:extLst>
              </p:cNvPr>
              <p:cNvPicPr/>
              <p:nvPr/>
            </p:nvPicPr>
            <p:blipFill>
              <a:blip r:embed="rId7"/>
              <a:stretch>
                <a:fillRect/>
              </a:stretch>
            </p:blipFill>
            <p:spPr>
              <a:xfrm>
                <a:off x="-2256404" y="2387691"/>
                <a:ext cx="12600" cy="12600"/>
              </a:xfrm>
              <a:prstGeom prst="rect">
                <a:avLst/>
              </a:prstGeom>
            </p:spPr>
          </p:pic>
        </mc:Fallback>
      </mc:AlternateContent>
      <p:sp>
        <p:nvSpPr>
          <p:cNvPr id="13" name="TextBox 12">
            <a:extLst>
              <a:ext uri="{FF2B5EF4-FFF2-40B4-BE49-F238E27FC236}">
                <a16:creationId xmlns:a16="http://schemas.microsoft.com/office/drawing/2014/main" id="{BDD2F19B-522E-4777-617F-0D9B9BEE5288}"/>
              </a:ext>
            </a:extLst>
          </p:cNvPr>
          <p:cNvSpPr txBox="1"/>
          <p:nvPr/>
        </p:nvSpPr>
        <p:spPr>
          <a:xfrm>
            <a:off x="516914" y="2779412"/>
            <a:ext cx="11380038" cy="369332"/>
          </a:xfrm>
          <a:prstGeom prst="rect">
            <a:avLst/>
          </a:prstGeom>
          <a:noFill/>
        </p:spPr>
        <p:txBody>
          <a:bodyPr wrap="none" rtlCol="0">
            <a:spAutoFit/>
          </a:bodyPr>
          <a:lstStyle/>
          <a:p>
            <a:r>
              <a:rPr lang="en-CA" dirty="0"/>
              <a:t>_________________________________________________________________________________________________</a:t>
            </a:r>
          </a:p>
        </p:txBody>
      </p:sp>
    </p:spTree>
    <p:extLst>
      <p:ext uri="{BB962C8B-B14F-4D97-AF65-F5344CB8AC3E}">
        <p14:creationId xmlns:p14="http://schemas.microsoft.com/office/powerpoint/2010/main" val="31131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5D4C-73B8-D004-F29D-D1DA1D84C4D4}"/>
              </a:ext>
            </a:extLst>
          </p:cNvPr>
          <p:cNvSpPr>
            <a:spLocks noGrp="1"/>
          </p:cNvSpPr>
          <p:nvPr>
            <p:ph type="title"/>
          </p:nvPr>
        </p:nvSpPr>
        <p:spPr>
          <a:xfrm>
            <a:off x="919119" y="0"/>
            <a:ext cx="10353762" cy="1157263"/>
          </a:xfrm>
        </p:spPr>
        <p:txBody>
          <a:bodyPr>
            <a:normAutofit/>
          </a:bodyPr>
          <a:lstStyle/>
          <a:p>
            <a:r>
              <a:rPr lang="en-CA" sz="4800" dirty="0">
                <a:solidFill>
                  <a:srgbClr val="93E3FF"/>
                </a:solidFill>
              </a:rPr>
              <a:t>The Wrap up</a:t>
            </a:r>
          </a:p>
        </p:txBody>
      </p:sp>
      <p:sp>
        <p:nvSpPr>
          <p:cNvPr id="3" name="Content Placeholder 2">
            <a:extLst>
              <a:ext uri="{FF2B5EF4-FFF2-40B4-BE49-F238E27FC236}">
                <a16:creationId xmlns:a16="http://schemas.microsoft.com/office/drawing/2014/main" id="{B1ABDAAB-C2EA-D84D-C35F-AF7150FD632D}"/>
              </a:ext>
            </a:extLst>
          </p:cNvPr>
          <p:cNvSpPr>
            <a:spLocks noGrp="1"/>
          </p:cNvSpPr>
          <p:nvPr>
            <p:ph idx="1"/>
          </p:nvPr>
        </p:nvSpPr>
        <p:spPr>
          <a:xfrm>
            <a:off x="299884" y="1157263"/>
            <a:ext cx="11592232" cy="5004620"/>
          </a:xfrm>
        </p:spPr>
        <p:txBody>
          <a:bodyPr>
            <a:normAutofit/>
          </a:bodyPr>
          <a:lstStyle/>
          <a:p>
            <a:r>
              <a:rPr lang="en-CA" dirty="0"/>
              <a:t>Increase vacation for employees starting to year 10. (40) Forty hours for Uniform and (34) thirty-four for civilian</a:t>
            </a:r>
          </a:p>
          <a:p>
            <a:r>
              <a:rPr lang="en-CA" dirty="0"/>
              <a:t>Vacation increase at year 25 of 260 hours for Uniform and 210 for civilian</a:t>
            </a:r>
          </a:p>
          <a:p>
            <a:r>
              <a:rPr lang="en-CA" dirty="0"/>
              <a:t>Truth and Reconciliation has been added to the float holiday time</a:t>
            </a:r>
          </a:p>
          <a:p>
            <a:r>
              <a:rPr lang="en-CA" dirty="0"/>
              <a:t>Introduction of float days benefiting straight day employees who have traditionally been required to  take these holiday hours from their bank and on the day they service recognized them. These may be cashed out and you still will receive time and one half should you work them.</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r>
              <a:rPr kumimoji="0" lang="en-CA" sz="2000" b="0" i="0" u="none" strike="noStrike" kern="1200" cap="none" spc="0" normalizeH="0" baseline="0" noProof="0" dirty="0">
                <a:ln>
                  <a:solidFill>
                    <a:prstClr val="black">
                      <a:lumMod val="75000"/>
                      <a:lumOff val="25000"/>
                      <a:alpha val="10000"/>
                    </a:prstClr>
                  </a:solidFill>
                </a:ln>
                <a:solidFill>
                  <a:srgbClr val="EB3D94"/>
                </a:solidFill>
                <a:effectLst>
                  <a:outerShdw blurRad="9525" dist="25400" dir="14640000" algn="tl" rotWithShape="0">
                    <a:prstClr val="black">
                      <a:alpha val="30000"/>
                    </a:prstClr>
                  </a:outerShdw>
                </a:effectLst>
                <a:uLnTx/>
                <a:uFillTx/>
                <a:latin typeface="Calisto MT" panose="02040603050505030304"/>
                <a:ea typeface="+mn-ea"/>
                <a:cs typeface="+mn-cs"/>
              </a:rPr>
              <a:t>Historical wording of Officers and Employees being able to be sent home with notice on holidays remains </a:t>
            </a:r>
          </a:p>
          <a:p>
            <a:r>
              <a:rPr lang="en-CA" dirty="0"/>
              <a:t>Increase to bereavement for immediate family</a:t>
            </a:r>
          </a:p>
          <a:p>
            <a:r>
              <a:rPr lang="en-CA" dirty="0"/>
              <a:t>Increase to Maternity leave, 5% increase and 4 extra weeks added (80% for 19 weeks)</a:t>
            </a:r>
          </a:p>
          <a:p>
            <a:r>
              <a:rPr lang="en-CA" dirty="0"/>
              <a:t>Increased lunch break to (2) two 45 minutes or (1) one hour and a half break for 12 hour shifts</a:t>
            </a:r>
          </a:p>
          <a:p>
            <a:endParaRPr lang="en-CA" dirty="0"/>
          </a:p>
          <a:p>
            <a:endParaRPr lang="en-CA" dirty="0"/>
          </a:p>
        </p:txBody>
      </p:sp>
    </p:spTree>
    <p:extLst>
      <p:ext uri="{BB962C8B-B14F-4D97-AF65-F5344CB8AC3E}">
        <p14:creationId xmlns:p14="http://schemas.microsoft.com/office/powerpoint/2010/main" val="11127456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401BC-5B61-7981-670A-2DCC86785E4B}"/>
              </a:ext>
            </a:extLst>
          </p:cNvPr>
          <p:cNvSpPr>
            <a:spLocks noGrp="1"/>
          </p:cNvSpPr>
          <p:nvPr>
            <p:ph idx="1"/>
          </p:nvPr>
        </p:nvSpPr>
        <p:spPr>
          <a:xfrm>
            <a:off x="913795" y="285135"/>
            <a:ext cx="10353762" cy="5506065"/>
          </a:xfrm>
        </p:spPr>
        <p:txBody>
          <a:bodyPr>
            <a:normAutofit fontScale="92500"/>
          </a:bodyPr>
          <a:lstStyle/>
          <a:p>
            <a:r>
              <a:rPr lang="en-CA" dirty="0">
                <a:solidFill>
                  <a:schemeClr val="tx1"/>
                </a:solidFill>
              </a:rPr>
              <a:t>Annual footwear wording added.  No longer requiring approval for new boots </a:t>
            </a:r>
          </a:p>
          <a:p>
            <a:r>
              <a:rPr lang="en-CA" dirty="0">
                <a:solidFill>
                  <a:schemeClr val="tx1"/>
                </a:solidFill>
              </a:rPr>
              <a:t>Increase to training pay for coaches as well as increase to staff that is training under the CCA</a:t>
            </a:r>
          </a:p>
          <a:p>
            <a:r>
              <a:rPr lang="en-CA" dirty="0">
                <a:solidFill>
                  <a:schemeClr val="tx1"/>
                </a:solidFill>
              </a:rPr>
              <a:t>Assignment premiums have made significant improvements and are now able to pyramid them.</a:t>
            </a:r>
          </a:p>
          <a:p>
            <a:r>
              <a:rPr lang="en-CA" dirty="0">
                <a:solidFill>
                  <a:schemeClr val="tx1"/>
                </a:solidFill>
              </a:rPr>
              <a:t>Assignment premium added for civilian Communicators</a:t>
            </a:r>
          </a:p>
          <a:p>
            <a:r>
              <a:rPr lang="en-CA" dirty="0">
                <a:solidFill>
                  <a:schemeClr val="tx1"/>
                </a:solidFill>
              </a:rPr>
              <a:t>Recognition pay increased for civilian with the </a:t>
            </a:r>
            <a:r>
              <a:rPr lang="en-CA" dirty="0">
                <a:solidFill>
                  <a:srgbClr val="EB3D94"/>
                </a:solidFill>
              </a:rPr>
              <a:t>loss of increase over 30 years of service</a:t>
            </a:r>
          </a:p>
          <a:p>
            <a:r>
              <a:rPr lang="en-CA" dirty="0">
                <a:solidFill>
                  <a:schemeClr val="tx1"/>
                </a:solidFill>
              </a:rPr>
              <a:t>Increase to clothing and cleaning allowances</a:t>
            </a:r>
          </a:p>
          <a:p>
            <a:r>
              <a:rPr lang="en-CA" dirty="0">
                <a:solidFill>
                  <a:schemeClr val="tx1"/>
                </a:solidFill>
              </a:rPr>
              <a:t>Increase to shift differential</a:t>
            </a:r>
          </a:p>
          <a:p>
            <a:r>
              <a:rPr lang="en-CA" dirty="0">
                <a:solidFill>
                  <a:srgbClr val="EB3D94"/>
                </a:solidFill>
              </a:rPr>
              <a:t>OT granted at 30 mins initially</a:t>
            </a:r>
          </a:p>
          <a:p>
            <a:r>
              <a:rPr lang="en-CA" dirty="0">
                <a:solidFill>
                  <a:schemeClr val="tx1"/>
                </a:solidFill>
              </a:rPr>
              <a:t>8 hours clear BEFORE and after court</a:t>
            </a:r>
          </a:p>
          <a:p>
            <a:r>
              <a:rPr lang="en-CA" dirty="0">
                <a:solidFill>
                  <a:srgbClr val="EB3D94"/>
                </a:solidFill>
              </a:rPr>
              <a:t>Changes to Court pay with the biggest change to scheduled secondary officer and POA Court </a:t>
            </a:r>
            <a:r>
              <a:rPr lang="en-CA" dirty="0">
                <a:solidFill>
                  <a:schemeClr val="tx1"/>
                </a:solidFill>
              </a:rPr>
              <a:t>with increase to pay for Lead Investigators and last minute call ins</a:t>
            </a:r>
          </a:p>
          <a:p>
            <a:r>
              <a:rPr lang="en-CA" dirty="0">
                <a:solidFill>
                  <a:schemeClr val="tx1"/>
                </a:solidFill>
              </a:rPr>
              <a:t>Surplus wording added for Civilian and offer to civilianize officers who are no longer able to perform core duties in any position </a:t>
            </a:r>
          </a:p>
          <a:p>
            <a:pPr marL="36900" indent="0">
              <a:buNone/>
            </a:pPr>
            <a:endParaRPr lang="en-CA" dirty="0">
              <a:solidFill>
                <a:schemeClr val="tx1"/>
              </a:solidFill>
            </a:endParaRPr>
          </a:p>
        </p:txBody>
      </p:sp>
    </p:spTree>
    <p:extLst>
      <p:ext uri="{BB962C8B-B14F-4D97-AF65-F5344CB8AC3E}">
        <p14:creationId xmlns:p14="http://schemas.microsoft.com/office/powerpoint/2010/main" val="86741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7A042-9582-AC44-1644-75F90F2A2AED}"/>
              </a:ext>
            </a:extLst>
          </p:cNvPr>
          <p:cNvSpPr>
            <a:spLocks noGrp="1"/>
          </p:cNvSpPr>
          <p:nvPr>
            <p:ph idx="1"/>
          </p:nvPr>
        </p:nvSpPr>
        <p:spPr>
          <a:xfrm>
            <a:off x="913795" y="550607"/>
            <a:ext cx="10353762" cy="5240594"/>
          </a:xfrm>
        </p:spPr>
        <p:txBody>
          <a:bodyPr/>
          <a:lstStyle/>
          <a:p>
            <a:pPr marL="36900" indent="0">
              <a:buNone/>
            </a:pPr>
            <a:r>
              <a:rPr lang="en-CA" sz="2800" b="1" u="sng" dirty="0"/>
              <a:t>Benefits </a:t>
            </a:r>
          </a:p>
          <a:p>
            <a:r>
              <a:rPr lang="en-CA" dirty="0">
                <a:solidFill>
                  <a:srgbClr val="EB3D94"/>
                </a:solidFill>
              </a:rPr>
              <a:t>Massage now a monetary amount</a:t>
            </a:r>
          </a:p>
          <a:p>
            <a:r>
              <a:rPr lang="en-CA" dirty="0">
                <a:solidFill>
                  <a:schemeClr val="tx1"/>
                </a:solidFill>
              </a:rPr>
              <a:t>Vision increase by $500, eye exam increased by $100</a:t>
            </a:r>
          </a:p>
          <a:p>
            <a:r>
              <a:rPr lang="en-CA" dirty="0">
                <a:solidFill>
                  <a:schemeClr val="tx1"/>
                </a:solidFill>
              </a:rPr>
              <a:t>Physio, chiropractic and acupuncture increase $300</a:t>
            </a:r>
          </a:p>
          <a:p>
            <a:r>
              <a:rPr lang="en-CA" dirty="0">
                <a:solidFill>
                  <a:schemeClr val="tx1"/>
                </a:solidFill>
              </a:rPr>
              <a:t>Hearing aids increase $500 (</a:t>
            </a:r>
            <a:r>
              <a:rPr lang="en-CA" dirty="0">
                <a:solidFill>
                  <a:srgbClr val="EB3D94"/>
                </a:solidFill>
              </a:rPr>
              <a:t>now every 3 years instead of 2 years</a:t>
            </a:r>
            <a:r>
              <a:rPr lang="en-CA" dirty="0">
                <a:solidFill>
                  <a:schemeClr val="tx1"/>
                </a:solidFill>
              </a:rPr>
              <a:t>)</a:t>
            </a:r>
          </a:p>
          <a:p>
            <a:r>
              <a:rPr lang="en-CA" dirty="0">
                <a:solidFill>
                  <a:schemeClr val="tx1"/>
                </a:solidFill>
              </a:rPr>
              <a:t>Psych increased by $1,500 </a:t>
            </a:r>
            <a:r>
              <a:rPr lang="en-CA" dirty="0">
                <a:solidFill>
                  <a:srgbClr val="EB3D94"/>
                </a:solidFill>
              </a:rPr>
              <a:t>Decreased $500 for dependants </a:t>
            </a:r>
          </a:p>
          <a:p>
            <a:r>
              <a:rPr lang="en-CA" dirty="0">
                <a:solidFill>
                  <a:schemeClr val="tx1"/>
                </a:solidFill>
              </a:rPr>
              <a:t>Diabetic equipment added to coverage of $1,500</a:t>
            </a:r>
          </a:p>
          <a:p>
            <a:r>
              <a:rPr lang="en-CA" dirty="0">
                <a:solidFill>
                  <a:schemeClr val="tx1"/>
                </a:solidFill>
              </a:rPr>
              <a:t>Orthodontics increased $1,000</a:t>
            </a:r>
          </a:p>
        </p:txBody>
      </p:sp>
    </p:spTree>
    <p:extLst>
      <p:ext uri="{BB962C8B-B14F-4D97-AF65-F5344CB8AC3E}">
        <p14:creationId xmlns:p14="http://schemas.microsoft.com/office/powerpoint/2010/main" val="11716490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127D-1532-B7A1-6393-B2E7882E9263}"/>
              </a:ext>
            </a:extLst>
          </p:cNvPr>
          <p:cNvSpPr>
            <a:spLocks noGrp="1"/>
          </p:cNvSpPr>
          <p:nvPr>
            <p:ph type="title"/>
          </p:nvPr>
        </p:nvSpPr>
        <p:spPr/>
        <p:txBody>
          <a:bodyPr/>
          <a:lstStyle/>
          <a:p>
            <a:endParaRPr lang="en-CA"/>
          </a:p>
        </p:txBody>
      </p:sp>
      <p:sp>
        <p:nvSpPr>
          <p:cNvPr id="10" name="Content Placeholder 9">
            <a:extLst>
              <a:ext uri="{FF2B5EF4-FFF2-40B4-BE49-F238E27FC236}">
                <a16:creationId xmlns:a16="http://schemas.microsoft.com/office/drawing/2014/main" id="{31A54B7E-867C-BEFA-A54C-750C9818F66E}"/>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991241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10831</TotalTime>
  <Words>9840</Words>
  <Application>Microsoft Office PowerPoint</Application>
  <PresentationFormat>Widescreen</PresentationFormat>
  <Paragraphs>625</Paragraphs>
  <Slides>93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93</vt:i4>
      </vt:variant>
    </vt:vector>
  </HeadingPairs>
  <TitlesOfParts>
    <vt:vector size="101" baseType="lpstr">
      <vt:lpstr>Agency FB</vt:lpstr>
      <vt:lpstr>Aptos</vt:lpstr>
      <vt:lpstr>Calibri</vt:lpstr>
      <vt:lpstr>Calisto MT</vt:lpstr>
      <vt:lpstr>Georgia</vt:lpstr>
      <vt:lpstr>Wingdings</vt:lpstr>
      <vt:lpstr>Wingdings 2</vt:lpstr>
      <vt:lpstr>Slate</vt:lpstr>
      <vt:lpstr>PROPOSED UNIFORM AND CIVILIAN COLLECTIVE AGREEMENT</vt:lpstr>
      <vt:lpstr>What to expect</vt:lpstr>
      <vt:lpstr>2024 Contract extension</vt:lpstr>
      <vt:lpstr>Article 1: Definitions </vt:lpstr>
      <vt:lpstr>Article 5: Complaint and Grievance Adjustment Procedure</vt:lpstr>
      <vt:lpstr>Article 6 – Annual Vacations Uniform</vt:lpstr>
      <vt:lpstr>Article 6 – Annual Vacation Civilian </vt:lpstr>
      <vt:lpstr>Article 6 Annual Vacation Uniform and Civilian</vt:lpstr>
      <vt:lpstr>Article 7 Public and Declared Holidays  Uniform and Civilian</vt:lpstr>
      <vt:lpstr>Public and Declared Holidays</vt:lpstr>
      <vt:lpstr>Public and Declared Holidays</vt:lpstr>
      <vt:lpstr>Article 8: Bereavement Uniform and Civilian </vt:lpstr>
      <vt:lpstr>Article 9 Leave of Absence Uniform and Civilian</vt:lpstr>
      <vt:lpstr>Article 10: Hours of Work Uniform and Civilian</vt:lpstr>
      <vt:lpstr>Article 11: Equipment Uniform</vt:lpstr>
      <vt:lpstr>Article 11: Equipment Civilian</vt:lpstr>
      <vt:lpstr>Article 12: Classifications Uniform</vt:lpstr>
      <vt:lpstr>Article 12: Continuing Full Time and Contract Employees Civilian</vt:lpstr>
      <vt:lpstr>Article 12: Continuing Full Time and Contract Employees Civilian continued</vt:lpstr>
      <vt:lpstr>Article 13: Salaries and Allowances Uniform and Civilian</vt:lpstr>
      <vt:lpstr>Article 13: Salaries and Allowances  Uniform only</vt:lpstr>
      <vt:lpstr>Article 13: Salaries and Allowances Uniform</vt:lpstr>
      <vt:lpstr>Article 13: Salaries and Allowances Uniform</vt:lpstr>
      <vt:lpstr>Article 13: Salaries and Allowances Uniform</vt:lpstr>
      <vt:lpstr>Article 13: Salaries and Allowances Uniform</vt:lpstr>
      <vt:lpstr>Article 13: Salaries and Allowances Civilian</vt:lpstr>
      <vt:lpstr>Article 13: Salaries and Allowances Civilian</vt:lpstr>
      <vt:lpstr>HOURLY RATE OF PAY 2025</vt:lpstr>
      <vt:lpstr>PowerPoint Presentation</vt:lpstr>
      <vt:lpstr>HOURLY RATE OF PAY 2026</vt:lpstr>
      <vt:lpstr>Article 13: Salaries and Allowances Civilian</vt:lpstr>
      <vt:lpstr>HOURLY RATE OF PAY 2027</vt:lpstr>
      <vt:lpstr>Article 13: Salaries and Allowances Civilian</vt:lpstr>
      <vt:lpstr>HOURLY RATE OF PAY  2028</vt:lpstr>
      <vt:lpstr>Article 14: Overtime Uniform and Civilian</vt:lpstr>
      <vt:lpstr>Article 4: Overtime</vt:lpstr>
      <vt:lpstr>Article 15: Acting and Assignment Premiums Uniform</vt:lpstr>
      <vt:lpstr>Article 15: Assignment premiums Uniform</vt:lpstr>
      <vt:lpstr>Article 15: Acting and Assignment Premiums Civilian</vt:lpstr>
      <vt:lpstr>Article 15:Acting and Assignment Premiums Civilian (CFT and Contract)</vt:lpstr>
      <vt:lpstr>Article 16: Clothing and Cleaning Allowance Uniform</vt:lpstr>
      <vt:lpstr>Article 16: Clothing and Cleaning Allowance Civilian</vt:lpstr>
      <vt:lpstr>Article 17: Stand By Pay Uniform   Article 17: Personnel Files Civilian</vt:lpstr>
      <vt:lpstr>Article 18: Shift Differential Uniform and Civilian</vt:lpstr>
      <vt:lpstr>Article 20: Health Care Benefits Uniform and Civilian</vt:lpstr>
      <vt:lpstr>Article 20: Health Care Benefits Uniform and Civilian</vt:lpstr>
      <vt:lpstr>Article 20: Health Care Benefits Uniform and Civilian</vt:lpstr>
      <vt:lpstr>Retiree Benefits Plan</vt:lpstr>
      <vt:lpstr>Retiree Benefits Plan</vt:lpstr>
      <vt:lpstr>Line of Duty Death</vt:lpstr>
      <vt:lpstr>Article 21: Group Life Insurance Uniform and Civilian</vt:lpstr>
      <vt:lpstr>Article 22: Pensions Uniform and Civilian</vt:lpstr>
      <vt:lpstr>Article 23: Court Time Uniform</vt:lpstr>
      <vt:lpstr>Article 23: Court Time Uniform</vt:lpstr>
      <vt:lpstr>What does the new Court time look like?</vt:lpstr>
      <vt:lpstr>Court Time Officer Usage </vt:lpstr>
      <vt:lpstr>Article 23:Court Time Civilian</vt:lpstr>
      <vt:lpstr>Article 24: Short Term/LTD/WSIB Uniform and Civilian</vt:lpstr>
      <vt:lpstr>Article 24: Short Term/LTD/WSIB Uniform and Civilian</vt:lpstr>
      <vt:lpstr>Article 24: Short Term/LTD/WSIB Uniform and Civilian</vt:lpstr>
      <vt:lpstr>Article 24: Short Term/LTD/WSIB Uniform and Civilian</vt:lpstr>
      <vt:lpstr>How do time credits work?</vt:lpstr>
      <vt:lpstr>Article 24: Short Term/LTD/WSIB Uniform and Civilian</vt:lpstr>
      <vt:lpstr>What does this mean for me today and in the future?</vt:lpstr>
      <vt:lpstr>Article 24: Short Term/LTD/WSIB Uniform and Civilian</vt:lpstr>
      <vt:lpstr>Article 24: Short Term/LTD/WSIB Uniform and Civilian</vt:lpstr>
      <vt:lpstr>Article 24: Short Term/LTD/WSIB Uniform and Civilian</vt:lpstr>
      <vt:lpstr>Article 24: Short Term/LTD/WSIB Uniform and Civilian</vt:lpstr>
      <vt:lpstr>What does that look like?</vt:lpstr>
      <vt:lpstr>Article 24: Short Term/LTD/WSIB Uniform and Civilian</vt:lpstr>
      <vt:lpstr>Article 24: Short Term/LTD/WSIB Uniform and Civilian</vt:lpstr>
      <vt:lpstr>Article 25: Promotions Uniform</vt:lpstr>
      <vt:lpstr>Article 25: Job Postings Civilian</vt:lpstr>
      <vt:lpstr>Article 26: Seniority Uniform</vt:lpstr>
      <vt:lpstr>Article 26: Seniority/Layoffs Civilian</vt:lpstr>
      <vt:lpstr>Article 26: Seniority/Layoffs Civilian</vt:lpstr>
      <vt:lpstr>Surplus continued</vt:lpstr>
      <vt:lpstr>Article 28: Disbandment Uniform and Civilian </vt:lpstr>
      <vt:lpstr>Article 28: Disbandment Uniform and Civilian </vt:lpstr>
      <vt:lpstr>Article 29: Senior Officers/executives </vt:lpstr>
      <vt:lpstr>Article 29: Senior Officers/executives</vt:lpstr>
      <vt:lpstr>Article 30: Suspension with Pay Uniform and Civilian</vt:lpstr>
      <vt:lpstr>Article 31: Suspension without Pay</vt:lpstr>
      <vt:lpstr>Article 32: Retirement Notice Uniform only</vt:lpstr>
      <vt:lpstr>Article 33: Resignation/Termination</vt:lpstr>
      <vt:lpstr>Civilian MOU</vt:lpstr>
      <vt:lpstr>Civilian MOU</vt:lpstr>
      <vt:lpstr>MOU Uniform and Civilian</vt:lpstr>
      <vt:lpstr>MOU Uniform and Civilian</vt:lpstr>
      <vt:lpstr>The Wrap up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Kinart</dc:creator>
  <cp:lastModifiedBy>Karen Kinart</cp:lastModifiedBy>
  <cp:revision>2</cp:revision>
  <dcterms:created xsi:type="dcterms:W3CDTF">2024-12-03T11:41:51Z</dcterms:created>
  <dcterms:modified xsi:type="dcterms:W3CDTF">2024-12-13T00:52:08Z</dcterms:modified>
</cp:coreProperties>
</file>