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6459200" cy="21945600"/>
  <p:notesSz cx="6858000" cy="9144000"/>
  <p:embeddedFontLst>
    <p:embeddedFont>
      <p:font typeface="Canva Sans" panose="020B0604020202020204" charset="0"/>
      <p:regular r:id="rId3"/>
    </p:embeddedFont>
    <p:embeddedFont>
      <p:font typeface="Canva Sans Bold" panose="020B0604020202020204" charset="0"/>
      <p:regular r:id="rId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0" d="100"/>
          <a:sy n="70" d="100"/>
        </p:scale>
        <p:origin x="1176" y="-26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6459200" cy="21945600"/>
          </a:xfrm>
          <a:custGeom>
            <a:avLst/>
            <a:gdLst/>
            <a:ahLst/>
            <a:cxnLst/>
            <a:rect l="l" t="t" r="r" b="b"/>
            <a:pathLst>
              <a:path w="16459200" h="21945600">
                <a:moveTo>
                  <a:pt x="0" y="0"/>
                </a:moveTo>
                <a:lnTo>
                  <a:pt x="16459200" y="0"/>
                </a:lnTo>
                <a:lnTo>
                  <a:pt x="16459200" y="21945600"/>
                </a:lnTo>
                <a:lnTo>
                  <a:pt x="0" y="21945600"/>
                </a:lnTo>
                <a:lnTo>
                  <a:pt x="0" y="0"/>
                </a:lnTo>
                <a:close/>
              </a:path>
            </a:pathLst>
          </a:custGeom>
          <a:blipFill>
            <a:blip r:embed="rId2"/>
            <a:stretch>
              <a:fillRect l="-17708" t="-781" r="-17708" b="-781"/>
            </a:stretch>
          </a:blipFill>
        </p:spPr>
        <p:txBody>
          <a:bodyPr/>
          <a:lstStyle/>
          <a:p>
            <a:endParaRPr lang="en-US"/>
          </a:p>
        </p:txBody>
      </p:sp>
      <p:sp>
        <p:nvSpPr>
          <p:cNvPr id="3" name="Freeform 3"/>
          <p:cNvSpPr/>
          <p:nvPr/>
        </p:nvSpPr>
        <p:spPr>
          <a:xfrm>
            <a:off x="13148851" y="364589"/>
            <a:ext cx="2337328" cy="2148180"/>
          </a:xfrm>
          <a:custGeom>
            <a:avLst/>
            <a:gdLst/>
            <a:ahLst/>
            <a:cxnLst/>
            <a:rect l="l" t="t" r="r" b="b"/>
            <a:pathLst>
              <a:path w="2337328" h="2148180">
                <a:moveTo>
                  <a:pt x="0" y="0"/>
                </a:moveTo>
                <a:lnTo>
                  <a:pt x="2337328" y="0"/>
                </a:lnTo>
                <a:lnTo>
                  <a:pt x="2337328" y="2148179"/>
                </a:lnTo>
                <a:lnTo>
                  <a:pt x="0" y="2148179"/>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64452" y="475764"/>
            <a:ext cx="14880015" cy="962660"/>
          </a:xfrm>
          <a:prstGeom prst="rect">
            <a:avLst/>
          </a:prstGeom>
        </p:spPr>
        <p:txBody>
          <a:bodyPr lIns="0" tIns="0" rIns="0" bIns="0" rtlCol="0" anchor="t">
            <a:spAutoFit/>
          </a:bodyPr>
          <a:lstStyle/>
          <a:p>
            <a:pPr algn="ctr">
              <a:lnSpc>
                <a:spcPts val="7840"/>
              </a:lnSpc>
            </a:pPr>
            <a:r>
              <a:rPr lang="en-US" sz="5600" b="1">
                <a:solidFill>
                  <a:srgbClr val="6B1FAD"/>
                </a:solidFill>
                <a:latin typeface="Canva Sans Bold"/>
                <a:ea typeface="Canva Sans Bold"/>
                <a:cs typeface="Canva Sans Bold"/>
                <a:sym typeface="Canva Sans Bold"/>
              </a:rPr>
              <a:t>Notice of Privacy Practices</a:t>
            </a:r>
          </a:p>
        </p:txBody>
      </p:sp>
      <p:sp>
        <p:nvSpPr>
          <p:cNvPr id="5" name="TextBox 5"/>
          <p:cNvSpPr txBox="1"/>
          <p:nvPr/>
        </p:nvSpPr>
        <p:spPr>
          <a:xfrm>
            <a:off x="4219711" y="2105099"/>
            <a:ext cx="7769496" cy="407670"/>
          </a:xfrm>
          <a:prstGeom prst="rect">
            <a:avLst/>
          </a:prstGeom>
        </p:spPr>
        <p:txBody>
          <a:bodyPr lIns="0" tIns="0" rIns="0" bIns="0" rtlCol="0" anchor="t">
            <a:spAutoFit/>
          </a:bodyPr>
          <a:lstStyle/>
          <a:p>
            <a:pPr algn="ctr">
              <a:lnSpc>
                <a:spcPts val="1680"/>
              </a:lnSpc>
            </a:pPr>
            <a:r>
              <a:rPr lang="en-US" sz="1200">
                <a:solidFill>
                  <a:srgbClr val="6B1FAD"/>
                </a:solidFill>
                <a:latin typeface="Canva Sans"/>
                <a:ea typeface="Canva Sans"/>
                <a:cs typeface="Canva Sans"/>
                <a:sym typeface="Canva Sans"/>
              </a:rPr>
              <a:t>This notice describes how medical information about you may be used and disclosed and how you can get access to this information. Please review it carefully.</a:t>
            </a:r>
          </a:p>
        </p:txBody>
      </p:sp>
      <p:grpSp>
        <p:nvGrpSpPr>
          <p:cNvPr id="6" name="Group 6"/>
          <p:cNvGrpSpPr/>
          <p:nvPr/>
        </p:nvGrpSpPr>
        <p:grpSpPr>
          <a:xfrm>
            <a:off x="745466" y="2898723"/>
            <a:ext cx="7120412" cy="486825"/>
            <a:chOff x="0" y="0"/>
            <a:chExt cx="1172084" cy="80136"/>
          </a:xfrm>
        </p:grpSpPr>
        <p:sp>
          <p:nvSpPr>
            <p:cNvPr id="7" name="Freeform 7"/>
            <p:cNvSpPr/>
            <p:nvPr/>
          </p:nvSpPr>
          <p:spPr>
            <a:xfrm>
              <a:off x="0" y="0"/>
              <a:ext cx="1172084" cy="80136"/>
            </a:xfrm>
            <a:custGeom>
              <a:avLst/>
              <a:gdLst/>
              <a:ahLst/>
              <a:cxnLst/>
              <a:rect l="l" t="t" r="r" b="b"/>
              <a:pathLst>
                <a:path w="1172084" h="80136">
                  <a:moveTo>
                    <a:pt x="40068" y="0"/>
                  </a:moveTo>
                  <a:lnTo>
                    <a:pt x="1132016" y="0"/>
                  </a:lnTo>
                  <a:cubicBezTo>
                    <a:pt x="1142643" y="0"/>
                    <a:pt x="1152834" y="4221"/>
                    <a:pt x="1160349" y="11736"/>
                  </a:cubicBezTo>
                  <a:cubicBezTo>
                    <a:pt x="1167863" y="19250"/>
                    <a:pt x="1172084" y="29441"/>
                    <a:pt x="1172084" y="40068"/>
                  </a:cubicBezTo>
                  <a:lnTo>
                    <a:pt x="1172084" y="40068"/>
                  </a:lnTo>
                  <a:cubicBezTo>
                    <a:pt x="1172084" y="62197"/>
                    <a:pt x="1154145" y="80136"/>
                    <a:pt x="1132016" y="80136"/>
                  </a:cubicBezTo>
                  <a:lnTo>
                    <a:pt x="40068" y="80136"/>
                  </a:lnTo>
                  <a:cubicBezTo>
                    <a:pt x="17939" y="80136"/>
                    <a:pt x="0" y="62197"/>
                    <a:pt x="0" y="40068"/>
                  </a:cubicBezTo>
                  <a:lnTo>
                    <a:pt x="0" y="40068"/>
                  </a:lnTo>
                  <a:cubicBezTo>
                    <a:pt x="0" y="17939"/>
                    <a:pt x="17939" y="0"/>
                    <a:pt x="40068" y="0"/>
                  </a:cubicBezTo>
                  <a:close/>
                </a:path>
              </a:pathLst>
            </a:custGeom>
            <a:solidFill>
              <a:srgbClr val="F0E1F5"/>
            </a:solidFill>
          </p:spPr>
          <p:txBody>
            <a:bodyPr/>
            <a:lstStyle/>
            <a:p>
              <a:endParaRPr lang="en-US"/>
            </a:p>
          </p:txBody>
        </p:sp>
        <p:sp>
          <p:nvSpPr>
            <p:cNvPr id="8" name="TextBox 8"/>
            <p:cNvSpPr txBox="1"/>
            <p:nvPr/>
          </p:nvSpPr>
          <p:spPr>
            <a:xfrm>
              <a:off x="0" y="-47625"/>
              <a:ext cx="1172084" cy="127761"/>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832818" y="2855668"/>
            <a:ext cx="6945708" cy="11232515"/>
          </a:xfrm>
          <a:prstGeom prst="rect">
            <a:avLst/>
          </a:prstGeom>
        </p:spPr>
        <p:txBody>
          <a:bodyPr lIns="0" tIns="0" rIns="0" bIns="0" rtlCol="0" anchor="t">
            <a:spAutoFit/>
          </a:bodyPr>
          <a:lstStyle/>
          <a:p>
            <a:pPr algn="ctr">
              <a:lnSpc>
                <a:spcPts val="4479"/>
              </a:lnSpc>
            </a:pPr>
            <a:r>
              <a:rPr lang="en-US" sz="3199" b="1">
                <a:solidFill>
                  <a:srgbClr val="6B1FAD"/>
                </a:solidFill>
                <a:latin typeface="Canva Sans Bold"/>
                <a:ea typeface="Canva Sans Bold"/>
                <a:cs typeface="Canva Sans Bold"/>
                <a:sym typeface="Canva Sans Bold"/>
              </a:rPr>
              <a:t>Your Rights</a:t>
            </a:r>
          </a:p>
          <a:p>
            <a:pPr algn="just">
              <a:lnSpc>
                <a:spcPts val="1540"/>
              </a:lnSpc>
            </a:pPr>
            <a:endParaRPr lang="en-US" sz="3199" b="1">
              <a:solidFill>
                <a:srgbClr val="6B1FAD"/>
              </a:solidFill>
              <a:latin typeface="Canva Sans Bold"/>
              <a:ea typeface="Canva Sans Bold"/>
              <a:cs typeface="Canva Sans Bold"/>
              <a:sym typeface="Canva Sans Bold"/>
            </a:endParaRPr>
          </a:p>
          <a:p>
            <a:pPr algn="just">
              <a:lnSpc>
                <a:spcPts val="1540"/>
              </a:lnSpc>
            </a:pPr>
            <a:r>
              <a:rPr lang="en-US" sz="1100">
                <a:solidFill>
                  <a:srgbClr val="6B1FAD"/>
                </a:solidFill>
                <a:latin typeface="Canva Sans"/>
                <a:ea typeface="Canva Sans"/>
                <a:cs typeface="Canva Sans"/>
                <a:sym typeface="Canva Sans"/>
              </a:rPr>
              <a:t>When it comes to your health information, you have certain rights. This section explains your rights and some of our responsibilities to help you.</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Get an electronic or paper copy of your medical record</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You can ask to see or get an electronic or paper copy of your medical record and other health information we have about you. Ask us how to do this.</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will provide a copy or a summary of your health information, usually within 30 days of your request. We may charge a reasonable, cost-based fee.</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Ask us to correct your medical record</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You can ask us to correct health information about you that you think is incorrect or incomplete. Ask us how to do this.</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may say “no” to your request, but we’ll tell you why in writing within 60 days.</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Request confidential communications</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You can ask us to contact you in a specific way (for example, home or office phone) or to send mail to a different address.</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will say “yes” to all reasonable requests.</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Ask us to limit what we use or share</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You can ask us not to use or share certain health information for treatment, payment, or our operations. We are not required to agree to your request, and we may say “no” if it would affect your care.</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If you pay for a service or health care item out-of-pocket in full, you can ask us not to share that information for the purpose of payment or our operations with your health insurer. We will say “yes” unless a law requires us to share that information.</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Get a list of those with whom we’ve shared information</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You can ask for a list (accounting) of the times we’ve shared your health information for six years prior to the date you ask, who we shared it with, and why.</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will include all the disclosures except for those about treatment, payment, and health care operations, and certain other disclosures (such as any you asked us to make). We’ll provide one accounting a year for free, but will charge a reasonable, cost-based fee if you ask for another one within 12 months.</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Get a copy of this privacy notice</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You can ask for a paper copy of this notice at any time, even if you have agreed to receive the notice electronically. We will provide you with a paper copy promptly.</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Choose someone to act for you</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If you have given someone medical power of attorney or if someone is your legal guardian, that person can exercise your rights and make choices about your health information.</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will make sure the person has this authority and can act for you before we take any action.</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File a complaint if you feel your rights are violated</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You can complain if you feel we have violated your rights by contacting us in writing at:</a:t>
            </a:r>
          </a:p>
          <a:p>
            <a:pPr algn="just">
              <a:lnSpc>
                <a:spcPts val="1540"/>
              </a:lnSpc>
            </a:pPr>
            <a:endParaRPr lang="en-US" sz="1100">
              <a:solidFill>
                <a:srgbClr val="6B1FAD"/>
              </a:solidFill>
              <a:latin typeface="Canva Sans"/>
              <a:ea typeface="Canva Sans"/>
              <a:cs typeface="Canva Sans"/>
              <a:sym typeface="Canva Sans"/>
            </a:endParaRPr>
          </a:p>
          <a:p>
            <a:pPr algn="ctr">
              <a:lnSpc>
                <a:spcPts val="1540"/>
              </a:lnSpc>
            </a:pPr>
            <a:r>
              <a:rPr lang="en-US" sz="1100">
                <a:solidFill>
                  <a:srgbClr val="6B1FAD"/>
                </a:solidFill>
                <a:latin typeface="Canva Sans"/>
                <a:ea typeface="Canva Sans"/>
                <a:cs typeface="Canva Sans"/>
                <a:sym typeface="Canva Sans"/>
              </a:rPr>
              <a:t>Osceola Community Health Services</a:t>
            </a:r>
          </a:p>
          <a:p>
            <a:pPr algn="ctr">
              <a:lnSpc>
                <a:spcPts val="1540"/>
              </a:lnSpc>
            </a:pPr>
            <a:r>
              <a:rPr lang="en-US" sz="1100">
                <a:solidFill>
                  <a:srgbClr val="6B1FAD"/>
                </a:solidFill>
                <a:latin typeface="Canva Sans"/>
                <a:ea typeface="Canva Sans"/>
                <a:cs typeface="Canva Sans"/>
                <a:sym typeface="Canva Sans"/>
              </a:rPr>
              <a:t>Attn: Privacy Officer</a:t>
            </a:r>
          </a:p>
          <a:p>
            <a:pPr algn="ctr">
              <a:lnSpc>
                <a:spcPts val="1540"/>
              </a:lnSpc>
            </a:pPr>
            <a:r>
              <a:rPr lang="en-US" sz="1100">
                <a:solidFill>
                  <a:srgbClr val="6B1FAD"/>
                </a:solidFill>
                <a:latin typeface="Canva Sans"/>
                <a:ea typeface="Canva Sans"/>
                <a:cs typeface="Canva Sans"/>
                <a:sym typeface="Canva Sans"/>
              </a:rPr>
              <a:t>1503 Bill Beck Blvd.</a:t>
            </a:r>
          </a:p>
          <a:p>
            <a:pPr algn="ctr">
              <a:lnSpc>
                <a:spcPts val="1540"/>
              </a:lnSpc>
            </a:pPr>
            <a:r>
              <a:rPr lang="en-US" sz="1100">
                <a:solidFill>
                  <a:srgbClr val="6B1FAD"/>
                </a:solidFill>
                <a:latin typeface="Canva Sans"/>
                <a:ea typeface="Canva Sans"/>
                <a:cs typeface="Canva Sans"/>
                <a:sym typeface="Canva Sans"/>
              </a:rPr>
              <a:t>Kissimmee, FL 34744</a:t>
            </a:r>
          </a:p>
          <a:p>
            <a:pPr algn="just">
              <a:lnSpc>
                <a:spcPts val="1540"/>
              </a:lnSpc>
            </a:pPr>
            <a:endParaRPr lang="en-US" sz="1100">
              <a:solidFill>
                <a:srgbClr val="6B1FAD"/>
              </a:solidFill>
              <a:latin typeface="Canva Sans"/>
              <a:ea typeface="Canva Sans"/>
              <a:cs typeface="Canva Sans"/>
              <a:sym typeface="Canva Sans"/>
            </a:endParaRP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You can file a complaint with the U.S. Department of Health and Human Services Office for Civil Rights by sending a letter to 200 Independence Avenue, S.W., Washington, D.C. 20201, calling 1-877-696-6775, or visiting: www.hhs.gov/ocr/privacy/hipaa/complaints</a:t>
            </a:r>
          </a:p>
        </p:txBody>
      </p:sp>
      <p:grpSp>
        <p:nvGrpSpPr>
          <p:cNvPr id="10" name="Group 10"/>
          <p:cNvGrpSpPr/>
          <p:nvPr/>
        </p:nvGrpSpPr>
        <p:grpSpPr>
          <a:xfrm>
            <a:off x="745466" y="14431084"/>
            <a:ext cx="7120412" cy="486825"/>
            <a:chOff x="0" y="0"/>
            <a:chExt cx="1172084" cy="80136"/>
          </a:xfrm>
        </p:grpSpPr>
        <p:sp>
          <p:nvSpPr>
            <p:cNvPr id="11" name="Freeform 11"/>
            <p:cNvSpPr/>
            <p:nvPr/>
          </p:nvSpPr>
          <p:spPr>
            <a:xfrm>
              <a:off x="0" y="0"/>
              <a:ext cx="1172084" cy="80136"/>
            </a:xfrm>
            <a:custGeom>
              <a:avLst/>
              <a:gdLst/>
              <a:ahLst/>
              <a:cxnLst/>
              <a:rect l="l" t="t" r="r" b="b"/>
              <a:pathLst>
                <a:path w="1172084" h="80136">
                  <a:moveTo>
                    <a:pt x="40068" y="0"/>
                  </a:moveTo>
                  <a:lnTo>
                    <a:pt x="1132016" y="0"/>
                  </a:lnTo>
                  <a:cubicBezTo>
                    <a:pt x="1142643" y="0"/>
                    <a:pt x="1152834" y="4221"/>
                    <a:pt x="1160349" y="11736"/>
                  </a:cubicBezTo>
                  <a:cubicBezTo>
                    <a:pt x="1167863" y="19250"/>
                    <a:pt x="1172084" y="29441"/>
                    <a:pt x="1172084" y="40068"/>
                  </a:cubicBezTo>
                  <a:lnTo>
                    <a:pt x="1172084" y="40068"/>
                  </a:lnTo>
                  <a:cubicBezTo>
                    <a:pt x="1172084" y="62197"/>
                    <a:pt x="1154145" y="80136"/>
                    <a:pt x="1132016" y="80136"/>
                  </a:cubicBezTo>
                  <a:lnTo>
                    <a:pt x="40068" y="80136"/>
                  </a:lnTo>
                  <a:cubicBezTo>
                    <a:pt x="17939" y="80136"/>
                    <a:pt x="0" y="62197"/>
                    <a:pt x="0" y="40068"/>
                  </a:cubicBezTo>
                  <a:lnTo>
                    <a:pt x="0" y="40068"/>
                  </a:lnTo>
                  <a:cubicBezTo>
                    <a:pt x="0" y="17939"/>
                    <a:pt x="17939" y="0"/>
                    <a:pt x="40068" y="0"/>
                  </a:cubicBezTo>
                  <a:close/>
                </a:path>
              </a:pathLst>
            </a:custGeom>
            <a:solidFill>
              <a:srgbClr val="F0E1F5"/>
            </a:solidFill>
          </p:spPr>
          <p:txBody>
            <a:bodyPr/>
            <a:lstStyle/>
            <a:p>
              <a:endParaRPr lang="en-US"/>
            </a:p>
          </p:txBody>
        </p:sp>
        <p:sp>
          <p:nvSpPr>
            <p:cNvPr id="12" name="TextBox 12"/>
            <p:cNvSpPr txBox="1"/>
            <p:nvPr/>
          </p:nvSpPr>
          <p:spPr>
            <a:xfrm>
              <a:off x="0" y="-47625"/>
              <a:ext cx="1172084" cy="127761"/>
            </a:xfrm>
            <a:prstGeom prst="rect">
              <a:avLst/>
            </a:prstGeom>
          </p:spPr>
          <p:txBody>
            <a:bodyPr lIns="50800" tIns="50800" rIns="50800" bIns="50800" rtlCol="0" anchor="ctr"/>
            <a:lstStyle/>
            <a:p>
              <a:pPr algn="ctr">
                <a:lnSpc>
                  <a:spcPts val="3499"/>
                </a:lnSpc>
              </a:pPr>
              <a:endParaRPr/>
            </a:p>
          </p:txBody>
        </p:sp>
      </p:grpSp>
      <p:grpSp>
        <p:nvGrpSpPr>
          <p:cNvPr id="13" name="Group 13"/>
          <p:cNvGrpSpPr/>
          <p:nvPr/>
        </p:nvGrpSpPr>
        <p:grpSpPr>
          <a:xfrm>
            <a:off x="8511407" y="14929598"/>
            <a:ext cx="7120412" cy="486825"/>
            <a:chOff x="0" y="0"/>
            <a:chExt cx="1172084" cy="80136"/>
          </a:xfrm>
        </p:grpSpPr>
        <p:sp>
          <p:nvSpPr>
            <p:cNvPr id="14" name="Freeform 14"/>
            <p:cNvSpPr/>
            <p:nvPr/>
          </p:nvSpPr>
          <p:spPr>
            <a:xfrm>
              <a:off x="0" y="0"/>
              <a:ext cx="1172084" cy="80136"/>
            </a:xfrm>
            <a:custGeom>
              <a:avLst/>
              <a:gdLst/>
              <a:ahLst/>
              <a:cxnLst/>
              <a:rect l="l" t="t" r="r" b="b"/>
              <a:pathLst>
                <a:path w="1172084" h="80136">
                  <a:moveTo>
                    <a:pt x="40068" y="0"/>
                  </a:moveTo>
                  <a:lnTo>
                    <a:pt x="1132016" y="0"/>
                  </a:lnTo>
                  <a:cubicBezTo>
                    <a:pt x="1142643" y="0"/>
                    <a:pt x="1152834" y="4221"/>
                    <a:pt x="1160349" y="11736"/>
                  </a:cubicBezTo>
                  <a:cubicBezTo>
                    <a:pt x="1167863" y="19250"/>
                    <a:pt x="1172084" y="29441"/>
                    <a:pt x="1172084" y="40068"/>
                  </a:cubicBezTo>
                  <a:lnTo>
                    <a:pt x="1172084" y="40068"/>
                  </a:lnTo>
                  <a:cubicBezTo>
                    <a:pt x="1172084" y="62197"/>
                    <a:pt x="1154145" y="80136"/>
                    <a:pt x="1132016" y="80136"/>
                  </a:cubicBezTo>
                  <a:lnTo>
                    <a:pt x="40068" y="80136"/>
                  </a:lnTo>
                  <a:cubicBezTo>
                    <a:pt x="17939" y="80136"/>
                    <a:pt x="0" y="62197"/>
                    <a:pt x="0" y="40068"/>
                  </a:cubicBezTo>
                  <a:lnTo>
                    <a:pt x="0" y="40068"/>
                  </a:lnTo>
                  <a:cubicBezTo>
                    <a:pt x="0" y="17939"/>
                    <a:pt x="17939" y="0"/>
                    <a:pt x="40068" y="0"/>
                  </a:cubicBezTo>
                  <a:close/>
                </a:path>
              </a:pathLst>
            </a:custGeom>
            <a:solidFill>
              <a:srgbClr val="F0E1F5"/>
            </a:solidFill>
          </p:spPr>
          <p:txBody>
            <a:bodyPr/>
            <a:lstStyle/>
            <a:p>
              <a:endParaRPr lang="en-US"/>
            </a:p>
          </p:txBody>
        </p:sp>
        <p:sp>
          <p:nvSpPr>
            <p:cNvPr id="15" name="TextBox 15"/>
            <p:cNvSpPr txBox="1"/>
            <p:nvPr/>
          </p:nvSpPr>
          <p:spPr>
            <a:xfrm>
              <a:off x="0" y="-47625"/>
              <a:ext cx="1172084" cy="127761"/>
            </a:xfrm>
            <a:prstGeom prst="rect">
              <a:avLst/>
            </a:prstGeom>
          </p:spPr>
          <p:txBody>
            <a:bodyPr lIns="50800" tIns="50800" rIns="50800" bIns="50800" rtlCol="0" anchor="ctr"/>
            <a:lstStyle/>
            <a:p>
              <a:pPr algn="ctr">
                <a:lnSpc>
                  <a:spcPts val="3499"/>
                </a:lnSpc>
              </a:pPr>
              <a:endParaRPr/>
            </a:p>
          </p:txBody>
        </p:sp>
      </p:grpSp>
      <p:sp>
        <p:nvSpPr>
          <p:cNvPr id="16" name="TextBox 16"/>
          <p:cNvSpPr txBox="1"/>
          <p:nvPr/>
        </p:nvSpPr>
        <p:spPr>
          <a:xfrm>
            <a:off x="832818" y="14373934"/>
            <a:ext cx="6945708" cy="4946015"/>
          </a:xfrm>
          <a:prstGeom prst="rect">
            <a:avLst/>
          </a:prstGeom>
        </p:spPr>
        <p:txBody>
          <a:bodyPr lIns="0" tIns="0" rIns="0" bIns="0" rtlCol="0" anchor="t">
            <a:spAutoFit/>
          </a:bodyPr>
          <a:lstStyle/>
          <a:p>
            <a:pPr algn="ctr">
              <a:lnSpc>
                <a:spcPts val="4480"/>
              </a:lnSpc>
            </a:pPr>
            <a:r>
              <a:rPr lang="en-US" sz="3200" b="1">
                <a:solidFill>
                  <a:srgbClr val="6B1FAD"/>
                </a:solidFill>
                <a:latin typeface="Canva Sans Bold"/>
                <a:ea typeface="Canva Sans Bold"/>
                <a:cs typeface="Canva Sans Bold"/>
                <a:sym typeface="Canva Sans Bold"/>
              </a:rPr>
              <a:t>Your Choice</a:t>
            </a:r>
          </a:p>
          <a:p>
            <a:pPr algn="just">
              <a:lnSpc>
                <a:spcPts val="1540"/>
              </a:lnSpc>
            </a:pPr>
            <a:endParaRPr lang="en-US" sz="3200" b="1">
              <a:solidFill>
                <a:srgbClr val="6B1FAD"/>
              </a:solidFill>
              <a:latin typeface="Canva Sans Bold"/>
              <a:ea typeface="Canva Sans Bold"/>
              <a:cs typeface="Canva Sans Bold"/>
              <a:sym typeface="Canva Sans Bold"/>
            </a:endParaRPr>
          </a:p>
          <a:p>
            <a:pPr algn="just">
              <a:lnSpc>
                <a:spcPts val="1540"/>
              </a:lnSpc>
            </a:pPr>
            <a:r>
              <a:rPr lang="en-US" sz="1100">
                <a:solidFill>
                  <a:srgbClr val="6B1FAD"/>
                </a:solidFill>
                <a:latin typeface="Canva Sans"/>
                <a:ea typeface="Canva Sans"/>
                <a:cs typeface="Canva Sans"/>
                <a:sym typeface="Canva Sans"/>
              </a:rPr>
              <a:t>For certain health information, you can tell us your choices about what we share.</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If you have a clear preference for how we share your information in the situations described below, talk to us. Tell us what you want us to do, and we will follow your instructions.</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In these cases, you have both the right and choice to tell us to:</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Share information with your family, close friends, or others involved in your care</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Share information in a disaster relief situation</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If you are not able to tell us your preference, for example, if you are unconscious, we may go ahead and share your information if we believe it is in your best interest. </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We may also share your information when needed to lessen a serious and imminent threat to health or safety.</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In these cases, we never share your information unless you give us written permission:</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Marketing purposes</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Sale of your information</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Most sharing of psychotherapy notes</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In the case of fundraising:</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may contact you for fundraising efforts, but you can tell us not to contact you again.</a:t>
            </a:r>
          </a:p>
        </p:txBody>
      </p:sp>
      <p:grpSp>
        <p:nvGrpSpPr>
          <p:cNvPr id="17" name="Group 17"/>
          <p:cNvGrpSpPr/>
          <p:nvPr/>
        </p:nvGrpSpPr>
        <p:grpSpPr>
          <a:xfrm>
            <a:off x="8511407" y="2898723"/>
            <a:ext cx="7120412" cy="486825"/>
            <a:chOff x="0" y="0"/>
            <a:chExt cx="1172084" cy="80136"/>
          </a:xfrm>
        </p:grpSpPr>
        <p:sp>
          <p:nvSpPr>
            <p:cNvPr id="18" name="Freeform 18"/>
            <p:cNvSpPr/>
            <p:nvPr/>
          </p:nvSpPr>
          <p:spPr>
            <a:xfrm>
              <a:off x="0" y="0"/>
              <a:ext cx="1172084" cy="80136"/>
            </a:xfrm>
            <a:custGeom>
              <a:avLst/>
              <a:gdLst/>
              <a:ahLst/>
              <a:cxnLst/>
              <a:rect l="l" t="t" r="r" b="b"/>
              <a:pathLst>
                <a:path w="1172084" h="80136">
                  <a:moveTo>
                    <a:pt x="40068" y="0"/>
                  </a:moveTo>
                  <a:lnTo>
                    <a:pt x="1132016" y="0"/>
                  </a:lnTo>
                  <a:cubicBezTo>
                    <a:pt x="1142643" y="0"/>
                    <a:pt x="1152834" y="4221"/>
                    <a:pt x="1160349" y="11736"/>
                  </a:cubicBezTo>
                  <a:cubicBezTo>
                    <a:pt x="1167863" y="19250"/>
                    <a:pt x="1172084" y="29441"/>
                    <a:pt x="1172084" y="40068"/>
                  </a:cubicBezTo>
                  <a:lnTo>
                    <a:pt x="1172084" y="40068"/>
                  </a:lnTo>
                  <a:cubicBezTo>
                    <a:pt x="1172084" y="62197"/>
                    <a:pt x="1154145" y="80136"/>
                    <a:pt x="1132016" y="80136"/>
                  </a:cubicBezTo>
                  <a:lnTo>
                    <a:pt x="40068" y="80136"/>
                  </a:lnTo>
                  <a:cubicBezTo>
                    <a:pt x="17939" y="80136"/>
                    <a:pt x="0" y="62197"/>
                    <a:pt x="0" y="40068"/>
                  </a:cubicBezTo>
                  <a:lnTo>
                    <a:pt x="0" y="40068"/>
                  </a:lnTo>
                  <a:cubicBezTo>
                    <a:pt x="0" y="17939"/>
                    <a:pt x="17939" y="0"/>
                    <a:pt x="40068" y="0"/>
                  </a:cubicBezTo>
                  <a:close/>
                </a:path>
              </a:pathLst>
            </a:custGeom>
            <a:solidFill>
              <a:srgbClr val="F0E1F5"/>
            </a:solidFill>
          </p:spPr>
          <p:txBody>
            <a:bodyPr/>
            <a:lstStyle/>
            <a:p>
              <a:endParaRPr lang="en-US"/>
            </a:p>
          </p:txBody>
        </p:sp>
        <p:sp>
          <p:nvSpPr>
            <p:cNvPr id="19" name="TextBox 19"/>
            <p:cNvSpPr txBox="1"/>
            <p:nvPr/>
          </p:nvSpPr>
          <p:spPr>
            <a:xfrm>
              <a:off x="0" y="-47625"/>
              <a:ext cx="1172084" cy="127761"/>
            </a:xfrm>
            <a:prstGeom prst="rect">
              <a:avLst/>
            </a:prstGeom>
          </p:spPr>
          <p:txBody>
            <a:bodyPr lIns="50800" tIns="50800" rIns="50800" bIns="50800" rtlCol="0" anchor="ctr"/>
            <a:lstStyle/>
            <a:p>
              <a:pPr algn="ctr">
                <a:lnSpc>
                  <a:spcPts val="3499"/>
                </a:lnSpc>
              </a:pPr>
              <a:endParaRPr/>
            </a:p>
          </p:txBody>
        </p:sp>
      </p:grpSp>
      <p:sp>
        <p:nvSpPr>
          <p:cNvPr id="20" name="TextBox 20"/>
          <p:cNvSpPr txBox="1"/>
          <p:nvPr/>
        </p:nvSpPr>
        <p:spPr>
          <a:xfrm>
            <a:off x="8598759" y="2855668"/>
            <a:ext cx="6945708" cy="11804015"/>
          </a:xfrm>
          <a:prstGeom prst="rect">
            <a:avLst/>
          </a:prstGeom>
        </p:spPr>
        <p:txBody>
          <a:bodyPr lIns="0" tIns="0" rIns="0" bIns="0" rtlCol="0" anchor="t">
            <a:spAutoFit/>
          </a:bodyPr>
          <a:lstStyle/>
          <a:p>
            <a:pPr algn="ctr">
              <a:lnSpc>
                <a:spcPts val="4480"/>
              </a:lnSpc>
            </a:pPr>
            <a:r>
              <a:rPr lang="en-US" sz="3200" b="1" dirty="0">
                <a:solidFill>
                  <a:srgbClr val="6B1FAD"/>
                </a:solidFill>
                <a:latin typeface="Canva Sans Bold"/>
                <a:ea typeface="Canva Sans Bold"/>
                <a:cs typeface="Canva Sans Bold"/>
                <a:sym typeface="Canva Sans Bold"/>
              </a:rPr>
              <a:t>Our Uses and Disclosures</a:t>
            </a:r>
          </a:p>
          <a:p>
            <a:pPr algn="just">
              <a:lnSpc>
                <a:spcPts val="1540"/>
              </a:lnSpc>
            </a:pPr>
            <a:endParaRPr lang="en-US" sz="3200" b="1" dirty="0">
              <a:solidFill>
                <a:srgbClr val="6B1FAD"/>
              </a:solidFill>
              <a:latin typeface="Canva Sans Bold"/>
              <a:ea typeface="Canva Sans Bold"/>
              <a:cs typeface="Canva Sans Bold"/>
              <a:sym typeface="Canva Sans Bold"/>
            </a:endParaRPr>
          </a:p>
          <a:p>
            <a:pPr algn="just">
              <a:lnSpc>
                <a:spcPts val="1540"/>
              </a:lnSpc>
            </a:pPr>
            <a:r>
              <a:rPr lang="en-US" sz="1100" dirty="0">
                <a:solidFill>
                  <a:srgbClr val="6B1FAD"/>
                </a:solidFill>
                <a:latin typeface="Canva Sans"/>
                <a:ea typeface="Canva Sans"/>
                <a:cs typeface="Canva Sans"/>
                <a:sym typeface="Canva Sans"/>
              </a:rPr>
              <a:t>How do we typically use or share your health information?</a:t>
            </a:r>
          </a:p>
          <a:p>
            <a:pPr algn="just">
              <a:lnSpc>
                <a:spcPts val="1540"/>
              </a:lnSpc>
            </a:pPr>
            <a:r>
              <a:rPr lang="en-US" sz="1100" dirty="0">
                <a:solidFill>
                  <a:srgbClr val="6B1FAD"/>
                </a:solidFill>
                <a:latin typeface="Canva Sans"/>
                <a:ea typeface="Canva Sans"/>
                <a:cs typeface="Canva Sans"/>
                <a:sym typeface="Canva Sans"/>
              </a:rPr>
              <a:t>We typically use or share your health information in the following ways.</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Treat you</a:t>
            </a:r>
          </a:p>
          <a:p>
            <a:pPr algn="just">
              <a:lnSpc>
                <a:spcPts val="1540"/>
              </a:lnSpc>
            </a:pPr>
            <a:r>
              <a:rPr lang="en-US" sz="1100" dirty="0">
                <a:solidFill>
                  <a:srgbClr val="6B1FAD"/>
                </a:solidFill>
                <a:latin typeface="Canva Sans"/>
                <a:ea typeface="Canva Sans"/>
                <a:cs typeface="Canva Sans"/>
                <a:sym typeface="Canva Sans"/>
              </a:rPr>
              <a:t>We can use your health information and share it with other professionals who are treating you.</a:t>
            </a:r>
          </a:p>
          <a:p>
            <a:pPr algn="just">
              <a:lnSpc>
                <a:spcPts val="1540"/>
              </a:lnSpc>
            </a:pPr>
            <a:r>
              <a:rPr lang="en-US" sz="1100" dirty="0">
                <a:solidFill>
                  <a:srgbClr val="6B1FAD"/>
                </a:solidFill>
                <a:latin typeface="Canva Sans"/>
                <a:ea typeface="Canva Sans"/>
                <a:cs typeface="Canva Sans"/>
                <a:sym typeface="Canva Sans"/>
              </a:rPr>
              <a:t>    Example: A doctor treating you for an injury asks another doctor about your overall health</a:t>
            </a:r>
          </a:p>
          <a:p>
            <a:pPr algn="just">
              <a:lnSpc>
                <a:spcPts val="1540"/>
              </a:lnSpc>
            </a:pPr>
            <a:r>
              <a:rPr lang="en-US" sz="1100" dirty="0">
                <a:solidFill>
                  <a:srgbClr val="6B1FAD"/>
                </a:solidFill>
                <a:latin typeface="Canva Sans"/>
                <a:ea typeface="Canva Sans"/>
                <a:cs typeface="Canva Sans"/>
                <a:sym typeface="Canva Sans"/>
              </a:rPr>
              <a:t>     condition.</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Run our organization</a:t>
            </a:r>
          </a:p>
          <a:p>
            <a:pPr algn="just">
              <a:lnSpc>
                <a:spcPts val="1540"/>
              </a:lnSpc>
            </a:pPr>
            <a:r>
              <a:rPr lang="en-US" sz="1100" dirty="0">
                <a:solidFill>
                  <a:srgbClr val="6B1FAD"/>
                </a:solidFill>
                <a:latin typeface="Canva Sans"/>
                <a:ea typeface="Canva Sans"/>
                <a:cs typeface="Canva Sans"/>
                <a:sym typeface="Canva Sans"/>
              </a:rPr>
              <a:t>We can use and share your health information to run our practice, improve your care, and contact you when necessary.</a:t>
            </a:r>
          </a:p>
          <a:p>
            <a:pPr algn="just">
              <a:lnSpc>
                <a:spcPts val="1540"/>
              </a:lnSpc>
            </a:pPr>
            <a:r>
              <a:rPr lang="en-US" sz="1100" dirty="0">
                <a:solidFill>
                  <a:srgbClr val="6B1FAD"/>
                </a:solidFill>
                <a:latin typeface="Canva Sans"/>
                <a:ea typeface="Canva Sans"/>
                <a:cs typeface="Canva Sans"/>
                <a:sym typeface="Canva Sans"/>
              </a:rPr>
              <a:t>    Example: We use your health information to manage your treatment and services.</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Bill for your services</a:t>
            </a:r>
          </a:p>
          <a:p>
            <a:pPr algn="just">
              <a:lnSpc>
                <a:spcPts val="1540"/>
              </a:lnSpc>
            </a:pPr>
            <a:r>
              <a:rPr lang="en-US" sz="1100" dirty="0">
                <a:solidFill>
                  <a:srgbClr val="6B1FAD"/>
                </a:solidFill>
                <a:latin typeface="Canva Sans"/>
                <a:ea typeface="Canva Sans"/>
                <a:cs typeface="Canva Sans"/>
                <a:sym typeface="Canva Sans"/>
              </a:rPr>
              <a:t>We can use and share your health information to bill and get payment from health plans or other entities.</a:t>
            </a:r>
          </a:p>
          <a:p>
            <a:pPr algn="just">
              <a:lnSpc>
                <a:spcPts val="1540"/>
              </a:lnSpc>
            </a:pPr>
            <a:r>
              <a:rPr lang="en-US" sz="1100" dirty="0">
                <a:solidFill>
                  <a:srgbClr val="6B1FAD"/>
                </a:solidFill>
                <a:latin typeface="Canva Sans"/>
                <a:ea typeface="Canva Sans"/>
                <a:cs typeface="Canva Sans"/>
                <a:sym typeface="Canva Sans"/>
              </a:rPr>
              <a:t>    Example: We give information about you to your health insurance plan so it will pay for your</a:t>
            </a:r>
          </a:p>
          <a:p>
            <a:pPr algn="just">
              <a:lnSpc>
                <a:spcPts val="1540"/>
              </a:lnSpc>
            </a:pPr>
            <a:r>
              <a:rPr lang="en-US" sz="1100" dirty="0">
                <a:solidFill>
                  <a:srgbClr val="6B1FAD"/>
                </a:solidFill>
                <a:latin typeface="Canva Sans"/>
                <a:ea typeface="Canva Sans"/>
                <a:cs typeface="Canva Sans"/>
                <a:sym typeface="Canva Sans"/>
              </a:rPr>
              <a:t>    services.</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How else can we use or share your health information?</a:t>
            </a:r>
          </a:p>
          <a:p>
            <a:pPr algn="just">
              <a:lnSpc>
                <a:spcPts val="1540"/>
              </a:lnSpc>
            </a:pPr>
            <a:r>
              <a:rPr lang="en-US" sz="1100" dirty="0">
                <a:solidFill>
                  <a:srgbClr val="6B1FAD"/>
                </a:solidFill>
                <a:latin typeface="Canva Sans"/>
                <a:ea typeface="Canva Sans"/>
                <a:cs typeface="Canva Sans"/>
                <a:sym typeface="Canva Sans"/>
              </a:rPr>
              <a:t>We are allowed or required to share your information in other ways – usually in ways that contribute to the public good, such as public health and research. We have to meet many conditions in the law before we can share your information for these purposes. </a:t>
            </a:r>
          </a:p>
          <a:p>
            <a:pPr algn="just">
              <a:lnSpc>
                <a:spcPts val="1540"/>
              </a:lnSpc>
            </a:pPr>
            <a:r>
              <a:rPr lang="en-US" sz="1100" dirty="0">
                <a:solidFill>
                  <a:srgbClr val="6B1FAD"/>
                </a:solidFill>
                <a:latin typeface="Canva Sans"/>
                <a:ea typeface="Canva Sans"/>
                <a:cs typeface="Canva Sans"/>
                <a:sym typeface="Canva Sans"/>
              </a:rPr>
              <a:t>For more information, see: www.hhs.gov/ocr/privacy/hipaa/understanding/consumers/index.html</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Help with public health and safety issues</a:t>
            </a:r>
          </a:p>
          <a:p>
            <a:pPr algn="just">
              <a:lnSpc>
                <a:spcPts val="1540"/>
              </a:lnSpc>
            </a:pPr>
            <a:r>
              <a:rPr lang="en-US" sz="1100" dirty="0">
                <a:solidFill>
                  <a:srgbClr val="6B1FAD"/>
                </a:solidFill>
                <a:latin typeface="Canva Sans"/>
                <a:ea typeface="Canva Sans"/>
                <a:cs typeface="Canva Sans"/>
                <a:sym typeface="Canva Sans"/>
              </a:rPr>
              <a:t>We can share health information about you for certain situations, such as:</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Preventing disease</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Helping with product recalls</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Reporting adverse reactions to medications</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Reporting suspected abuse, neglect, or domestic violence</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Preventing or reducing a serious threat to anyone’s health or safety</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Do research</a:t>
            </a:r>
          </a:p>
          <a:p>
            <a:pPr algn="just">
              <a:lnSpc>
                <a:spcPts val="1540"/>
              </a:lnSpc>
            </a:pPr>
            <a:r>
              <a:rPr lang="en-US" sz="1100" dirty="0">
                <a:solidFill>
                  <a:srgbClr val="6B1FAD"/>
                </a:solidFill>
                <a:latin typeface="Canva Sans"/>
                <a:ea typeface="Canva Sans"/>
                <a:cs typeface="Canva Sans"/>
                <a:sym typeface="Canva Sans"/>
              </a:rPr>
              <a:t>We can use or share general health data for research. </a:t>
            </a:r>
            <a:r>
              <a:rPr lang="en-US" sz="1100">
                <a:solidFill>
                  <a:srgbClr val="6B1FAD"/>
                </a:solidFill>
                <a:latin typeface="Canva Sans"/>
                <a:ea typeface="Canva Sans"/>
                <a:cs typeface="Canva Sans"/>
                <a:sym typeface="Canva Sans"/>
              </a:rPr>
              <a:t>We are committed to assuring the privacy, security, and confidentiality of health data and ensuring that the data are used appropriately. </a:t>
            </a:r>
            <a:r>
              <a:rPr lang="en-US" sz="1100" dirty="0">
                <a:solidFill>
                  <a:srgbClr val="6B1FAD"/>
                </a:solidFill>
                <a:latin typeface="Canva Sans"/>
                <a:ea typeface="Canva Sans"/>
                <a:cs typeface="Canva Sans"/>
                <a:sym typeface="Canva Sans"/>
              </a:rPr>
              <a:t>OCHS protects patient confidentiality and minimizes risks by following HIPAA privacy practices and ensuring that personal identifiers are removed.</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Comply with the law</a:t>
            </a:r>
          </a:p>
          <a:p>
            <a:pPr algn="just">
              <a:lnSpc>
                <a:spcPts val="1540"/>
              </a:lnSpc>
            </a:pPr>
            <a:r>
              <a:rPr lang="en-US" sz="1100" dirty="0">
                <a:solidFill>
                  <a:srgbClr val="6B1FAD"/>
                </a:solidFill>
                <a:latin typeface="Canva Sans"/>
                <a:ea typeface="Canva Sans"/>
                <a:cs typeface="Canva Sans"/>
                <a:sym typeface="Canva Sans"/>
              </a:rPr>
              <a:t>We will share information about you if state or federal laws require it, including with the Department of Health and Human Services if it wants to see that we’re complying with federal privacy law.</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Work with a medical examiner or funeral director</a:t>
            </a:r>
          </a:p>
          <a:p>
            <a:pPr algn="just">
              <a:lnSpc>
                <a:spcPts val="1540"/>
              </a:lnSpc>
            </a:pPr>
            <a:r>
              <a:rPr lang="en-US" sz="1100" dirty="0">
                <a:solidFill>
                  <a:srgbClr val="6B1FAD"/>
                </a:solidFill>
                <a:latin typeface="Canva Sans"/>
                <a:ea typeface="Canva Sans"/>
                <a:cs typeface="Canva Sans"/>
                <a:sym typeface="Canva Sans"/>
              </a:rPr>
              <a:t>We can share health information with a coroner, medical examiner, or funeral director when an individual dies.</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Address workers’ compensation, law enforcement, and other government requests</a:t>
            </a:r>
          </a:p>
          <a:p>
            <a:pPr algn="just">
              <a:lnSpc>
                <a:spcPts val="1540"/>
              </a:lnSpc>
            </a:pPr>
            <a:r>
              <a:rPr lang="en-US" sz="1100" dirty="0">
                <a:solidFill>
                  <a:srgbClr val="6B1FAD"/>
                </a:solidFill>
                <a:latin typeface="Canva Sans"/>
                <a:ea typeface="Canva Sans"/>
                <a:cs typeface="Canva Sans"/>
                <a:sym typeface="Canva Sans"/>
              </a:rPr>
              <a:t>We can use or share health information about you:</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For workers’ compensation claims</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For law enforcement purposes or with a law enforcement official</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With health oversight agencies for activities authorized by law</a:t>
            </a:r>
          </a:p>
          <a:p>
            <a:pPr marL="237491" lvl="1" indent="-118745" algn="just">
              <a:lnSpc>
                <a:spcPts val="1540"/>
              </a:lnSpc>
              <a:buFont typeface="Arial"/>
              <a:buChar char="•"/>
            </a:pPr>
            <a:r>
              <a:rPr lang="en-US" sz="1100" dirty="0">
                <a:solidFill>
                  <a:srgbClr val="6B1FAD"/>
                </a:solidFill>
                <a:latin typeface="Canva Sans"/>
                <a:ea typeface="Canva Sans"/>
                <a:cs typeface="Canva Sans"/>
                <a:sym typeface="Canva Sans"/>
              </a:rPr>
              <a:t>For special government functions such as military, national security, and presidential protective services</a:t>
            </a:r>
          </a:p>
          <a:p>
            <a:pPr algn="just">
              <a:lnSpc>
                <a:spcPts val="1540"/>
              </a:lnSpc>
            </a:pPr>
            <a:endParaRPr lang="en-US" sz="1100" dirty="0">
              <a:solidFill>
                <a:srgbClr val="6B1FAD"/>
              </a:solidFill>
              <a:latin typeface="Canva Sans"/>
              <a:ea typeface="Canva Sans"/>
              <a:cs typeface="Canva Sans"/>
              <a:sym typeface="Canva Sans"/>
            </a:endParaRPr>
          </a:p>
          <a:p>
            <a:pPr algn="just">
              <a:lnSpc>
                <a:spcPts val="1540"/>
              </a:lnSpc>
            </a:pPr>
            <a:r>
              <a:rPr lang="en-US" sz="1100" dirty="0">
                <a:solidFill>
                  <a:srgbClr val="6B1FAD"/>
                </a:solidFill>
                <a:latin typeface="Canva Sans"/>
                <a:ea typeface="Canva Sans"/>
                <a:cs typeface="Canva Sans"/>
                <a:sym typeface="Canva Sans"/>
              </a:rPr>
              <a:t>Respond to lawsuits and legal actions</a:t>
            </a:r>
          </a:p>
          <a:p>
            <a:pPr algn="just">
              <a:lnSpc>
                <a:spcPts val="1540"/>
              </a:lnSpc>
            </a:pPr>
            <a:r>
              <a:rPr lang="en-US" sz="1100" dirty="0">
                <a:solidFill>
                  <a:srgbClr val="6B1FAD"/>
                </a:solidFill>
                <a:latin typeface="Canva Sans"/>
                <a:ea typeface="Canva Sans"/>
                <a:cs typeface="Canva Sans"/>
                <a:sym typeface="Canva Sans"/>
              </a:rPr>
              <a:t>We can share health information about you in response to a court or administrative order, or in response to a subpoena.</a:t>
            </a:r>
          </a:p>
        </p:txBody>
      </p:sp>
      <p:sp>
        <p:nvSpPr>
          <p:cNvPr id="21" name="TextBox 21"/>
          <p:cNvSpPr txBox="1"/>
          <p:nvPr/>
        </p:nvSpPr>
        <p:spPr>
          <a:xfrm>
            <a:off x="8598759" y="14860759"/>
            <a:ext cx="6945708" cy="2469515"/>
          </a:xfrm>
          <a:prstGeom prst="rect">
            <a:avLst/>
          </a:prstGeom>
        </p:spPr>
        <p:txBody>
          <a:bodyPr lIns="0" tIns="0" rIns="0" bIns="0" rtlCol="0" anchor="t">
            <a:spAutoFit/>
          </a:bodyPr>
          <a:lstStyle/>
          <a:p>
            <a:pPr algn="ctr">
              <a:lnSpc>
                <a:spcPts val="4480"/>
              </a:lnSpc>
            </a:pPr>
            <a:r>
              <a:rPr lang="en-US" sz="3200" b="1">
                <a:solidFill>
                  <a:srgbClr val="6B1FAD"/>
                </a:solidFill>
                <a:latin typeface="Canva Sans Bold"/>
                <a:ea typeface="Canva Sans Bold"/>
                <a:cs typeface="Canva Sans Bold"/>
                <a:sym typeface="Canva Sans Bold"/>
              </a:rPr>
              <a:t>Our Responsibilities</a:t>
            </a:r>
          </a:p>
          <a:p>
            <a:pPr algn="just">
              <a:lnSpc>
                <a:spcPts val="1540"/>
              </a:lnSpc>
            </a:pPr>
            <a:endParaRPr lang="en-US" sz="3200" b="1">
              <a:solidFill>
                <a:srgbClr val="6B1FAD"/>
              </a:solidFill>
              <a:latin typeface="Canva Sans Bold"/>
              <a:ea typeface="Canva Sans Bold"/>
              <a:cs typeface="Canva Sans Bold"/>
              <a:sym typeface="Canva Sans Bold"/>
            </a:endParaRP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are required by law to maintain the privacy and security of your protected health information.</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will let you know promptly if a breach occurs that may have compromised the privacy or security of your information.</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must follow the duties and privacy practices described in this notice and give you a copy of it.</a:t>
            </a:r>
          </a:p>
          <a:p>
            <a:pPr marL="237491" lvl="1" indent="-118745" algn="just">
              <a:lnSpc>
                <a:spcPts val="1540"/>
              </a:lnSpc>
              <a:buFont typeface="Arial"/>
              <a:buChar char="•"/>
            </a:pPr>
            <a:r>
              <a:rPr lang="en-US" sz="1100">
                <a:solidFill>
                  <a:srgbClr val="6B1FAD"/>
                </a:solidFill>
                <a:latin typeface="Canva Sans"/>
                <a:ea typeface="Canva Sans"/>
                <a:cs typeface="Canva Sans"/>
                <a:sym typeface="Canva Sans"/>
              </a:rPr>
              <a:t>We will not use or share your information other than as described here unless you tell us we can in writing. If you tell us we can, you may change your mind at any time. Let us know in writing if you change your mind.</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For more information, see: www.hhs.gov/ocr/privacy/hipaa/understanding/consumers/noticepp.html</a:t>
            </a:r>
          </a:p>
        </p:txBody>
      </p:sp>
      <p:grpSp>
        <p:nvGrpSpPr>
          <p:cNvPr id="22" name="Group 22"/>
          <p:cNvGrpSpPr/>
          <p:nvPr/>
        </p:nvGrpSpPr>
        <p:grpSpPr>
          <a:xfrm>
            <a:off x="4590611" y="20766241"/>
            <a:ext cx="7277978" cy="676281"/>
            <a:chOff x="0" y="0"/>
            <a:chExt cx="1198021" cy="111322"/>
          </a:xfrm>
        </p:grpSpPr>
        <p:sp>
          <p:nvSpPr>
            <p:cNvPr id="23" name="Freeform 23"/>
            <p:cNvSpPr/>
            <p:nvPr/>
          </p:nvSpPr>
          <p:spPr>
            <a:xfrm>
              <a:off x="0" y="0"/>
              <a:ext cx="1198021" cy="111322"/>
            </a:xfrm>
            <a:custGeom>
              <a:avLst/>
              <a:gdLst/>
              <a:ahLst/>
              <a:cxnLst/>
              <a:rect l="l" t="t" r="r" b="b"/>
              <a:pathLst>
                <a:path w="1198021" h="111322">
                  <a:moveTo>
                    <a:pt x="55661" y="0"/>
                  </a:moveTo>
                  <a:lnTo>
                    <a:pt x="1142360" y="0"/>
                  </a:lnTo>
                  <a:cubicBezTo>
                    <a:pt x="1173101" y="0"/>
                    <a:pt x="1198021" y="24920"/>
                    <a:pt x="1198021" y="55661"/>
                  </a:cubicBezTo>
                  <a:lnTo>
                    <a:pt x="1198021" y="55661"/>
                  </a:lnTo>
                  <a:cubicBezTo>
                    <a:pt x="1198021" y="70423"/>
                    <a:pt x="1192157" y="84581"/>
                    <a:pt x="1181718" y="95019"/>
                  </a:cubicBezTo>
                  <a:cubicBezTo>
                    <a:pt x="1171280" y="105458"/>
                    <a:pt x="1157122" y="111322"/>
                    <a:pt x="1142360" y="111322"/>
                  </a:cubicBezTo>
                  <a:lnTo>
                    <a:pt x="55661" y="111322"/>
                  </a:lnTo>
                  <a:cubicBezTo>
                    <a:pt x="40899" y="111322"/>
                    <a:pt x="26741" y="105458"/>
                    <a:pt x="16303" y="95019"/>
                  </a:cubicBezTo>
                  <a:cubicBezTo>
                    <a:pt x="5864" y="84581"/>
                    <a:pt x="0" y="70423"/>
                    <a:pt x="0" y="55661"/>
                  </a:cubicBezTo>
                  <a:lnTo>
                    <a:pt x="0" y="55661"/>
                  </a:lnTo>
                  <a:cubicBezTo>
                    <a:pt x="0" y="40899"/>
                    <a:pt x="5864" y="26741"/>
                    <a:pt x="16303" y="16303"/>
                  </a:cubicBezTo>
                  <a:cubicBezTo>
                    <a:pt x="26741" y="5864"/>
                    <a:pt x="40899" y="0"/>
                    <a:pt x="55661" y="0"/>
                  </a:cubicBezTo>
                  <a:close/>
                </a:path>
              </a:pathLst>
            </a:custGeom>
            <a:solidFill>
              <a:srgbClr val="F0E1F5"/>
            </a:solidFill>
          </p:spPr>
          <p:txBody>
            <a:bodyPr/>
            <a:lstStyle/>
            <a:p>
              <a:endParaRPr lang="en-US"/>
            </a:p>
          </p:txBody>
        </p:sp>
        <p:sp>
          <p:nvSpPr>
            <p:cNvPr id="24" name="TextBox 24"/>
            <p:cNvSpPr txBox="1"/>
            <p:nvPr/>
          </p:nvSpPr>
          <p:spPr>
            <a:xfrm>
              <a:off x="0" y="-47625"/>
              <a:ext cx="1198021" cy="158947"/>
            </a:xfrm>
            <a:prstGeom prst="rect">
              <a:avLst/>
            </a:prstGeom>
          </p:spPr>
          <p:txBody>
            <a:bodyPr lIns="50800" tIns="50800" rIns="50800" bIns="50800" rtlCol="0" anchor="ctr"/>
            <a:lstStyle/>
            <a:p>
              <a:pPr algn="ctr">
                <a:lnSpc>
                  <a:spcPts val="3499"/>
                </a:lnSpc>
              </a:pPr>
              <a:endParaRPr/>
            </a:p>
          </p:txBody>
        </p:sp>
      </p:grpSp>
      <p:grpSp>
        <p:nvGrpSpPr>
          <p:cNvPr id="25" name="Group 25"/>
          <p:cNvGrpSpPr/>
          <p:nvPr/>
        </p:nvGrpSpPr>
        <p:grpSpPr>
          <a:xfrm>
            <a:off x="8511407" y="17673174"/>
            <a:ext cx="7120412" cy="486825"/>
            <a:chOff x="0" y="0"/>
            <a:chExt cx="1172084" cy="80136"/>
          </a:xfrm>
        </p:grpSpPr>
        <p:sp>
          <p:nvSpPr>
            <p:cNvPr id="26" name="Freeform 26"/>
            <p:cNvSpPr/>
            <p:nvPr/>
          </p:nvSpPr>
          <p:spPr>
            <a:xfrm>
              <a:off x="0" y="0"/>
              <a:ext cx="1172084" cy="80136"/>
            </a:xfrm>
            <a:custGeom>
              <a:avLst/>
              <a:gdLst/>
              <a:ahLst/>
              <a:cxnLst/>
              <a:rect l="l" t="t" r="r" b="b"/>
              <a:pathLst>
                <a:path w="1172084" h="80136">
                  <a:moveTo>
                    <a:pt x="40068" y="0"/>
                  </a:moveTo>
                  <a:lnTo>
                    <a:pt x="1132016" y="0"/>
                  </a:lnTo>
                  <a:cubicBezTo>
                    <a:pt x="1142643" y="0"/>
                    <a:pt x="1152834" y="4221"/>
                    <a:pt x="1160349" y="11736"/>
                  </a:cubicBezTo>
                  <a:cubicBezTo>
                    <a:pt x="1167863" y="19250"/>
                    <a:pt x="1172084" y="29441"/>
                    <a:pt x="1172084" y="40068"/>
                  </a:cubicBezTo>
                  <a:lnTo>
                    <a:pt x="1172084" y="40068"/>
                  </a:lnTo>
                  <a:cubicBezTo>
                    <a:pt x="1172084" y="62197"/>
                    <a:pt x="1154145" y="80136"/>
                    <a:pt x="1132016" y="80136"/>
                  </a:cubicBezTo>
                  <a:lnTo>
                    <a:pt x="40068" y="80136"/>
                  </a:lnTo>
                  <a:cubicBezTo>
                    <a:pt x="17939" y="80136"/>
                    <a:pt x="0" y="62197"/>
                    <a:pt x="0" y="40068"/>
                  </a:cubicBezTo>
                  <a:lnTo>
                    <a:pt x="0" y="40068"/>
                  </a:lnTo>
                  <a:cubicBezTo>
                    <a:pt x="0" y="17939"/>
                    <a:pt x="17939" y="0"/>
                    <a:pt x="40068" y="0"/>
                  </a:cubicBezTo>
                  <a:close/>
                </a:path>
              </a:pathLst>
            </a:custGeom>
            <a:solidFill>
              <a:srgbClr val="F0E1F5"/>
            </a:solidFill>
          </p:spPr>
          <p:txBody>
            <a:bodyPr/>
            <a:lstStyle/>
            <a:p>
              <a:endParaRPr lang="en-US"/>
            </a:p>
          </p:txBody>
        </p:sp>
        <p:sp>
          <p:nvSpPr>
            <p:cNvPr id="27" name="TextBox 27"/>
            <p:cNvSpPr txBox="1"/>
            <p:nvPr/>
          </p:nvSpPr>
          <p:spPr>
            <a:xfrm>
              <a:off x="0" y="-47625"/>
              <a:ext cx="1172084" cy="127761"/>
            </a:xfrm>
            <a:prstGeom prst="rect">
              <a:avLst/>
            </a:prstGeom>
          </p:spPr>
          <p:txBody>
            <a:bodyPr lIns="50800" tIns="50800" rIns="50800" bIns="50800" rtlCol="0" anchor="ctr"/>
            <a:lstStyle/>
            <a:p>
              <a:pPr algn="ctr">
                <a:lnSpc>
                  <a:spcPts val="3499"/>
                </a:lnSpc>
              </a:pPr>
              <a:endParaRPr/>
            </a:p>
          </p:txBody>
        </p:sp>
      </p:grpSp>
      <p:sp>
        <p:nvSpPr>
          <p:cNvPr id="28" name="TextBox 28"/>
          <p:cNvSpPr txBox="1"/>
          <p:nvPr/>
        </p:nvSpPr>
        <p:spPr>
          <a:xfrm>
            <a:off x="8598759" y="17616024"/>
            <a:ext cx="6945708" cy="2279015"/>
          </a:xfrm>
          <a:prstGeom prst="rect">
            <a:avLst/>
          </a:prstGeom>
        </p:spPr>
        <p:txBody>
          <a:bodyPr lIns="0" tIns="0" rIns="0" bIns="0" rtlCol="0" anchor="t">
            <a:spAutoFit/>
          </a:bodyPr>
          <a:lstStyle/>
          <a:p>
            <a:pPr algn="ctr">
              <a:lnSpc>
                <a:spcPts val="4480"/>
              </a:lnSpc>
            </a:pPr>
            <a:r>
              <a:rPr lang="en-US" sz="3200" b="1">
                <a:solidFill>
                  <a:srgbClr val="6B1FAD"/>
                </a:solidFill>
                <a:latin typeface="Canva Sans Bold"/>
                <a:ea typeface="Canva Sans Bold"/>
                <a:cs typeface="Canva Sans Bold"/>
                <a:sym typeface="Canva Sans Bold"/>
              </a:rPr>
              <a:t>Patient Portal</a:t>
            </a:r>
          </a:p>
          <a:p>
            <a:pPr algn="just">
              <a:lnSpc>
                <a:spcPts val="1540"/>
              </a:lnSpc>
            </a:pPr>
            <a:endParaRPr lang="en-US" sz="3200" b="1">
              <a:solidFill>
                <a:srgbClr val="6B1FAD"/>
              </a:solidFill>
              <a:latin typeface="Canva Sans Bold"/>
              <a:ea typeface="Canva Sans Bold"/>
              <a:cs typeface="Canva Sans Bold"/>
              <a:sym typeface="Canva Sans Bold"/>
            </a:endParaRPr>
          </a:p>
          <a:p>
            <a:pPr algn="just">
              <a:lnSpc>
                <a:spcPts val="1540"/>
              </a:lnSpc>
            </a:pPr>
            <a:r>
              <a:rPr lang="en-US" sz="1100">
                <a:solidFill>
                  <a:srgbClr val="6B1FAD"/>
                </a:solidFill>
                <a:latin typeface="Canva Sans"/>
                <a:ea typeface="Canva Sans"/>
                <a:cs typeface="Canva Sans"/>
                <a:sym typeface="Canva Sans"/>
              </a:rPr>
              <a:t>To keep your information private, the Portal uses encryption, which is a safe connection between the Portal and your computer. Encryption helps to deliver your health information and health-related communication securely between the portal and your computer. As with any electronic communication, there are risks.</a:t>
            </a:r>
          </a:p>
          <a:p>
            <a:pPr algn="just">
              <a:lnSpc>
                <a:spcPts val="1540"/>
              </a:lnSpc>
            </a:pPr>
            <a:endParaRPr lang="en-US" sz="1100">
              <a:solidFill>
                <a:srgbClr val="6B1FAD"/>
              </a:solidFill>
              <a:latin typeface="Canva Sans"/>
              <a:ea typeface="Canva Sans"/>
              <a:cs typeface="Canva Sans"/>
              <a:sym typeface="Canva Sans"/>
            </a:endParaRPr>
          </a:p>
          <a:p>
            <a:pPr algn="just">
              <a:lnSpc>
                <a:spcPts val="1540"/>
              </a:lnSpc>
            </a:pPr>
            <a:r>
              <a:rPr lang="en-US" sz="1100">
                <a:solidFill>
                  <a:srgbClr val="6B1FAD"/>
                </a:solidFill>
                <a:latin typeface="Canva Sans"/>
                <a:ea typeface="Canva Sans"/>
                <a:cs typeface="Canva Sans"/>
                <a:sym typeface="Canva Sans"/>
              </a:rPr>
              <a:t>OCHS works hard to keep your information private and secure. There are steps you need to take to keep your health record safe. If you suspect someone has gained access to your health information, please report the incident as soon as possible.</a:t>
            </a:r>
          </a:p>
        </p:txBody>
      </p:sp>
      <p:sp>
        <p:nvSpPr>
          <p:cNvPr id="29" name="TextBox 29"/>
          <p:cNvSpPr txBox="1"/>
          <p:nvPr/>
        </p:nvSpPr>
        <p:spPr>
          <a:xfrm>
            <a:off x="4785890" y="20856013"/>
            <a:ext cx="6887420" cy="476256"/>
          </a:xfrm>
          <a:prstGeom prst="rect">
            <a:avLst/>
          </a:prstGeom>
        </p:spPr>
        <p:txBody>
          <a:bodyPr lIns="0" tIns="0" rIns="0" bIns="0" rtlCol="0" anchor="t">
            <a:spAutoFit/>
          </a:bodyPr>
          <a:lstStyle/>
          <a:p>
            <a:pPr algn="ctr">
              <a:lnSpc>
                <a:spcPts val="1680"/>
              </a:lnSpc>
            </a:pPr>
            <a:r>
              <a:rPr lang="en-US" sz="1200" b="1">
                <a:solidFill>
                  <a:srgbClr val="6B1FAD"/>
                </a:solidFill>
                <a:latin typeface="Canva Sans Bold"/>
                <a:ea typeface="Canva Sans Bold"/>
                <a:cs typeface="Canva Sans Bold"/>
                <a:sym typeface="Canva Sans Bold"/>
              </a:rPr>
              <a:t>Changes to the Terms of this Notice</a:t>
            </a:r>
          </a:p>
          <a:p>
            <a:pPr algn="ctr">
              <a:lnSpc>
                <a:spcPts val="1120"/>
              </a:lnSpc>
            </a:pPr>
            <a:r>
              <a:rPr lang="en-US" sz="800">
                <a:solidFill>
                  <a:srgbClr val="6B1FAD"/>
                </a:solidFill>
                <a:latin typeface="Canva Sans"/>
                <a:ea typeface="Canva Sans"/>
                <a:cs typeface="Canva Sans"/>
                <a:sym typeface="Canva Sans"/>
              </a:rPr>
              <a:t>We can change the terms of this notice, and the changes will apply to all information we have about you. The new notice will be available upon request, in our office, and on our website.</a:t>
            </a:r>
          </a:p>
        </p:txBody>
      </p:sp>
      <p:sp>
        <p:nvSpPr>
          <p:cNvPr id="30" name="TextBox 30"/>
          <p:cNvSpPr txBox="1"/>
          <p:nvPr/>
        </p:nvSpPr>
        <p:spPr>
          <a:xfrm>
            <a:off x="13617463" y="21558911"/>
            <a:ext cx="2452330" cy="198120"/>
          </a:xfrm>
          <a:prstGeom prst="rect">
            <a:avLst/>
          </a:prstGeom>
        </p:spPr>
        <p:txBody>
          <a:bodyPr lIns="0" tIns="0" rIns="0" bIns="0" rtlCol="0" anchor="t">
            <a:spAutoFit/>
          </a:bodyPr>
          <a:lstStyle/>
          <a:p>
            <a:pPr algn="ctr">
              <a:lnSpc>
                <a:spcPts val="1679"/>
              </a:lnSpc>
            </a:pPr>
            <a:r>
              <a:rPr lang="en-US" sz="1200">
                <a:solidFill>
                  <a:srgbClr val="6B1FAD"/>
                </a:solidFill>
                <a:latin typeface="Canva Sans"/>
                <a:ea typeface="Canva Sans"/>
                <a:cs typeface="Canva Sans"/>
                <a:sym typeface="Canva Sans"/>
              </a:rPr>
              <a:t>Policy effective date: 06/01/2025</a:t>
            </a:r>
          </a:p>
        </p:txBody>
      </p:sp>
      <p:sp>
        <p:nvSpPr>
          <p:cNvPr id="31" name="TextBox 31"/>
          <p:cNvSpPr txBox="1"/>
          <p:nvPr/>
        </p:nvSpPr>
        <p:spPr>
          <a:xfrm>
            <a:off x="591666" y="1567253"/>
            <a:ext cx="15275868" cy="422275"/>
          </a:xfrm>
          <a:prstGeom prst="rect">
            <a:avLst/>
          </a:prstGeom>
        </p:spPr>
        <p:txBody>
          <a:bodyPr lIns="0" tIns="0" rIns="0" bIns="0" rtlCol="0" anchor="t">
            <a:spAutoFit/>
          </a:bodyPr>
          <a:lstStyle/>
          <a:p>
            <a:pPr algn="ctr">
              <a:lnSpc>
                <a:spcPts val="3499"/>
              </a:lnSpc>
              <a:spcBef>
                <a:spcPct val="0"/>
              </a:spcBef>
            </a:pPr>
            <a:r>
              <a:rPr lang="en-US" sz="2499" b="1">
                <a:solidFill>
                  <a:srgbClr val="6B1FAD"/>
                </a:solidFill>
                <a:latin typeface="Canva Sans Bold"/>
                <a:ea typeface="Canva Sans Bold"/>
                <a:cs typeface="Canva Sans Bold"/>
                <a:sym typeface="Canva Sans Bold"/>
              </a:rPr>
              <a:t>Your Information - Your Rights - Our Responsibilities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Custom</PresentationFormat>
  <Paragraphs>129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Canva Sans Bold</vt:lpstr>
      <vt:lpstr>Canva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 of Privacy Practices</dc:title>
  <dc:creator>Neil Jagarnath</dc:creator>
  <cp:lastModifiedBy>Neil Jagarnath</cp:lastModifiedBy>
  <cp:revision>1</cp:revision>
  <dcterms:created xsi:type="dcterms:W3CDTF">2006-08-16T00:00:00Z</dcterms:created>
  <dcterms:modified xsi:type="dcterms:W3CDTF">2025-12-22T18:31:52Z</dcterms:modified>
  <dc:identifier>DAG6db42JCk</dc:identifier>
</cp:coreProperties>
</file>