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5" autoAdjust="0"/>
    <p:restoredTop sz="94490" autoAdjust="0"/>
  </p:normalViewPr>
  <p:slideViewPr>
    <p:cSldViewPr>
      <p:cViewPr>
        <p:scale>
          <a:sx n="185" d="100"/>
          <a:sy n="185" d="100"/>
        </p:scale>
        <p:origin x="944" y="-6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504342C4-B9DB-F2A8-C089-CEF6465CAAF8}"/>
              </a:ext>
            </a:extLst>
          </p:cNvPr>
          <p:cNvSpPr/>
          <p:nvPr userDrawn="1"/>
        </p:nvSpPr>
        <p:spPr>
          <a:xfrm>
            <a:off x="0" y="0"/>
            <a:ext cx="7772400" cy="3981183"/>
          </a:xfrm>
          <a:custGeom>
            <a:avLst/>
            <a:gdLst/>
            <a:ahLst/>
            <a:cxnLst/>
            <a:rect l="l" t="t" r="r" b="b"/>
            <a:pathLst>
              <a:path w="7772400" h="3981183">
                <a:moveTo>
                  <a:pt x="0" y="0"/>
                </a:moveTo>
                <a:lnTo>
                  <a:pt x="7772400" y="0"/>
                </a:lnTo>
                <a:lnTo>
                  <a:pt x="7772400" y="3981183"/>
                </a:lnTo>
                <a:lnTo>
                  <a:pt x="0" y="398118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141436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3">
            <a:extLst>
              <a:ext uri="{FF2B5EF4-FFF2-40B4-BE49-F238E27FC236}">
                <a16:creationId xmlns:a16="http://schemas.microsoft.com/office/drawing/2014/main" id="{6C41E5E0-B1AB-8967-74D4-EF41F135149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46496" y="1337796"/>
            <a:ext cx="3094711" cy="1794253"/>
            <a:chOff x="0" y="0"/>
            <a:chExt cx="6189421" cy="3588512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5786BF6F-45A1-2F71-E27A-BEB0B913AEDA}"/>
                </a:ext>
              </a:extLst>
            </p:cNvPr>
            <p:cNvSpPr/>
            <p:nvPr/>
          </p:nvSpPr>
          <p:spPr>
            <a:xfrm>
              <a:off x="0" y="0"/>
              <a:ext cx="6189345" cy="3588512"/>
            </a:xfrm>
            <a:custGeom>
              <a:avLst/>
              <a:gdLst/>
              <a:ahLst/>
              <a:cxnLst/>
              <a:rect l="l" t="t" r="r" b="b"/>
              <a:pathLst>
                <a:path w="6189345" h="3588512">
                  <a:moveTo>
                    <a:pt x="4466590" y="3459988"/>
                  </a:moveTo>
                  <a:lnTo>
                    <a:pt x="5854192" y="3414776"/>
                  </a:lnTo>
                  <a:cubicBezTo>
                    <a:pt x="6041009" y="3408934"/>
                    <a:pt x="6189345" y="3255772"/>
                    <a:pt x="6189345" y="3068955"/>
                  </a:cubicBezTo>
                  <a:lnTo>
                    <a:pt x="6189345" y="519430"/>
                  </a:lnTo>
                  <a:cubicBezTo>
                    <a:pt x="6189345" y="332613"/>
                    <a:pt x="6041010" y="179451"/>
                    <a:pt x="5854192" y="173609"/>
                  </a:cubicBezTo>
                  <a:lnTo>
                    <a:pt x="356743" y="6096"/>
                  </a:lnTo>
                  <a:cubicBezTo>
                    <a:pt x="161544" y="0"/>
                    <a:pt x="0" y="156591"/>
                    <a:pt x="0" y="351917"/>
                  </a:cubicBezTo>
                  <a:lnTo>
                    <a:pt x="0" y="3236595"/>
                  </a:lnTo>
                  <a:cubicBezTo>
                    <a:pt x="0" y="3431921"/>
                    <a:pt x="161544" y="3588512"/>
                    <a:pt x="356743" y="3582416"/>
                  </a:cubicBezTo>
                  <a:lnTo>
                    <a:pt x="3692144" y="34842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Freeform 5">
            <a:extLst>
              <a:ext uri="{FF2B5EF4-FFF2-40B4-BE49-F238E27FC236}">
                <a16:creationId xmlns:a16="http://schemas.microsoft.com/office/drawing/2014/main" id="{9F905A83-F0D9-68B3-6DAD-FC8EC7084FCD}"/>
              </a:ext>
            </a:extLst>
          </p:cNvPr>
          <p:cNvSpPr/>
          <p:nvPr userDrawn="1"/>
        </p:nvSpPr>
        <p:spPr>
          <a:xfrm>
            <a:off x="0" y="6983102"/>
            <a:ext cx="7772400" cy="1737502"/>
          </a:xfrm>
          <a:custGeom>
            <a:avLst/>
            <a:gdLst/>
            <a:ahLst/>
            <a:cxnLst/>
            <a:rect l="l" t="t" r="r" b="b"/>
            <a:pathLst>
              <a:path w="7772400" h="1543688">
                <a:moveTo>
                  <a:pt x="0" y="0"/>
                </a:moveTo>
                <a:lnTo>
                  <a:pt x="7772400" y="0"/>
                </a:lnTo>
                <a:lnTo>
                  <a:pt x="7772400" y="1543688"/>
                </a:lnTo>
                <a:lnTo>
                  <a:pt x="0" y="15436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43943" b="-78724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8">
            <a:extLst>
              <a:ext uri="{FF2B5EF4-FFF2-40B4-BE49-F238E27FC236}">
                <a16:creationId xmlns:a16="http://schemas.microsoft.com/office/drawing/2014/main" id="{E3001730-98C7-80D1-2953-A5F34AB2D7F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164866" y="573100"/>
            <a:ext cx="71914" cy="245421"/>
            <a:chOff x="0" y="0"/>
            <a:chExt cx="143828" cy="490842"/>
          </a:xfrm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052140D8-E332-386B-0F6C-67F034EA7F86}"/>
                </a:ext>
              </a:extLst>
            </p:cNvPr>
            <p:cNvSpPr/>
            <p:nvPr/>
          </p:nvSpPr>
          <p:spPr>
            <a:xfrm>
              <a:off x="0" y="0"/>
              <a:ext cx="143764" cy="490855"/>
            </a:xfrm>
            <a:custGeom>
              <a:avLst/>
              <a:gdLst/>
              <a:ahLst/>
              <a:cxnLst/>
              <a:rect l="l" t="t" r="r" b="b"/>
              <a:pathLst>
                <a:path w="143764" h="490855">
                  <a:moveTo>
                    <a:pt x="2921" y="454025"/>
                  </a:moveTo>
                  <a:lnTo>
                    <a:pt x="83947" y="26035"/>
                  </a:lnTo>
                  <a:cubicBezTo>
                    <a:pt x="86868" y="10287"/>
                    <a:pt x="102108" y="0"/>
                    <a:pt x="117729" y="2921"/>
                  </a:cubicBezTo>
                  <a:cubicBezTo>
                    <a:pt x="133350" y="5842"/>
                    <a:pt x="143764" y="21082"/>
                    <a:pt x="140843" y="36830"/>
                  </a:cubicBezTo>
                  <a:lnTo>
                    <a:pt x="59944" y="464820"/>
                  </a:lnTo>
                  <a:cubicBezTo>
                    <a:pt x="57023" y="480568"/>
                    <a:pt x="41783" y="490855"/>
                    <a:pt x="26035" y="487934"/>
                  </a:cubicBezTo>
                  <a:cubicBezTo>
                    <a:pt x="10287" y="485013"/>
                    <a:pt x="0" y="469773"/>
                    <a:pt x="2921" y="454025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0">
            <a:extLst>
              <a:ext uri="{FF2B5EF4-FFF2-40B4-BE49-F238E27FC236}">
                <a16:creationId xmlns:a16="http://schemas.microsoft.com/office/drawing/2014/main" id="{3D1B06B2-F4C9-25F0-90F3-D15C963E244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406686" y="740121"/>
            <a:ext cx="98546" cy="136112"/>
            <a:chOff x="0" y="0"/>
            <a:chExt cx="197104" cy="272237"/>
          </a:xfrm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1DEA0D3D-CC09-7491-4687-EB99B5BBBEFB}"/>
                </a:ext>
              </a:extLst>
            </p:cNvPr>
            <p:cNvSpPr/>
            <p:nvPr/>
          </p:nvSpPr>
          <p:spPr>
            <a:xfrm>
              <a:off x="0" y="0"/>
              <a:ext cx="197104" cy="272288"/>
            </a:xfrm>
            <a:custGeom>
              <a:avLst/>
              <a:gdLst/>
              <a:ahLst/>
              <a:cxnLst/>
              <a:rect l="l" t="t" r="r" b="b"/>
              <a:pathLst>
                <a:path w="197104" h="272288">
                  <a:moveTo>
                    <a:pt x="8636" y="223647"/>
                  </a:moveTo>
                  <a:lnTo>
                    <a:pt x="139573" y="17526"/>
                  </a:lnTo>
                  <a:cubicBezTo>
                    <a:pt x="148209" y="3937"/>
                    <a:pt x="166116" y="0"/>
                    <a:pt x="179578" y="8636"/>
                  </a:cubicBezTo>
                  <a:cubicBezTo>
                    <a:pt x="193040" y="17272"/>
                    <a:pt x="197104" y="35179"/>
                    <a:pt x="188468" y="48641"/>
                  </a:cubicBezTo>
                  <a:lnTo>
                    <a:pt x="57531" y="254762"/>
                  </a:lnTo>
                  <a:cubicBezTo>
                    <a:pt x="48895" y="268224"/>
                    <a:pt x="30988" y="272288"/>
                    <a:pt x="17526" y="263652"/>
                  </a:cubicBezTo>
                  <a:cubicBezTo>
                    <a:pt x="4064" y="255016"/>
                    <a:pt x="0" y="237109"/>
                    <a:pt x="8636" y="22364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2">
            <a:extLst>
              <a:ext uri="{FF2B5EF4-FFF2-40B4-BE49-F238E27FC236}">
                <a16:creationId xmlns:a16="http://schemas.microsoft.com/office/drawing/2014/main" id="{0B103086-409A-277F-141B-7FF43BD3E47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931285" y="1095737"/>
            <a:ext cx="50502" cy="44139"/>
            <a:chOff x="0" y="0"/>
            <a:chExt cx="101016" cy="88290"/>
          </a:xfrm>
        </p:grpSpPr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BF06C671-404E-A72C-8D70-9F8AF12ACE21}"/>
                </a:ext>
              </a:extLst>
            </p:cNvPr>
            <p:cNvSpPr/>
            <p:nvPr/>
          </p:nvSpPr>
          <p:spPr>
            <a:xfrm>
              <a:off x="-127" y="0"/>
              <a:ext cx="101219" cy="88392"/>
            </a:xfrm>
            <a:custGeom>
              <a:avLst/>
              <a:gdLst/>
              <a:ahLst/>
              <a:cxnLst/>
              <a:rect l="l" t="t" r="r" b="b"/>
              <a:pathLst>
                <a:path w="101219" h="88392">
                  <a:moveTo>
                    <a:pt x="83693" y="57531"/>
                  </a:moveTo>
                  <a:lnTo>
                    <a:pt x="48641" y="79756"/>
                  </a:lnTo>
                  <a:cubicBezTo>
                    <a:pt x="35179" y="88392"/>
                    <a:pt x="17272" y="84328"/>
                    <a:pt x="8636" y="70866"/>
                  </a:cubicBezTo>
                  <a:cubicBezTo>
                    <a:pt x="0" y="57404"/>
                    <a:pt x="4064" y="39497"/>
                    <a:pt x="17526" y="30861"/>
                  </a:cubicBezTo>
                  <a:lnTo>
                    <a:pt x="52578" y="8636"/>
                  </a:lnTo>
                  <a:cubicBezTo>
                    <a:pt x="66040" y="0"/>
                    <a:pt x="83947" y="3937"/>
                    <a:pt x="92583" y="17526"/>
                  </a:cubicBezTo>
                  <a:cubicBezTo>
                    <a:pt x="101219" y="31115"/>
                    <a:pt x="97155" y="48895"/>
                    <a:pt x="83693" y="5753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14">
            <a:extLst>
              <a:ext uri="{FF2B5EF4-FFF2-40B4-BE49-F238E27FC236}">
                <a16:creationId xmlns:a16="http://schemas.microsoft.com/office/drawing/2014/main" id="{8A8B16FF-6F45-8FCD-6B74-AD87DC6121A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107317" y="918296"/>
            <a:ext cx="226600" cy="132893"/>
            <a:chOff x="0" y="0"/>
            <a:chExt cx="453200" cy="265773"/>
          </a:xfrm>
        </p:grpSpPr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23CB2B25-E0D4-1CE7-052E-1E3BADE13183}"/>
                </a:ext>
              </a:extLst>
            </p:cNvPr>
            <p:cNvSpPr/>
            <p:nvPr/>
          </p:nvSpPr>
          <p:spPr>
            <a:xfrm>
              <a:off x="127" y="0"/>
              <a:ext cx="453009" cy="265811"/>
            </a:xfrm>
            <a:custGeom>
              <a:avLst/>
              <a:gdLst/>
              <a:ahLst/>
              <a:cxnLst/>
              <a:rect l="l" t="t" r="r" b="b"/>
              <a:pathLst>
                <a:path w="453009" h="265811">
                  <a:moveTo>
                    <a:pt x="433324" y="58801"/>
                  </a:moveTo>
                  <a:lnTo>
                    <a:pt x="46228" y="258445"/>
                  </a:lnTo>
                  <a:cubicBezTo>
                    <a:pt x="32004" y="265811"/>
                    <a:pt x="14478" y="260223"/>
                    <a:pt x="7239" y="245999"/>
                  </a:cubicBezTo>
                  <a:cubicBezTo>
                    <a:pt x="0" y="231775"/>
                    <a:pt x="5461" y="214249"/>
                    <a:pt x="19685" y="207010"/>
                  </a:cubicBezTo>
                  <a:lnTo>
                    <a:pt x="406781" y="7366"/>
                  </a:lnTo>
                  <a:cubicBezTo>
                    <a:pt x="421005" y="0"/>
                    <a:pt x="438531" y="5588"/>
                    <a:pt x="445770" y="19812"/>
                  </a:cubicBezTo>
                  <a:cubicBezTo>
                    <a:pt x="453009" y="34036"/>
                    <a:pt x="447548" y="51562"/>
                    <a:pt x="433324" y="5880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16">
            <a:extLst>
              <a:ext uri="{FF2B5EF4-FFF2-40B4-BE49-F238E27FC236}">
                <a16:creationId xmlns:a16="http://schemas.microsoft.com/office/drawing/2014/main" id="{9EE53137-8C93-1478-DC13-90D23DF0A6D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821380" y="9049722"/>
            <a:ext cx="5906" cy="498472"/>
            <a:chOff x="0" y="0"/>
            <a:chExt cx="11811" cy="996950"/>
          </a:xfrm>
        </p:grpSpPr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26FF139-F02E-98C3-9579-BEA344B5F060}"/>
                </a:ext>
              </a:extLst>
            </p:cNvPr>
            <p:cNvSpPr/>
            <p:nvPr/>
          </p:nvSpPr>
          <p:spPr>
            <a:xfrm>
              <a:off x="0" y="0"/>
              <a:ext cx="11811" cy="996950"/>
            </a:xfrm>
            <a:custGeom>
              <a:avLst/>
              <a:gdLst/>
              <a:ahLst/>
              <a:cxnLst/>
              <a:rect l="l" t="t" r="r" b="b"/>
              <a:pathLst>
                <a:path w="11811" h="996950">
                  <a:moveTo>
                    <a:pt x="11811" y="0"/>
                  </a:moveTo>
                  <a:lnTo>
                    <a:pt x="11811" y="996950"/>
                  </a:lnTo>
                  <a:lnTo>
                    <a:pt x="0" y="996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18">
            <a:extLst>
              <a:ext uri="{FF2B5EF4-FFF2-40B4-BE49-F238E27FC236}">
                <a16:creationId xmlns:a16="http://schemas.microsoft.com/office/drawing/2014/main" id="{EB88DFFC-AC80-0927-8A5E-B96AE4EBFE2C}"/>
              </a:ext>
            </a:extLst>
          </p:cNvPr>
          <p:cNvGrpSpPr/>
          <p:nvPr userDrawn="1"/>
        </p:nvGrpSpPr>
        <p:grpSpPr>
          <a:xfrm>
            <a:off x="632023" y="5181600"/>
            <a:ext cx="6508354" cy="1734095"/>
            <a:chOff x="0" y="-255711"/>
            <a:chExt cx="8677805" cy="2312126"/>
          </a:xfrm>
        </p:grpSpPr>
        <p:grpSp>
          <p:nvGrpSpPr>
            <p:cNvPr id="24" name="Group 19">
              <a:extLst>
                <a:ext uri="{FF2B5EF4-FFF2-40B4-BE49-F238E27FC236}">
                  <a16:creationId xmlns:a16="http://schemas.microsoft.com/office/drawing/2014/main" id="{82F80806-B42E-E02F-883F-A600C2D10404}"/>
                </a:ext>
              </a:extLst>
            </p:cNvPr>
            <p:cNvGrpSpPr/>
            <p:nvPr/>
          </p:nvGrpSpPr>
          <p:grpSpPr>
            <a:xfrm>
              <a:off x="4090318" y="-255711"/>
              <a:ext cx="686295" cy="686295"/>
              <a:chOff x="0" y="-2365985"/>
              <a:chExt cx="6350000" cy="6350000"/>
            </a:xfrm>
          </p:grpSpPr>
          <p:sp>
            <p:nvSpPr>
              <p:cNvPr id="35" name="Freeform 20">
                <a:extLst>
                  <a:ext uri="{FF2B5EF4-FFF2-40B4-BE49-F238E27FC236}">
                    <a16:creationId xmlns:a16="http://schemas.microsoft.com/office/drawing/2014/main" id="{0FDC1BD9-93D1-FE77-2922-CB30D3C60095}"/>
                  </a:ext>
                </a:extLst>
              </p:cNvPr>
              <p:cNvSpPr/>
              <p:nvPr/>
            </p:nvSpPr>
            <p:spPr>
              <a:xfrm>
                <a:off x="0" y="-2365985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2926D9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23AC97C-746E-A752-ABBD-7D5C719F9587}"/>
                </a:ext>
              </a:extLst>
            </p:cNvPr>
            <p:cNvSpPr/>
            <p:nvPr/>
          </p:nvSpPr>
          <p:spPr>
            <a:xfrm>
              <a:off x="4229179" y="-33859"/>
              <a:ext cx="408575" cy="242591"/>
            </a:xfrm>
            <a:custGeom>
              <a:avLst/>
              <a:gdLst/>
              <a:ahLst/>
              <a:cxnLst/>
              <a:rect l="l" t="t" r="r" b="b"/>
              <a:pathLst>
                <a:path w="408574" h="242591">
                  <a:moveTo>
                    <a:pt x="0" y="0"/>
                  </a:moveTo>
                  <a:lnTo>
                    <a:pt x="408573" y="0"/>
                  </a:lnTo>
                  <a:lnTo>
                    <a:pt x="408573" y="242591"/>
                  </a:lnTo>
                  <a:lnTo>
                    <a:pt x="0" y="2425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2">
              <a:extLst>
                <a:ext uri="{FF2B5EF4-FFF2-40B4-BE49-F238E27FC236}">
                  <a16:creationId xmlns:a16="http://schemas.microsoft.com/office/drawing/2014/main" id="{5CC7D7D1-26CC-4A0B-715B-51265193B312}"/>
                </a:ext>
              </a:extLst>
            </p:cNvPr>
            <p:cNvSpPr txBox="1"/>
            <p:nvPr/>
          </p:nvSpPr>
          <p:spPr>
            <a:xfrm>
              <a:off x="3013435" y="500434"/>
              <a:ext cx="2840063" cy="155598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32"/>
                </a:lnSpc>
              </a:pPr>
              <a:r>
                <a:rPr lang="en-US" sz="1100" spc="8" dirty="0">
                  <a:solidFill>
                    <a:srgbClr val="231F2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If you have children, you know they don’t always get sick at the most convenient time. If your doctor is unavailable, </a:t>
              </a:r>
            </a:p>
            <a:p>
              <a:pPr algn="ctr">
                <a:lnSpc>
                  <a:spcPts val="1332"/>
                </a:lnSpc>
              </a:pPr>
              <a:r>
                <a:rPr lang="en-US" sz="1100" b="1" i="0" spc="8" dirty="0">
                  <a:solidFill>
                    <a:srgbClr val="231F20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Urgent Care may be the next best choice.</a:t>
              </a:r>
            </a:p>
            <a:p>
              <a:pPr algn="ctr">
                <a:lnSpc>
                  <a:spcPts val="1332"/>
                </a:lnSpc>
              </a:pPr>
              <a:endParaRPr lang="en-US" sz="1100" spc="8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Group 23">
              <a:extLst>
                <a:ext uri="{FF2B5EF4-FFF2-40B4-BE49-F238E27FC236}">
                  <a16:creationId xmlns:a16="http://schemas.microsoft.com/office/drawing/2014/main" id="{48EAB4F9-4DBB-D6FA-6D6A-DFEDF24F4E69}"/>
                </a:ext>
              </a:extLst>
            </p:cNvPr>
            <p:cNvGrpSpPr/>
            <p:nvPr/>
          </p:nvGrpSpPr>
          <p:grpSpPr>
            <a:xfrm>
              <a:off x="7158371" y="-255711"/>
              <a:ext cx="686295" cy="686295"/>
              <a:chOff x="0" y="-2365985"/>
              <a:chExt cx="6350000" cy="6350000"/>
            </a:xfrm>
          </p:grpSpPr>
          <p:sp>
            <p:nvSpPr>
              <p:cNvPr id="34" name="Freeform 24">
                <a:extLst>
                  <a:ext uri="{FF2B5EF4-FFF2-40B4-BE49-F238E27FC236}">
                    <a16:creationId xmlns:a16="http://schemas.microsoft.com/office/drawing/2014/main" id="{5BD5A8FA-377A-6876-B893-5A0B3B09944A}"/>
                  </a:ext>
                </a:extLst>
              </p:cNvPr>
              <p:cNvSpPr/>
              <p:nvPr/>
            </p:nvSpPr>
            <p:spPr>
              <a:xfrm>
                <a:off x="0" y="-2365985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2926D9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AA9ED5E2-087E-D20C-9FF3-D183CF882F57}"/>
                </a:ext>
              </a:extLst>
            </p:cNvPr>
            <p:cNvSpPr/>
            <p:nvPr/>
          </p:nvSpPr>
          <p:spPr>
            <a:xfrm>
              <a:off x="7266352" y="-107052"/>
              <a:ext cx="388979" cy="388979"/>
            </a:xfrm>
            <a:custGeom>
              <a:avLst/>
              <a:gdLst/>
              <a:ahLst/>
              <a:cxnLst/>
              <a:rect l="l" t="t" r="r" b="b"/>
              <a:pathLst>
                <a:path w="388978" h="388978">
                  <a:moveTo>
                    <a:pt x="0" y="0"/>
                  </a:moveTo>
                  <a:lnTo>
                    <a:pt x="388978" y="0"/>
                  </a:lnTo>
                  <a:lnTo>
                    <a:pt x="388978" y="388978"/>
                  </a:lnTo>
                  <a:lnTo>
                    <a:pt x="0" y="3889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6">
              <a:extLst>
                <a:ext uri="{FF2B5EF4-FFF2-40B4-BE49-F238E27FC236}">
                  <a16:creationId xmlns:a16="http://schemas.microsoft.com/office/drawing/2014/main" id="{61871B4E-EC1B-94F0-8EB8-4C8B029BB19B}"/>
                </a:ext>
              </a:extLst>
            </p:cNvPr>
            <p:cNvSpPr txBox="1"/>
            <p:nvPr/>
          </p:nvSpPr>
          <p:spPr>
            <a:xfrm>
              <a:off x="6325232" y="500434"/>
              <a:ext cx="2352573" cy="88913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32"/>
                </a:lnSpc>
              </a:pPr>
              <a:r>
                <a:rPr lang="en-US" sz="1100" spc="8" dirty="0">
                  <a:solidFill>
                    <a:srgbClr val="231F2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the same issue, the average cost at Urgent Care </a:t>
              </a:r>
              <a:r>
                <a:rPr lang="en-US" sz="1100" b="1" i="0" spc="8" dirty="0">
                  <a:solidFill>
                    <a:srgbClr val="231F20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can be less </a:t>
              </a:r>
              <a:r>
                <a:rPr lang="en-US" sz="1100" spc="8" dirty="0">
                  <a:solidFill>
                    <a:srgbClr val="231F2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than Emergency Room care.</a:t>
              </a:r>
            </a:p>
          </p:txBody>
        </p:sp>
        <p:grpSp>
          <p:nvGrpSpPr>
            <p:cNvPr id="30" name="Group 27">
              <a:extLst>
                <a:ext uri="{FF2B5EF4-FFF2-40B4-BE49-F238E27FC236}">
                  <a16:creationId xmlns:a16="http://schemas.microsoft.com/office/drawing/2014/main" id="{D595036D-2B09-707B-F9FF-DEBE5CD4D5D4}"/>
                </a:ext>
              </a:extLst>
            </p:cNvPr>
            <p:cNvGrpSpPr/>
            <p:nvPr/>
          </p:nvGrpSpPr>
          <p:grpSpPr>
            <a:xfrm>
              <a:off x="928619" y="-255711"/>
              <a:ext cx="686295" cy="686295"/>
              <a:chOff x="0" y="-2365985"/>
              <a:chExt cx="6350000" cy="6350000"/>
            </a:xfrm>
          </p:grpSpPr>
          <p:sp>
            <p:nvSpPr>
              <p:cNvPr id="33" name="Freeform 28">
                <a:extLst>
                  <a:ext uri="{FF2B5EF4-FFF2-40B4-BE49-F238E27FC236}">
                    <a16:creationId xmlns:a16="http://schemas.microsoft.com/office/drawing/2014/main" id="{99CBA9A3-C767-2638-28AE-AA3D17A1E0E4}"/>
                  </a:ext>
                </a:extLst>
              </p:cNvPr>
              <p:cNvSpPr/>
              <p:nvPr/>
            </p:nvSpPr>
            <p:spPr>
              <a:xfrm>
                <a:off x="0" y="-2365985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2926D9"/>
              </a:solidFill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" name="Freeform 29">
              <a:extLst>
                <a:ext uri="{FF2B5EF4-FFF2-40B4-BE49-F238E27FC236}">
                  <a16:creationId xmlns:a16="http://schemas.microsoft.com/office/drawing/2014/main" id="{F70725BA-1834-8F9E-3F1B-C1C375EB3244}"/>
                </a:ext>
              </a:extLst>
            </p:cNvPr>
            <p:cNvSpPr/>
            <p:nvPr/>
          </p:nvSpPr>
          <p:spPr>
            <a:xfrm>
              <a:off x="1042915" y="-166424"/>
              <a:ext cx="457704" cy="488219"/>
            </a:xfrm>
            <a:custGeom>
              <a:avLst/>
              <a:gdLst/>
              <a:ahLst/>
              <a:cxnLst/>
              <a:rect l="l" t="t" r="r" b="b"/>
              <a:pathLst>
                <a:path w="457704" h="488218">
                  <a:moveTo>
                    <a:pt x="0" y="0"/>
                  </a:moveTo>
                  <a:lnTo>
                    <a:pt x="457704" y="0"/>
                  </a:lnTo>
                  <a:lnTo>
                    <a:pt x="457704" y="488218"/>
                  </a:lnTo>
                  <a:lnTo>
                    <a:pt x="0" y="4882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0">
              <a:extLst>
                <a:ext uri="{FF2B5EF4-FFF2-40B4-BE49-F238E27FC236}">
                  <a16:creationId xmlns:a16="http://schemas.microsoft.com/office/drawing/2014/main" id="{C98A432B-11F7-44CB-60A2-89BB20855B38}"/>
                </a:ext>
              </a:extLst>
            </p:cNvPr>
            <p:cNvSpPr txBox="1"/>
            <p:nvPr/>
          </p:nvSpPr>
          <p:spPr>
            <a:xfrm>
              <a:off x="0" y="500434"/>
              <a:ext cx="2543535" cy="88913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32"/>
                </a:lnSpc>
              </a:pPr>
              <a:r>
                <a:rPr lang="en-US" sz="1100" spc="8" dirty="0">
                  <a:solidFill>
                    <a:srgbClr val="231F2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average wait time to see a health care professional </a:t>
              </a:r>
            </a:p>
            <a:p>
              <a:pPr algn="ctr">
                <a:lnSpc>
                  <a:spcPts val="1332"/>
                </a:lnSpc>
              </a:pPr>
              <a:r>
                <a:rPr lang="en-US" sz="1100" spc="8" dirty="0">
                  <a:solidFill>
                    <a:srgbClr val="231F2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 Urgent Care is often </a:t>
              </a:r>
            </a:p>
            <a:p>
              <a:pPr algn="ctr">
                <a:lnSpc>
                  <a:spcPts val="1332"/>
                </a:lnSpc>
              </a:pPr>
              <a:r>
                <a:rPr lang="en-US" sz="1100" b="1" i="0" spc="8" dirty="0">
                  <a:solidFill>
                    <a:srgbClr val="231F20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less than 30 minutes.</a:t>
              </a:r>
            </a:p>
          </p:txBody>
        </p:sp>
      </p:grpSp>
      <p:sp>
        <p:nvSpPr>
          <p:cNvPr id="36" name="Freeform 31">
            <a:extLst>
              <a:ext uri="{FF2B5EF4-FFF2-40B4-BE49-F238E27FC236}">
                <a16:creationId xmlns:a16="http://schemas.microsoft.com/office/drawing/2014/main" id="{EBDBF219-AE1E-D52F-8753-1A79DF7CD469}"/>
              </a:ext>
            </a:extLst>
          </p:cNvPr>
          <p:cNvSpPr/>
          <p:nvPr userDrawn="1"/>
        </p:nvSpPr>
        <p:spPr>
          <a:xfrm>
            <a:off x="1442220" y="8975077"/>
            <a:ext cx="1888046" cy="647760"/>
          </a:xfrm>
          <a:custGeom>
            <a:avLst/>
            <a:gdLst/>
            <a:ahLst/>
            <a:cxnLst/>
            <a:rect l="l" t="t" r="r" b="b"/>
            <a:pathLst>
              <a:path w="1888046" h="647760">
                <a:moveTo>
                  <a:pt x="0" y="0"/>
                </a:moveTo>
                <a:lnTo>
                  <a:pt x="1888046" y="0"/>
                </a:lnTo>
                <a:lnTo>
                  <a:pt x="1888046" y="647761"/>
                </a:lnTo>
                <a:lnTo>
                  <a:pt x="0" y="6477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3FD5FC6D-B1E1-CFF1-DF71-CD5B210E3C3C}"/>
              </a:ext>
            </a:extLst>
          </p:cNvPr>
          <p:cNvSpPr txBox="1"/>
          <p:nvPr userDrawn="1"/>
        </p:nvSpPr>
        <p:spPr>
          <a:xfrm>
            <a:off x="1146496" y="1600200"/>
            <a:ext cx="3094711" cy="14041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0"/>
              </a:lnSpc>
            </a:pPr>
            <a:r>
              <a:rPr lang="en-US" sz="2939" b="1" i="0" spc="5" dirty="0">
                <a:solidFill>
                  <a:srgbClr val="2926D9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When Urgent Care can be a better option</a:t>
            </a:r>
          </a:p>
        </p:txBody>
      </p:sp>
      <p:sp>
        <p:nvSpPr>
          <p:cNvPr id="38" name="TextBox 38">
            <a:extLst>
              <a:ext uri="{FF2B5EF4-FFF2-40B4-BE49-F238E27FC236}">
                <a16:creationId xmlns:a16="http://schemas.microsoft.com/office/drawing/2014/main" id="{40CACD71-40F1-376E-5BEB-78EC17D0D30E}"/>
              </a:ext>
            </a:extLst>
          </p:cNvPr>
          <p:cNvSpPr txBox="1"/>
          <p:nvPr userDrawn="1"/>
        </p:nvSpPr>
        <p:spPr>
          <a:xfrm>
            <a:off x="838199" y="4133583"/>
            <a:ext cx="6172201" cy="7814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132"/>
              </a:lnSpc>
              <a:spcBef>
                <a:spcPct val="0"/>
              </a:spcBef>
            </a:pPr>
            <a:r>
              <a:rPr lang="en-US" sz="1400" u="none" spc="1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 have a minor illness or injury that can’t wait until tomorrow, </a:t>
            </a:r>
          </a:p>
          <a:p>
            <a:pPr marL="0" lvl="0" indent="0" algn="ctr">
              <a:lnSpc>
                <a:spcPts val="2132"/>
              </a:lnSpc>
              <a:spcBef>
                <a:spcPct val="0"/>
              </a:spcBef>
            </a:pPr>
            <a:r>
              <a:rPr lang="en-US" sz="1400" u="none" spc="1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to Urgent Care instead of the Emergency Room. You’ll find </a:t>
            </a:r>
          </a:p>
          <a:p>
            <a:pPr marL="0" lvl="0" indent="0" algn="ctr">
              <a:lnSpc>
                <a:spcPts val="2132"/>
              </a:lnSpc>
              <a:spcBef>
                <a:spcPct val="0"/>
              </a:spcBef>
            </a:pPr>
            <a:r>
              <a:rPr lang="en-US" sz="1400" u="none" spc="1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 access to quality care and it may even cost you less. </a:t>
            </a:r>
          </a:p>
        </p:txBody>
      </p:sp>
      <p:grpSp>
        <p:nvGrpSpPr>
          <p:cNvPr id="39" name="Group 39">
            <a:extLst>
              <a:ext uri="{FF2B5EF4-FFF2-40B4-BE49-F238E27FC236}">
                <a16:creationId xmlns:a16="http://schemas.microsoft.com/office/drawing/2014/main" id="{6C898CE4-AD24-627C-434E-150C599335F0}"/>
              </a:ext>
            </a:extLst>
          </p:cNvPr>
          <p:cNvGrpSpPr>
            <a:grpSpLocks noChangeAspect="1"/>
          </p:cNvGrpSpPr>
          <p:nvPr userDrawn="1"/>
        </p:nvGrpSpPr>
        <p:grpSpPr>
          <a:xfrm rot="14760">
            <a:off x="4694348" y="1119759"/>
            <a:ext cx="2056803" cy="2876301"/>
            <a:chOff x="0" y="0"/>
            <a:chExt cx="2147062" cy="3002521"/>
          </a:xfrm>
        </p:grpSpPr>
        <p:sp>
          <p:nvSpPr>
            <p:cNvPr id="40" name="Freeform 40">
              <a:extLst>
                <a:ext uri="{FF2B5EF4-FFF2-40B4-BE49-F238E27FC236}">
                  <a16:creationId xmlns:a16="http://schemas.microsoft.com/office/drawing/2014/main" id="{828FD811-AA70-F9BA-A753-5B7685DC91B4}"/>
                </a:ext>
              </a:extLst>
            </p:cNvPr>
            <p:cNvSpPr/>
            <p:nvPr/>
          </p:nvSpPr>
          <p:spPr>
            <a:xfrm>
              <a:off x="0" y="0"/>
              <a:ext cx="2147062" cy="3002534"/>
            </a:xfrm>
            <a:custGeom>
              <a:avLst/>
              <a:gdLst/>
              <a:ahLst/>
              <a:cxnLst/>
              <a:rect l="l" t="t" r="r" b="b"/>
              <a:pathLst>
                <a:path w="2147062" h="3002534">
                  <a:moveTo>
                    <a:pt x="315849" y="0"/>
                  </a:moveTo>
                  <a:cubicBezTo>
                    <a:pt x="158242" y="762"/>
                    <a:pt x="26924" y="115062"/>
                    <a:pt x="0" y="265303"/>
                  </a:cubicBezTo>
                  <a:lnTo>
                    <a:pt x="0" y="265303"/>
                  </a:lnTo>
                  <a:lnTo>
                    <a:pt x="0" y="3002534"/>
                  </a:lnTo>
                  <a:lnTo>
                    <a:pt x="2147062" y="2993263"/>
                  </a:lnTo>
                  <a:lnTo>
                    <a:pt x="2147062" y="292227"/>
                  </a:lnTo>
                  <a:cubicBezTo>
                    <a:pt x="2131822" y="128524"/>
                    <a:pt x="1993773" y="0"/>
                    <a:pt x="1826133" y="0"/>
                  </a:cubicBezTo>
                  <a:lnTo>
                    <a:pt x="317246" y="0"/>
                  </a:lnTo>
                  <a:close/>
                </a:path>
              </a:pathLst>
            </a:custGeom>
            <a:blipFill>
              <a:blip r:embed="rId8"/>
              <a:stretch>
                <a:fillRect t="-1459" r="-1" b="-49909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" name="Freeform 41">
            <a:extLst>
              <a:ext uri="{FF2B5EF4-FFF2-40B4-BE49-F238E27FC236}">
                <a16:creationId xmlns:a16="http://schemas.microsoft.com/office/drawing/2014/main" id="{D4E26DFF-44A7-5199-EE5A-6A773B23EAE6}"/>
              </a:ext>
            </a:extLst>
          </p:cNvPr>
          <p:cNvSpPr/>
          <p:nvPr userDrawn="1"/>
        </p:nvSpPr>
        <p:spPr>
          <a:xfrm>
            <a:off x="4502834" y="984742"/>
            <a:ext cx="2362461" cy="3082166"/>
          </a:xfrm>
          <a:custGeom>
            <a:avLst/>
            <a:gdLst/>
            <a:ahLst/>
            <a:cxnLst/>
            <a:rect l="l" t="t" r="r" b="b"/>
            <a:pathLst>
              <a:path w="2362461" h="3082166">
                <a:moveTo>
                  <a:pt x="0" y="0"/>
                </a:moveTo>
                <a:lnTo>
                  <a:pt x="2362461" y="0"/>
                </a:lnTo>
                <a:lnTo>
                  <a:pt x="2362461" y="3082166"/>
                </a:lnTo>
                <a:lnTo>
                  <a:pt x="0" y="308216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r="-940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2" name="Freeform 33">
            <a:extLst>
              <a:ext uri="{FF2B5EF4-FFF2-40B4-BE49-F238E27FC236}">
                <a16:creationId xmlns:a16="http://schemas.microsoft.com/office/drawing/2014/main" id="{26797971-25F5-0208-1BAF-AE8817E60189}"/>
              </a:ext>
            </a:extLst>
          </p:cNvPr>
          <p:cNvSpPr/>
          <p:nvPr userDrawn="1"/>
        </p:nvSpPr>
        <p:spPr>
          <a:xfrm>
            <a:off x="2303257" y="7165479"/>
            <a:ext cx="683121" cy="683121"/>
          </a:xfrm>
          <a:custGeom>
            <a:avLst/>
            <a:gdLst/>
            <a:ahLst/>
            <a:cxnLst/>
            <a:rect l="l" t="t" r="r" b="b"/>
            <a:pathLst>
              <a:path w="910828" h="910828">
                <a:moveTo>
                  <a:pt x="0" y="0"/>
                </a:moveTo>
                <a:lnTo>
                  <a:pt x="910828" y="0"/>
                </a:lnTo>
                <a:lnTo>
                  <a:pt x="910828" y="910828"/>
                </a:lnTo>
                <a:lnTo>
                  <a:pt x="0" y="91082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3" name="Freeform 34">
            <a:extLst>
              <a:ext uri="{FF2B5EF4-FFF2-40B4-BE49-F238E27FC236}">
                <a16:creationId xmlns:a16="http://schemas.microsoft.com/office/drawing/2014/main" id="{F25861AA-200B-5059-EF4A-86EA43E25122}"/>
              </a:ext>
            </a:extLst>
          </p:cNvPr>
          <p:cNvSpPr/>
          <p:nvPr userDrawn="1"/>
        </p:nvSpPr>
        <p:spPr>
          <a:xfrm>
            <a:off x="3122054" y="7354645"/>
            <a:ext cx="1583433" cy="304789"/>
          </a:xfrm>
          <a:custGeom>
            <a:avLst/>
            <a:gdLst/>
            <a:ahLst/>
            <a:cxnLst/>
            <a:rect l="l" t="t" r="r" b="b"/>
            <a:pathLst>
              <a:path w="2111244" h="406385">
                <a:moveTo>
                  <a:pt x="0" y="0"/>
                </a:moveTo>
                <a:lnTo>
                  <a:pt x="2111244" y="0"/>
                </a:lnTo>
                <a:lnTo>
                  <a:pt x="2111244" y="406385"/>
                </a:lnTo>
                <a:lnTo>
                  <a:pt x="0" y="406385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 35"/>
          <p:cNvSpPr/>
          <p:nvPr/>
        </p:nvSpPr>
        <p:spPr>
          <a:xfrm>
            <a:off x="4838837" y="7162800"/>
            <a:ext cx="630305" cy="630305"/>
          </a:xfrm>
          <a:custGeom>
            <a:avLst/>
            <a:gdLst/>
            <a:ahLst/>
            <a:cxnLst/>
            <a:rect l="l" t="t" r="r" b="b"/>
            <a:pathLst>
              <a:path w="840407" h="840407">
                <a:moveTo>
                  <a:pt x="0" y="0"/>
                </a:moveTo>
                <a:lnTo>
                  <a:pt x="840407" y="0"/>
                </a:lnTo>
                <a:lnTo>
                  <a:pt x="840407" y="840407"/>
                </a:lnTo>
                <a:lnTo>
                  <a:pt x="0" y="8404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6" name="TextBox 36"/>
          <p:cNvSpPr txBox="1"/>
          <p:nvPr/>
        </p:nvSpPr>
        <p:spPr>
          <a:xfrm>
            <a:off x="632023" y="7924800"/>
            <a:ext cx="6508354" cy="6434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2"/>
              </a:lnSpc>
            </a:pPr>
            <a:r>
              <a:rPr lang="en-US" sz="13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Scan the QR code above to search for care options.</a:t>
            </a:r>
          </a:p>
          <a:p>
            <a:pPr algn="ctr">
              <a:lnSpc>
                <a:spcPts val="1682"/>
              </a:lnSpc>
            </a:pPr>
            <a:r>
              <a:rPr lang="en-US" sz="13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Not registered for </a:t>
            </a:r>
            <a:r>
              <a:rPr lang="en-US" sz="1300" b="1" spc="23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Castlight</a:t>
            </a:r>
            <a:r>
              <a:rPr lang="en-US" sz="13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? It's easy. Download the </a:t>
            </a:r>
            <a:r>
              <a:rPr lang="en-US" sz="1300" b="1" spc="23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Castlight</a:t>
            </a:r>
            <a:r>
              <a:rPr lang="en-US" sz="13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</a:p>
          <a:p>
            <a:pPr algn="ctr">
              <a:lnSpc>
                <a:spcPts val="1682"/>
              </a:lnSpc>
            </a:pPr>
            <a:r>
              <a:rPr lang="en-US" sz="1300" b="1" spc="23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Mobile App from the App Store or Google Play.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525EA2B-43C2-3528-2C9B-E9CA9342CF58}"/>
              </a:ext>
            </a:extLst>
          </p:cNvPr>
          <p:cNvSpPr txBox="1"/>
          <p:nvPr/>
        </p:nvSpPr>
        <p:spPr>
          <a:xfrm>
            <a:off x="4038600" y="9220200"/>
            <a:ext cx="26045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5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36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Castlight Urgent Care vs ER Flyer - 2 options</dc:title>
  <cp:lastModifiedBy>Dori Shields</cp:lastModifiedBy>
  <cp:revision>5</cp:revision>
  <dcterms:created xsi:type="dcterms:W3CDTF">2006-08-16T00:00:00Z</dcterms:created>
  <dcterms:modified xsi:type="dcterms:W3CDTF">2023-12-19T15:44:17Z</dcterms:modified>
  <dc:identifier>DAFISFcHTeU</dc:identifier>
</cp:coreProperties>
</file>