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772400" cy="10058400"/>
  <p:notesSz cx="6858000" cy="9144000"/>
  <p:embeddedFontLst>
    <p:embeddedFont>
      <p:font typeface="Arial Black" panose="020B0604020202020204" pitchFamily="34" charset="0"/>
      <p:bold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83" autoAdjust="0"/>
    <p:restoredTop sz="94469" autoAdjust="0"/>
  </p:normalViewPr>
  <p:slideViewPr>
    <p:cSldViewPr>
      <p:cViewPr varScale="1">
        <p:scale>
          <a:sx n="131" d="100"/>
          <a:sy n="131" d="100"/>
        </p:scale>
        <p:origin x="209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8.emf"/><Relationship Id="rId4" Type="http://schemas.openxmlformats.org/officeDocument/2006/relationships/image" Target="../media/image2.png"/><Relationship Id="rId9" Type="http://schemas.openxmlformats.org/officeDocument/2006/relationships/image" Target="../media/image7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Freeform 2">
            <a:extLst>
              <a:ext uri="{FF2B5EF4-FFF2-40B4-BE49-F238E27FC236}">
                <a16:creationId xmlns:a16="http://schemas.microsoft.com/office/drawing/2014/main" id="{2402CA86-C507-0911-1FB4-E5D0D1E348FD}"/>
              </a:ext>
            </a:extLst>
          </p:cNvPr>
          <p:cNvSpPr/>
          <p:nvPr userDrawn="1"/>
        </p:nvSpPr>
        <p:spPr>
          <a:xfrm>
            <a:off x="0" y="7010400"/>
            <a:ext cx="7772400" cy="1905000"/>
          </a:xfrm>
          <a:custGeom>
            <a:avLst/>
            <a:gdLst/>
            <a:ahLst/>
            <a:cxnLst/>
            <a:rect l="l" t="t" r="r" b="b"/>
            <a:pathLst>
              <a:path w="7772400" h="1543688">
                <a:moveTo>
                  <a:pt x="0" y="0"/>
                </a:moveTo>
                <a:lnTo>
                  <a:pt x="7772400" y="0"/>
                </a:lnTo>
                <a:lnTo>
                  <a:pt x="7772400" y="1543688"/>
                </a:lnTo>
                <a:lnTo>
                  <a:pt x="0" y="15436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443943" b="-78724"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25" name="Group 3">
            <a:extLst>
              <a:ext uri="{FF2B5EF4-FFF2-40B4-BE49-F238E27FC236}">
                <a16:creationId xmlns:a16="http://schemas.microsoft.com/office/drawing/2014/main" id="{764D0BC0-22DE-6596-4173-D7932C5E8382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91545" y="7683541"/>
            <a:ext cx="203044" cy="119786"/>
            <a:chOff x="0" y="0"/>
            <a:chExt cx="406082" cy="239573"/>
          </a:xfrm>
        </p:grpSpPr>
        <p:sp>
          <p:nvSpPr>
            <p:cNvPr id="126" name="Freeform 4">
              <a:extLst>
                <a:ext uri="{FF2B5EF4-FFF2-40B4-BE49-F238E27FC236}">
                  <a16:creationId xmlns:a16="http://schemas.microsoft.com/office/drawing/2014/main" id="{C3195140-1EF3-F39A-8ABF-417933931A97}"/>
                </a:ext>
              </a:extLst>
            </p:cNvPr>
            <p:cNvSpPr/>
            <p:nvPr/>
          </p:nvSpPr>
          <p:spPr>
            <a:xfrm>
              <a:off x="0" y="0"/>
              <a:ext cx="406019" cy="239649"/>
            </a:xfrm>
            <a:custGeom>
              <a:avLst/>
              <a:gdLst/>
              <a:ahLst/>
              <a:cxnLst/>
              <a:rect l="l" t="t" r="r" b="b"/>
              <a:pathLst>
                <a:path w="406019" h="239649">
                  <a:moveTo>
                    <a:pt x="191135" y="0"/>
                  </a:moveTo>
                  <a:cubicBezTo>
                    <a:pt x="191135" y="0"/>
                    <a:pt x="103251" y="54737"/>
                    <a:pt x="0" y="112776"/>
                  </a:cubicBezTo>
                  <a:cubicBezTo>
                    <a:pt x="76454" y="211328"/>
                    <a:pt x="194183" y="238633"/>
                    <a:pt x="198501" y="239649"/>
                  </a:cubicBezTo>
                  <a:lnTo>
                    <a:pt x="198628" y="239649"/>
                  </a:lnTo>
                  <a:cubicBezTo>
                    <a:pt x="201930" y="237871"/>
                    <a:pt x="357886" y="155194"/>
                    <a:pt x="406019" y="102489"/>
                  </a:cubicBezTo>
                  <a:lnTo>
                    <a:pt x="406019" y="102489"/>
                  </a:lnTo>
                  <a:cubicBezTo>
                    <a:pt x="245745" y="98552"/>
                    <a:pt x="191135" y="0"/>
                    <a:pt x="191135" y="0"/>
                  </a:cubicBezTo>
                  <a:close/>
                </a:path>
              </a:pathLst>
            </a:custGeom>
            <a:solidFill>
              <a:srgbClr val="1179BD">
                <a:alpha val="40000"/>
              </a:srgbClr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7" name="Group 5">
            <a:extLst>
              <a:ext uri="{FF2B5EF4-FFF2-40B4-BE49-F238E27FC236}">
                <a16:creationId xmlns:a16="http://schemas.microsoft.com/office/drawing/2014/main" id="{9945AC3F-F2C6-EC50-E5CB-0BA6E0FE52C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821380" y="9164022"/>
            <a:ext cx="5906" cy="498472"/>
            <a:chOff x="0" y="0"/>
            <a:chExt cx="11811" cy="996950"/>
          </a:xfrm>
        </p:grpSpPr>
        <p:sp>
          <p:nvSpPr>
            <p:cNvPr id="128" name="Freeform 6">
              <a:extLst>
                <a:ext uri="{FF2B5EF4-FFF2-40B4-BE49-F238E27FC236}">
                  <a16:creationId xmlns:a16="http://schemas.microsoft.com/office/drawing/2014/main" id="{7392D902-7D97-0958-22CC-CEB81C1A3D91}"/>
                </a:ext>
              </a:extLst>
            </p:cNvPr>
            <p:cNvSpPr/>
            <p:nvPr/>
          </p:nvSpPr>
          <p:spPr>
            <a:xfrm>
              <a:off x="0" y="0"/>
              <a:ext cx="11811" cy="996950"/>
            </a:xfrm>
            <a:custGeom>
              <a:avLst/>
              <a:gdLst/>
              <a:ahLst/>
              <a:cxnLst/>
              <a:rect l="l" t="t" r="r" b="b"/>
              <a:pathLst>
                <a:path w="11811" h="996950">
                  <a:moveTo>
                    <a:pt x="11811" y="0"/>
                  </a:moveTo>
                  <a:lnTo>
                    <a:pt x="11811" y="996950"/>
                  </a:lnTo>
                  <a:lnTo>
                    <a:pt x="0" y="996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9" name="Freeform 7">
            <a:extLst>
              <a:ext uri="{FF2B5EF4-FFF2-40B4-BE49-F238E27FC236}">
                <a16:creationId xmlns:a16="http://schemas.microsoft.com/office/drawing/2014/main" id="{92BC1BD3-38F9-E1AF-90F5-BC8D7126B5E5}"/>
              </a:ext>
            </a:extLst>
          </p:cNvPr>
          <p:cNvSpPr/>
          <p:nvPr userDrawn="1"/>
        </p:nvSpPr>
        <p:spPr>
          <a:xfrm>
            <a:off x="1442220" y="9089377"/>
            <a:ext cx="1888046" cy="647760"/>
          </a:xfrm>
          <a:custGeom>
            <a:avLst/>
            <a:gdLst/>
            <a:ahLst/>
            <a:cxnLst/>
            <a:rect l="l" t="t" r="r" b="b"/>
            <a:pathLst>
              <a:path w="1888046" h="647760">
                <a:moveTo>
                  <a:pt x="0" y="0"/>
                </a:moveTo>
                <a:lnTo>
                  <a:pt x="1888046" y="0"/>
                </a:lnTo>
                <a:lnTo>
                  <a:pt x="1888046" y="647761"/>
                </a:lnTo>
                <a:lnTo>
                  <a:pt x="0" y="64776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1" name="Freeform 9">
            <a:extLst>
              <a:ext uri="{FF2B5EF4-FFF2-40B4-BE49-F238E27FC236}">
                <a16:creationId xmlns:a16="http://schemas.microsoft.com/office/drawing/2014/main" id="{EECDCCC5-C0E1-0F1B-C858-FD78DA203835}"/>
              </a:ext>
            </a:extLst>
          </p:cNvPr>
          <p:cNvSpPr/>
          <p:nvPr/>
        </p:nvSpPr>
        <p:spPr>
          <a:xfrm>
            <a:off x="2303257" y="7241679"/>
            <a:ext cx="683121" cy="683121"/>
          </a:xfrm>
          <a:custGeom>
            <a:avLst/>
            <a:gdLst/>
            <a:ahLst/>
            <a:cxnLst/>
            <a:rect l="l" t="t" r="r" b="b"/>
            <a:pathLst>
              <a:path w="910828" h="910828">
                <a:moveTo>
                  <a:pt x="0" y="0"/>
                </a:moveTo>
                <a:lnTo>
                  <a:pt x="910828" y="0"/>
                </a:lnTo>
                <a:lnTo>
                  <a:pt x="910828" y="910828"/>
                </a:lnTo>
                <a:lnTo>
                  <a:pt x="0" y="91082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2" name="Freeform 10">
            <a:extLst>
              <a:ext uri="{FF2B5EF4-FFF2-40B4-BE49-F238E27FC236}">
                <a16:creationId xmlns:a16="http://schemas.microsoft.com/office/drawing/2014/main" id="{C6AB13B9-02F7-3829-C489-5E760BB36718}"/>
              </a:ext>
            </a:extLst>
          </p:cNvPr>
          <p:cNvSpPr/>
          <p:nvPr/>
        </p:nvSpPr>
        <p:spPr>
          <a:xfrm>
            <a:off x="3122054" y="7430845"/>
            <a:ext cx="1583433" cy="304789"/>
          </a:xfrm>
          <a:custGeom>
            <a:avLst/>
            <a:gdLst/>
            <a:ahLst/>
            <a:cxnLst/>
            <a:rect l="l" t="t" r="r" b="b"/>
            <a:pathLst>
              <a:path w="2111244" h="406385">
                <a:moveTo>
                  <a:pt x="0" y="0"/>
                </a:moveTo>
                <a:lnTo>
                  <a:pt x="2111244" y="0"/>
                </a:lnTo>
                <a:lnTo>
                  <a:pt x="2111244" y="406385"/>
                </a:lnTo>
                <a:lnTo>
                  <a:pt x="0" y="40638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34" name="Group 12">
            <a:extLst>
              <a:ext uri="{FF2B5EF4-FFF2-40B4-BE49-F238E27FC236}">
                <a16:creationId xmlns:a16="http://schemas.microsoft.com/office/drawing/2014/main" id="{0622E6A2-5A61-4E50-49F3-0B933B8A63A6}"/>
              </a:ext>
            </a:extLst>
          </p:cNvPr>
          <p:cNvGrpSpPr/>
          <p:nvPr userDrawn="1"/>
        </p:nvGrpSpPr>
        <p:grpSpPr>
          <a:xfrm>
            <a:off x="298809" y="2787083"/>
            <a:ext cx="2135158" cy="3975259"/>
            <a:chOff x="0" y="0"/>
            <a:chExt cx="744282" cy="1385711"/>
          </a:xfrm>
        </p:grpSpPr>
        <p:sp>
          <p:nvSpPr>
            <p:cNvPr id="135" name="Freeform 13">
              <a:extLst>
                <a:ext uri="{FF2B5EF4-FFF2-40B4-BE49-F238E27FC236}">
                  <a16:creationId xmlns:a16="http://schemas.microsoft.com/office/drawing/2014/main" id="{796EC8F3-8FF3-2920-1F99-D0969DA4A9B5}"/>
                </a:ext>
              </a:extLst>
            </p:cNvPr>
            <p:cNvSpPr/>
            <p:nvPr/>
          </p:nvSpPr>
          <p:spPr>
            <a:xfrm>
              <a:off x="0" y="0"/>
              <a:ext cx="744282" cy="1385711"/>
            </a:xfrm>
            <a:custGeom>
              <a:avLst/>
              <a:gdLst/>
              <a:ahLst/>
              <a:cxnLst/>
              <a:rect l="l" t="t" r="r" b="b"/>
              <a:pathLst>
                <a:path w="744282" h="1385711">
                  <a:moveTo>
                    <a:pt x="0" y="0"/>
                  </a:moveTo>
                  <a:lnTo>
                    <a:pt x="744282" y="0"/>
                  </a:lnTo>
                  <a:lnTo>
                    <a:pt x="744282" y="1385711"/>
                  </a:lnTo>
                  <a:lnTo>
                    <a:pt x="0" y="1385711"/>
                  </a:lnTo>
                  <a:close/>
                </a:path>
              </a:pathLst>
            </a:custGeom>
            <a:solidFill>
              <a:srgbClr val="2926D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TextBox 14">
              <a:extLst>
                <a:ext uri="{FF2B5EF4-FFF2-40B4-BE49-F238E27FC236}">
                  <a16:creationId xmlns:a16="http://schemas.microsoft.com/office/drawing/2014/main" id="{22200FCA-7004-2287-40B0-445BD8A59CF1}"/>
                </a:ext>
              </a:extLst>
            </p:cNvPr>
            <p:cNvSpPr txBox="1"/>
            <p:nvPr/>
          </p:nvSpPr>
          <p:spPr>
            <a:xfrm>
              <a:off x="0" y="-38100"/>
              <a:ext cx="744282" cy="14238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sp>
        <p:nvSpPr>
          <p:cNvPr id="137" name="Freeform 15">
            <a:extLst>
              <a:ext uri="{FF2B5EF4-FFF2-40B4-BE49-F238E27FC236}">
                <a16:creationId xmlns:a16="http://schemas.microsoft.com/office/drawing/2014/main" id="{12FAB5C4-42C4-4126-16B9-F0809ACB7FEE}"/>
              </a:ext>
            </a:extLst>
          </p:cNvPr>
          <p:cNvSpPr/>
          <p:nvPr userDrawn="1"/>
        </p:nvSpPr>
        <p:spPr>
          <a:xfrm>
            <a:off x="0" y="-12311"/>
            <a:ext cx="7772400" cy="1543688"/>
          </a:xfrm>
          <a:custGeom>
            <a:avLst/>
            <a:gdLst/>
            <a:ahLst/>
            <a:cxnLst/>
            <a:rect l="l" t="t" r="r" b="b"/>
            <a:pathLst>
              <a:path w="7772400" h="1543688">
                <a:moveTo>
                  <a:pt x="0" y="0"/>
                </a:moveTo>
                <a:lnTo>
                  <a:pt x="7772400" y="0"/>
                </a:lnTo>
                <a:lnTo>
                  <a:pt x="7772400" y="1543687"/>
                </a:lnTo>
                <a:lnTo>
                  <a:pt x="0" y="15436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443943" b="-78724"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38" name="Group 16">
            <a:extLst>
              <a:ext uri="{FF2B5EF4-FFF2-40B4-BE49-F238E27FC236}">
                <a16:creationId xmlns:a16="http://schemas.microsoft.com/office/drawing/2014/main" id="{8026FE29-8A58-E854-52A3-64394C2DFC16}"/>
              </a:ext>
            </a:extLst>
          </p:cNvPr>
          <p:cNvGrpSpPr/>
          <p:nvPr userDrawn="1"/>
        </p:nvGrpSpPr>
        <p:grpSpPr>
          <a:xfrm>
            <a:off x="2869834" y="2787083"/>
            <a:ext cx="2101625" cy="3975259"/>
            <a:chOff x="0" y="0"/>
            <a:chExt cx="732592" cy="1385711"/>
          </a:xfrm>
        </p:grpSpPr>
        <p:sp>
          <p:nvSpPr>
            <p:cNvPr id="139" name="Freeform 17">
              <a:extLst>
                <a:ext uri="{FF2B5EF4-FFF2-40B4-BE49-F238E27FC236}">
                  <a16:creationId xmlns:a16="http://schemas.microsoft.com/office/drawing/2014/main" id="{C25B11EA-70D8-E56C-847A-CECECF9A6F11}"/>
                </a:ext>
              </a:extLst>
            </p:cNvPr>
            <p:cNvSpPr/>
            <p:nvPr/>
          </p:nvSpPr>
          <p:spPr>
            <a:xfrm>
              <a:off x="0" y="0"/>
              <a:ext cx="732592" cy="1385711"/>
            </a:xfrm>
            <a:custGeom>
              <a:avLst/>
              <a:gdLst/>
              <a:ahLst/>
              <a:cxnLst/>
              <a:rect l="l" t="t" r="r" b="b"/>
              <a:pathLst>
                <a:path w="732592" h="1385711">
                  <a:moveTo>
                    <a:pt x="0" y="0"/>
                  </a:moveTo>
                  <a:lnTo>
                    <a:pt x="732592" y="0"/>
                  </a:lnTo>
                  <a:lnTo>
                    <a:pt x="732592" y="1385711"/>
                  </a:lnTo>
                  <a:lnTo>
                    <a:pt x="0" y="1385711"/>
                  </a:lnTo>
                  <a:close/>
                </a:path>
              </a:pathLst>
            </a:custGeom>
            <a:solidFill>
              <a:srgbClr val="6E1EB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40" name="TextBox 18">
              <a:extLst>
                <a:ext uri="{FF2B5EF4-FFF2-40B4-BE49-F238E27FC236}">
                  <a16:creationId xmlns:a16="http://schemas.microsoft.com/office/drawing/2014/main" id="{A5DE6D69-A55B-36AB-4456-0FA9BB546949}"/>
                </a:ext>
              </a:extLst>
            </p:cNvPr>
            <p:cNvSpPr txBox="1"/>
            <p:nvPr/>
          </p:nvSpPr>
          <p:spPr>
            <a:xfrm>
              <a:off x="0" y="-38100"/>
              <a:ext cx="732592" cy="14238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grpSp>
        <p:nvGrpSpPr>
          <p:cNvPr id="141" name="Group 19">
            <a:extLst>
              <a:ext uri="{FF2B5EF4-FFF2-40B4-BE49-F238E27FC236}">
                <a16:creationId xmlns:a16="http://schemas.microsoft.com/office/drawing/2014/main" id="{ABB67A47-8993-DC5E-6BAB-5E4939E1ECBE}"/>
              </a:ext>
            </a:extLst>
          </p:cNvPr>
          <p:cNvGrpSpPr/>
          <p:nvPr userDrawn="1"/>
        </p:nvGrpSpPr>
        <p:grpSpPr>
          <a:xfrm>
            <a:off x="5440527" y="2787083"/>
            <a:ext cx="2068754" cy="3975259"/>
            <a:chOff x="0" y="0"/>
            <a:chExt cx="721134" cy="1385711"/>
          </a:xfrm>
        </p:grpSpPr>
        <p:sp>
          <p:nvSpPr>
            <p:cNvPr id="142" name="Freeform 20">
              <a:extLst>
                <a:ext uri="{FF2B5EF4-FFF2-40B4-BE49-F238E27FC236}">
                  <a16:creationId xmlns:a16="http://schemas.microsoft.com/office/drawing/2014/main" id="{2FDBE8EC-C745-7AD9-0621-5E41585391B7}"/>
                </a:ext>
              </a:extLst>
            </p:cNvPr>
            <p:cNvSpPr/>
            <p:nvPr/>
          </p:nvSpPr>
          <p:spPr>
            <a:xfrm>
              <a:off x="0" y="0"/>
              <a:ext cx="721134" cy="1385711"/>
            </a:xfrm>
            <a:custGeom>
              <a:avLst/>
              <a:gdLst/>
              <a:ahLst/>
              <a:cxnLst/>
              <a:rect l="l" t="t" r="r" b="b"/>
              <a:pathLst>
                <a:path w="721134" h="1385711">
                  <a:moveTo>
                    <a:pt x="0" y="0"/>
                  </a:moveTo>
                  <a:lnTo>
                    <a:pt x="721134" y="0"/>
                  </a:lnTo>
                  <a:lnTo>
                    <a:pt x="721134" y="1385711"/>
                  </a:lnTo>
                  <a:lnTo>
                    <a:pt x="0" y="1385711"/>
                  </a:lnTo>
                  <a:close/>
                </a:path>
              </a:pathLst>
            </a:custGeom>
            <a:solidFill>
              <a:srgbClr val="B52875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TextBox 21">
              <a:extLst>
                <a:ext uri="{FF2B5EF4-FFF2-40B4-BE49-F238E27FC236}">
                  <a16:creationId xmlns:a16="http://schemas.microsoft.com/office/drawing/2014/main" id="{3C36FF48-9517-48A5-B5A2-156865F2C654}"/>
                </a:ext>
              </a:extLst>
            </p:cNvPr>
            <p:cNvSpPr txBox="1"/>
            <p:nvPr/>
          </p:nvSpPr>
          <p:spPr>
            <a:xfrm>
              <a:off x="0" y="-38100"/>
              <a:ext cx="721134" cy="14238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sp>
        <p:nvSpPr>
          <p:cNvPr id="144" name="AutoShape 22">
            <a:extLst>
              <a:ext uri="{FF2B5EF4-FFF2-40B4-BE49-F238E27FC236}">
                <a16:creationId xmlns:a16="http://schemas.microsoft.com/office/drawing/2014/main" id="{EE3B0507-C55A-E9C3-A169-B3F482455C7D}"/>
              </a:ext>
            </a:extLst>
          </p:cNvPr>
          <p:cNvSpPr/>
          <p:nvPr userDrawn="1"/>
        </p:nvSpPr>
        <p:spPr>
          <a:xfrm>
            <a:off x="557536" y="3505200"/>
            <a:ext cx="1632528" cy="0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45" name="AutoShape 23">
            <a:extLst>
              <a:ext uri="{FF2B5EF4-FFF2-40B4-BE49-F238E27FC236}">
                <a16:creationId xmlns:a16="http://schemas.microsoft.com/office/drawing/2014/main" id="{9CAF21A4-2A7B-D8D7-3FE1-E6CE32A16797}"/>
              </a:ext>
            </a:extLst>
          </p:cNvPr>
          <p:cNvSpPr/>
          <p:nvPr userDrawn="1"/>
        </p:nvSpPr>
        <p:spPr>
          <a:xfrm>
            <a:off x="3104382" y="3486150"/>
            <a:ext cx="1632528" cy="0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46" name="AutoShape 24">
            <a:extLst>
              <a:ext uri="{FF2B5EF4-FFF2-40B4-BE49-F238E27FC236}">
                <a16:creationId xmlns:a16="http://schemas.microsoft.com/office/drawing/2014/main" id="{2EB913BA-76D7-2D2D-C6D9-7D01EDF96529}"/>
              </a:ext>
            </a:extLst>
          </p:cNvPr>
          <p:cNvSpPr/>
          <p:nvPr userDrawn="1"/>
        </p:nvSpPr>
        <p:spPr>
          <a:xfrm>
            <a:off x="5658640" y="3486150"/>
            <a:ext cx="1632528" cy="0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51" name="TextBox 29">
            <a:extLst>
              <a:ext uri="{FF2B5EF4-FFF2-40B4-BE49-F238E27FC236}">
                <a16:creationId xmlns:a16="http://schemas.microsoft.com/office/drawing/2014/main" id="{7D1638B7-C477-CDBC-13A6-B2980D41569D}"/>
              </a:ext>
            </a:extLst>
          </p:cNvPr>
          <p:cNvSpPr txBox="1"/>
          <p:nvPr userDrawn="1"/>
        </p:nvSpPr>
        <p:spPr>
          <a:xfrm>
            <a:off x="282400" y="1936837"/>
            <a:ext cx="7207601" cy="5686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32"/>
              </a:lnSpc>
            </a:pPr>
            <a:r>
              <a:rPr lang="en-US" sz="1800" spc="19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 when to go to the ER-and when to see your </a:t>
            </a:r>
          </a:p>
          <a:p>
            <a:pPr algn="ctr">
              <a:lnSpc>
                <a:spcPts val="2332"/>
              </a:lnSpc>
            </a:pPr>
            <a:r>
              <a:rPr lang="en-US" sz="1800" spc="19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provider instead.</a:t>
            </a:r>
          </a:p>
        </p:txBody>
      </p:sp>
      <p:sp>
        <p:nvSpPr>
          <p:cNvPr id="152" name="TextBox 30">
            <a:extLst>
              <a:ext uri="{FF2B5EF4-FFF2-40B4-BE49-F238E27FC236}">
                <a16:creationId xmlns:a16="http://schemas.microsoft.com/office/drawing/2014/main" id="{8847F5CB-8157-CDB6-5FD4-D4F3104325C0}"/>
              </a:ext>
            </a:extLst>
          </p:cNvPr>
          <p:cNvSpPr txBox="1"/>
          <p:nvPr userDrawn="1"/>
        </p:nvSpPr>
        <p:spPr>
          <a:xfrm>
            <a:off x="0" y="385762"/>
            <a:ext cx="7772400" cy="6495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669"/>
              </a:lnSpc>
            </a:pPr>
            <a:r>
              <a:rPr lang="en-US" sz="2800" b="1" i="0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Do you know where to go for care?</a:t>
            </a:r>
          </a:p>
        </p:txBody>
      </p:sp>
      <p:sp>
        <p:nvSpPr>
          <p:cNvPr id="153" name="TextBox 31">
            <a:extLst>
              <a:ext uri="{FF2B5EF4-FFF2-40B4-BE49-F238E27FC236}">
                <a16:creationId xmlns:a16="http://schemas.microsoft.com/office/drawing/2014/main" id="{472CB9CD-EA2A-D042-E5A9-B9E8A4D376BA}"/>
              </a:ext>
            </a:extLst>
          </p:cNvPr>
          <p:cNvSpPr txBox="1"/>
          <p:nvPr userDrawn="1"/>
        </p:nvSpPr>
        <p:spPr>
          <a:xfrm>
            <a:off x="298809" y="2951946"/>
            <a:ext cx="2135158" cy="4770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20"/>
              </a:lnSpc>
            </a:pPr>
            <a:r>
              <a:rPr lang="en-US" sz="1500" b="1" i="0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Primary care provider</a:t>
            </a:r>
          </a:p>
        </p:txBody>
      </p:sp>
      <p:sp>
        <p:nvSpPr>
          <p:cNvPr id="154" name="TextBox 32">
            <a:extLst>
              <a:ext uri="{FF2B5EF4-FFF2-40B4-BE49-F238E27FC236}">
                <a16:creationId xmlns:a16="http://schemas.microsoft.com/office/drawing/2014/main" id="{659CA721-C77D-AC09-2BF1-3588C41EA8F2}"/>
              </a:ext>
            </a:extLst>
          </p:cNvPr>
          <p:cNvSpPr txBox="1"/>
          <p:nvPr userDrawn="1"/>
        </p:nvSpPr>
        <p:spPr>
          <a:xfrm>
            <a:off x="2853067" y="2905896"/>
            <a:ext cx="2135158" cy="2911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500" b="1" i="0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Urgent care</a:t>
            </a:r>
          </a:p>
        </p:txBody>
      </p:sp>
      <p:sp>
        <p:nvSpPr>
          <p:cNvPr id="155" name="TextBox 33">
            <a:extLst>
              <a:ext uri="{FF2B5EF4-FFF2-40B4-BE49-F238E27FC236}">
                <a16:creationId xmlns:a16="http://schemas.microsoft.com/office/drawing/2014/main" id="{DA969946-D1E8-F34D-A2BA-E186DE8439FA}"/>
              </a:ext>
            </a:extLst>
          </p:cNvPr>
          <p:cNvSpPr txBox="1"/>
          <p:nvPr userDrawn="1"/>
        </p:nvSpPr>
        <p:spPr>
          <a:xfrm>
            <a:off x="5407325" y="2895600"/>
            <a:ext cx="2135158" cy="2945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500" b="1" i="0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Emergency room</a:t>
            </a:r>
          </a:p>
        </p:txBody>
      </p:sp>
      <p:sp>
        <p:nvSpPr>
          <p:cNvPr id="156" name="TextBox 34">
            <a:extLst>
              <a:ext uri="{FF2B5EF4-FFF2-40B4-BE49-F238E27FC236}">
                <a16:creationId xmlns:a16="http://schemas.microsoft.com/office/drawing/2014/main" id="{E90E8285-5BD8-0D2D-9B8F-0ADD73E0BC0F}"/>
              </a:ext>
            </a:extLst>
          </p:cNvPr>
          <p:cNvSpPr txBox="1"/>
          <p:nvPr userDrawn="1"/>
        </p:nvSpPr>
        <p:spPr>
          <a:xfrm>
            <a:off x="457200" y="3733800"/>
            <a:ext cx="2125142" cy="24545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Preventive care</a:t>
            </a:r>
          </a:p>
          <a:p>
            <a:pPr algn="l">
              <a:lnSpc>
                <a:spcPct val="100000"/>
              </a:lnSpc>
            </a:pPr>
            <a:endParaRPr lang="en-US" sz="145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4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Anxiety and </a:t>
            </a:r>
          </a:p>
          <a:p>
            <a:pPr algn="l">
              <a:lnSpc>
                <a:spcPct val="100000"/>
              </a:lnSpc>
            </a:pPr>
            <a:r>
              <a:rPr lang="en-US" sz="14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Depression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5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Chronic conditions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5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Illnesses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5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Urinary tract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infections</a:t>
            </a:r>
          </a:p>
        </p:txBody>
      </p:sp>
      <p:pic>
        <p:nvPicPr>
          <p:cNvPr id="177" name="Picture 176">
            <a:extLst>
              <a:ext uri="{FF2B5EF4-FFF2-40B4-BE49-F238E27FC236}">
                <a16:creationId xmlns:a16="http://schemas.microsoft.com/office/drawing/2014/main" id="{4453A97B-8BD0-1ECF-8DCB-8111947A34CB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711009" y="4038600"/>
            <a:ext cx="606441" cy="606441"/>
          </a:xfrm>
          <a:prstGeom prst="rect">
            <a:avLst/>
          </a:prstGeom>
        </p:spPr>
      </p:pic>
      <p:pic>
        <p:nvPicPr>
          <p:cNvPr id="179" name="Picture 178">
            <a:extLst>
              <a:ext uri="{FF2B5EF4-FFF2-40B4-BE49-F238E27FC236}">
                <a16:creationId xmlns:a16="http://schemas.microsoft.com/office/drawing/2014/main" id="{6BF80A47-E822-826C-76BB-9F9E64DDF62A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4187616" y="4083441"/>
            <a:ext cx="659229" cy="659229"/>
          </a:xfrm>
          <a:prstGeom prst="rect">
            <a:avLst/>
          </a:prstGeom>
        </p:spPr>
      </p:pic>
      <p:pic>
        <p:nvPicPr>
          <p:cNvPr id="181" name="Picture 180">
            <a:extLst>
              <a:ext uri="{FF2B5EF4-FFF2-40B4-BE49-F238E27FC236}">
                <a16:creationId xmlns:a16="http://schemas.microsoft.com/office/drawing/2014/main" id="{FF0AA58C-BA7D-2D16-26A7-89520A08FDCE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6750836" y="4078904"/>
            <a:ext cx="640564" cy="621153"/>
          </a:xfrm>
          <a:prstGeom prst="rect">
            <a:avLst/>
          </a:prstGeom>
        </p:spPr>
      </p:pic>
      <p:sp>
        <p:nvSpPr>
          <p:cNvPr id="2" name="TextBox 34">
            <a:extLst>
              <a:ext uri="{FF2B5EF4-FFF2-40B4-BE49-F238E27FC236}">
                <a16:creationId xmlns:a16="http://schemas.microsoft.com/office/drawing/2014/main" id="{4627C406-21D9-2B74-123C-DC119DC8E75C}"/>
              </a:ext>
            </a:extLst>
          </p:cNvPr>
          <p:cNvSpPr txBox="1"/>
          <p:nvPr userDrawn="1"/>
        </p:nvSpPr>
        <p:spPr>
          <a:xfrm>
            <a:off x="3056844" y="3731074"/>
            <a:ext cx="2125142" cy="24545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Respiratory </a:t>
            </a:r>
          </a:p>
          <a:p>
            <a:pPr algn="l">
              <a:lnSpc>
                <a:spcPct val="100000"/>
              </a:lnSpc>
            </a:pPr>
            <a:r>
              <a:rPr lang="en-US" sz="14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illnesses</a:t>
            </a:r>
          </a:p>
          <a:p>
            <a:pPr algn="l">
              <a:lnSpc>
                <a:spcPct val="100000"/>
              </a:lnSpc>
            </a:pPr>
            <a:endParaRPr lang="en-US" sz="145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Sprains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5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Fractures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5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Minor burns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5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Minor lacerations</a:t>
            </a:r>
          </a:p>
          <a:p>
            <a:pPr algn="l">
              <a:lnSpc>
                <a:spcPct val="100000"/>
              </a:lnSpc>
            </a:pPr>
            <a:endParaRPr lang="en-US" sz="145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34">
            <a:extLst>
              <a:ext uri="{FF2B5EF4-FFF2-40B4-BE49-F238E27FC236}">
                <a16:creationId xmlns:a16="http://schemas.microsoft.com/office/drawing/2014/main" id="{674628CB-E05B-039C-78F0-3DAA6E29EF87}"/>
              </a:ext>
            </a:extLst>
          </p:cNvPr>
          <p:cNvSpPr txBox="1"/>
          <p:nvPr userDrawn="1"/>
        </p:nvSpPr>
        <p:spPr>
          <a:xfrm>
            <a:off x="5634288" y="3726856"/>
            <a:ext cx="2125142" cy="2677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Chest pain</a:t>
            </a:r>
          </a:p>
          <a:p>
            <a:pPr algn="l">
              <a:lnSpc>
                <a:spcPct val="100000"/>
              </a:lnSpc>
            </a:pPr>
            <a:endParaRPr lang="en-US" sz="145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4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Difficulty </a:t>
            </a:r>
          </a:p>
          <a:p>
            <a:pPr algn="l">
              <a:lnSpc>
                <a:spcPct val="100000"/>
              </a:lnSpc>
            </a:pPr>
            <a:r>
              <a:rPr lang="en-US" sz="14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Breathing</a:t>
            </a:r>
          </a:p>
          <a:p>
            <a:pPr algn="l">
              <a:lnSpc>
                <a:spcPct val="100000"/>
              </a:lnSpc>
            </a:pPr>
            <a:endParaRPr lang="en-US" sz="145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4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Neurological </a:t>
            </a:r>
          </a:p>
          <a:p>
            <a:pPr algn="l">
              <a:lnSpc>
                <a:spcPct val="100000"/>
              </a:lnSpc>
            </a:pPr>
            <a:r>
              <a:rPr lang="en-US" sz="14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Concerns</a:t>
            </a:r>
          </a:p>
          <a:p>
            <a:pPr algn="l">
              <a:lnSpc>
                <a:spcPct val="100000"/>
              </a:lnSpc>
            </a:pPr>
            <a:endParaRPr lang="en-US" sz="145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head injuries</a:t>
            </a:r>
          </a:p>
          <a:p>
            <a:pPr algn="l">
              <a:lnSpc>
                <a:spcPct val="100000"/>
              </a:lnSpc>
            </a:pPr>
            <a:endParaRPr lang="en-US" sz="145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Uncontrolled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bleeding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>
            <a:extLst>
              <a:ext uri="{FF2B5EF4-FFF2-40B4-BE49-F238E27FC236}">
                <a16:creationId xmlns:a16="http://schemas.microsoft.com/office/drawing/2014/main" id="{F525EA2B-43C2-3528-2C9B-E9CA9342CF58}"/>
              </a:ext>
            </a:extLst>
          </p:cNvPr>
          <p:cNvSpPr txBox="1"/>
          <p:nvPr/>
        </p:nvSpPr>
        <p:spPr>
          <a:xfrm>
            <a:off x="4038600" y="9296400"/>
            <a:ext cx="26045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0" spc="15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46" name="Freeform 11">
            <a:extLst>
              <a:ext uri="{FF2B5EF4-FFF2-40B4-BE49-F238E27FC236}">
                <a16:creationId xmlns:a16="http://schemas.microsoft.com/office/drawing/2014/main" id="{C5E3250D-D94E-5D19-F836-A0AB1A08149F}"/>
              </a:ext>
            </a:extLst>
          </p:cNvPr>
          <p:cNvSpPr/>
          <p:nvPr/>
        </p:nvSpPr>
        <p:spPr>
          <a:xfrm>
            <a:off x="4838837" y="7269684"/>
            <a:ext cx="630305" cy="630305"/>
          </a:xfrm>
          <a:custGeom>
            <a:avLst/>
            <a:gdLst/>
            <a:ahLst/>
            <a:cxnLst/>
            <a:rect l="l" t="t" r="r" b="b"/>
            <a:pathLst>
              <a:path w="840407" h="840407">
                <a:moveTo>
                  <a:pt x="0" y="0"/>
                </a:moveTo>
                <a:lnTo>
                  <a:pt x="840407" y="0"/>
                </a:lnTo>
                <a:lnTo>
                  <a:pt x="840407" y="840407"/>
                </a:lnTo>
                <a:lnTo>
                  <a:pt x="0" y="84040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7" name="TextBox 28">
            <a:extLst>
              <a:ext uri="{FF2B5EF4-FFF2-40B4-BE49-F238E27FC236}">
                <a16:creationId xmlns:a16="http://schemas.microsoft.com/office/drawing/2014/main" id="{3D8F429B-36CF-BE56-7E69-DF3BB957271B}"/>
              </a:ext>
            </a:extLst>
          </p:cNvPr>
          <p:cNvSpPr txBox="1"/>
          <p:nvPr/>
        </p:nvSpPr>
        <p:spPr>
          <a:xfrm>
            <a:off x="632023" y="8116156"/>
            <a:ext cx="6508354" cy="6468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2"/>
              </a:lnSpc>
            </a:pPr>
            <a:r>
              <a:rPr lang="en-US" sz="1400" b="1" spc="23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Scan the QR code above to search for care options.</a:t>
            </a:r>
          </a:p>
          <a:p>
            <a:pPr algn="ctr">
              <a:lnSpc>
                <a:spcPts val="1682"/>
              </a:lnSpc>
            </a:pPr>
            <a:r>
              <a:rPr lang="en-US" sz="1400" b="1" spc="23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Not registered for </a:t>
            </a:r>
            <a:r>
              <a:rPr lang="en-US" sz="1400" b="1" spc="23" dirty="0" err="1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Castlight</a:t>
            </a:r>
            <a:r>
              <a:rPr lang="en-US" sz="1400" b="1" spc="23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? It's easy. Download the </a:t>
            </a:r>
          </a:p>
          <a:p>
            <a:pPr algn="ctr">
              <a:lnSpc>
                <a:spcPts val="1682"/>
              </a:lnSpc>
            </a:pPr>
            <a:r>
              <a:rPr lang="en-US" sz="1400" b="1" spc="23" dirty="0" err="1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Castlight</a:t>
            </a:r>
            <a:r>
              <a:rPr lang="en-US" sz="1400" b="1" spc="23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 Mobile App from the App Store or Google Play.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36</Words>
  <Application>Microsoft Macintosh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 Black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Castlight Urgent Care vs ER Flyer - 2 options</dc:title>
  <cp:lastModifiedBy>Dori Shields</cp:lastModifiedBy>
  <cp:revision>7</cp:revision>
  <dcterms:created xsi:type="dcterms:W3CDTF">2006-08-16T00:00:00Z</dcterms:created>
  <dcterms:modified xsi:type="dcterms:W3CDTF">2023-12-19T15:57:35Z</dcterms:modified>
  <dc:identifier>DAFISFcHTeU</dc:identifier>
</cp:coreProperties>
</file>