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52" userDrawn="1">
          <p15:clr>
            <a:srgbClr val="A4A3A4"/>
          </p15:clr>
        </p15:guide>
        <p15:guide id="2" pos="6912" userDrawn="1">
          <p15:clr>
            <a:srgbClr val="A4A3A4"/>
          </p15:clr>
        </p15:guide>
        <p15:guide id="3" pos="1968" userDrawn="1">
          <p15:clr>
            <a:srgbClr val="A4A3A4"/>
          </p15:clr>
        </p15:guide>
        <p15:guide id="4" orient="horz" pos="3144" userDrawn="1">
          <p15:clr>
            <a:srgbClr val="A4A3A4"/>
          </p15:clr>
        </p15:guide>
        <p15:guide id="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1911"/>
    <a:srgbClr val="114356"/>
    <a:srgbClr val="FFD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21"/>
    <p:restoredTop sz="96327"/>
  </p:normalViewPr>
  <p:slideViewPr>
    <p:cSldViewPr snapToGrid="0">
      <p:cViewPr varScale="1">
        <p:scale>
          <a:sx n="26" d="100"/>
          <a:sy n="26" d="100"/>
        </p:scale>
        <p:origin x="3968" y="344"/>
      </p:cViewPr>
      <p:guideLst>
        <p:guide orient="horz" pos="11352"/>
        <p:guide pos="6912"/>
        <p:guide pos="1968"/>
        <p:guide orient="horz" pos="3144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816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68" userDrawn="1">
          <p15:clr>
            <a:srgbClr val="FBAE40"/>
          </p15:clr>
        </p15:guide>
        <p15:guide id="2" pos="691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mobile app&#10;&#10;Description automatically generated">
            <a:extLst>
              <a:ext uri="{FF2B5EF4-FFF2-40B4-BE49-F238E27FC236}">
                <a16:creationId xmlns:a16="http://schemas.microsoft.com/office/drawing/2014/main" id="{3B3DF96D-4A03-49CB-40D2-E3F720F90D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1945600" cy="32918400"/>
          </a:xfrm>
          <a:prstGeom prst="rect">
            <a:avLst/>
          </a:prstGeom>
        </p:spPr>
      </p:pic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AD57851A-FFDA-133F-2577-7848B2768E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492" y="31107007"/>
            <a:ext cx="2504440" cy="8102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76CD24-B038-0CB4-194E-1FB11878F5F3}"/>
              </a:ext>
            </a:extLst>
          </p:cNvPr>
          <p:cNvSpPr txBox="1"/>
          <p:nvPr userDrawn="1"/>
        </p:nvSpPr>
        <p:spPr>
          <a:xfrm>
            <a:off x="5156073" y="31221480"/>
            <a:ext cx="9240411" cy="581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9" b="0" i="0" dirty="0">
                <a:solidFill>
                  <a:schemeClr val="bg1"/>
                </a:solidFill>
                <a:latin typeface="Lato" panose="020F0502020204030203" pitchFamily="34" charset="77"/>
              </a:rPr>
              <a:t>To enter without </a:t>
            </a:r>
            <a:r>
              <a:rPr lang="en-US" sz="1059" b="0" i="0" dirty="0" err="1">
                <a:solidFill>
                  <a:schemeClr val="bg1"/>
                </a:solidFill>
                <a:latin typeface="Lato" panose="020F0502020204030203" pitchFamily="34" charset="77"/>
              </a:rPr>
              <a:t>Castlight</a:t>
            </a:r>
            <a:r>
              <a:rPr lang="en-US" sz="1059" b="0" i="0" dirty="0">
                <a:solidFill>
                  <a:schemeClr val="bg1"/>
                </a:solidFill>
                <a:latin typeface="Lato" panose="020F0502020204030203" pitchFamily="34" charset="77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06378. Void where prohibited. To view official rules: http://</a:t>
            </a:r>
            <a:r>
              <a:rPr lang="en-US" sz="1059" b="0" i="0" dirty="0" err="1">
                <a:solidFill>
                  <a:schemeClr val="bg1"/>
                </a:solidFill>
                <a:latin typeface="Lato" panose="020F0502020204030203" pitchFamily="34" charset="77"/>
              </a:rPr>
              <a:t>my.castlighthealth.com</a:t>
            </a:r>
            <a:r>
              <a:rPr lang="en-US" sz="1059" b="0" i="0" dirty="0">
                <a:solidFill>
                  <a:schemeClr val="bg1"/>
                </a:solidFill>
                <a:latin typeface="Lato" panose="020F0502020204030203" pitchFamily="34" charset="77"/>
              </a:rPr>
              <a:t>/terms-and-conditions/sweepstakes-rules. </a:t>
            </a:r>
          </a:p>
        </p:txBody>
      </p:sp>
      <p:pic>
        <p:nvPicPr>
          <p:cNvPr id="8" name="Picture 7" descr="A black background with a black rectangle with a colorful triangle and a black rectangle with white lines&#10;&#10;Description automatically generated">
            <a:extLst>
              <a:ext uri="{FF2B5EF4-FFF2-40B4-BE49-F238E27FC236}">
                <a16:creationId xmlns:a16="http://schemas.microsoft.com/office/drawing/2014/main" id="{C6866FFA-DF24-9CBB-C7BF-C27637F9A50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902" y="27670347"/>
            <a:ext cx="6129909" cy="922782"/>
          </a:xfrm>
          <a:prstGeom prst="rect">
            <a:avLst/>
          </a:prstGeom>
        </p:spPr>
      </p:pic>
      <p:pic>
        <p:nvPicPr>
          <p:cNvPr id="9" name="Picture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F44F142-C273-0DA1-DB30-88046ED74E2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51214" y="27062540"/>
            <a:ext cx="2170636" cy="210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0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584" userDrawn="1">
          <p15:clr>
            <a:srgbClr val="F26B43"/>
          </p15:clr>
        </p15:guide>
        <p15:guide id="2" pos="69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E5B95E6-5D6E-6EE2-47F6-DD56426E5A32}"/>
              </a:ext>
            </a:extLst>
          </p:cNvPr>
          <p:cNvSpPr txBox="1"/>
          <p:nvPr/>
        </p:nvSpPr>
        <p:spPr>
          <a:xfrm>
            <a:off x="-876" y="2072122"/>
            <a:ext cx="22072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spc="300" dirty="0">
                <a:solidFill>
                  <a:schemeClr val="bg1"/>
                </a:solidFill>
                <a:latin typeface="Lato" panose="020F0502020204030203" pitchFamily="34" charset="77"/>
              </a:rPr>
              <a:t>[INSERT CUSTOM INCENTIVE COPY HERE – REMOVE IF NOT APPLICABLE]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1BE679-61CF-357D-27F9-E290528D2962}"/>
              </a:ext>
            </a:extLst>
          </p:cNvPr>
          <p:cNvSpPr txBox="1"/>
          <p:nvPr/>
        </p:nvSpPr>
        <p:spPr>
          <a:xfrm>
            <a:off x="10247747" y="8305073"/>
            <a:ext cx="9017242" cy="4139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100" dirty="0">
                <a:solidFill>
                  <a:srgbClr val="2F1911"/>
                </a:solidFill>
                <a:latin typeface="Lato" panose="020F0502020204030203" pitchFamily="34" charset="77"/>
              </a:rPr>
              <a:t>Get ready for [your challenge name here] from </a:t>
            </a:r>
            <a:r>
              <a:rPr lang="en-US" sz="3100" dirty="0" err="1">
                <a:solidFill>
                  <a:srgbClr val="2F1911"/>
                </a:solidFill>
                <a:latin typeface="Lato" panose="020F0502020204030203" pitchFamily="34" charset="77"/>
              </a:rPr>
              <a:t>Castlight</a:t>
            </a:r>
            <a:r>
              <a:rPr lang="en-US" sz="3100" dirty="0">
                <a:solidFill>
                  <a:srgbClr val="2F1911"/>
                </a:solidFill>
                <a:latin typeface="Lato" panose="020F0502020204030203" pitchFamily="34" charset="77"/>
              </a:rPr>
              <a:t>! Team up with your coworkers to save the world from inactivity as you explore far-away lands in this epic fitness journey.</a:t>
            </a:r>
          </a:p>
          <a:p>
            <a:endParaRPr lang="en-US" sz="3100" dirty="0">
              <a:solidFill>
                <a:srgbClr val="2F1911"/>
              </a:solidFill>
              <a:latin typeface="Lato" panose="020F0502020204030203" pitchFamily="34" charset="77"/>
            </a:endParaRPr>
          </a:p>
          <a:p>
            <a:endParaRPr lang="en-US" sz="3100" b="1" dirty="0">
              <a:solidFill>
                <a:srgbClr val="2F1911"/>
              </a:solidFill>
              <a:latin typeface="Lato" panose="020F0502020204030203" pitchFamily="34" charset="77"/>
            </a:endParaRPr>
          </a:p>
          <a:p>
            <a:r>
              <a:rPr lang="en-US" sz="3100" b="1" dirty="0">
                <a:solidFill>
                  <a:srgbClr val="2F1911"/>
                </a:solidFill>
                <a:latin typeface="Lato" panose="020F0502020204030203" pitchFamily="34" charset="77"/>
              </a:rPr>
              <a:t>Enrollment begins [Month XX]</a:t>
            </a:r>
          </a:p>
          <a:p>
            <a:r>
              <a:rPr lang="en-US" sz="3100" b="1" dirty="0">
                <a:solidFill>
                  <a:srgbClr val="2F1911"/>
                </a:solidFill>
                <a:latin typeface="Lato" panose="020F0502020204030203" pitchFamily="34" charset="77"/>
              </a:rPr>
              <a:t>Challenge runs [Month XX] – [Month XX]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3FF310-D018-92C2-3725-039039317336}"/>
              </a:ext>
            </a:extLst>
          </p:cNvPr>
          <p:cNvCxnSpPr/>
          <p:nvPr/>
        </p:nvCxnSpPr>
        <p:spPr>
          <a:xfrm>
            <a:off x="10320867" y="10898855"/>
            <a:ext cx="1303866" cy="0"/>
          </a:xfrm>
          <a:prstGeom prst="line">
            <a:avLst/>
          </a:prstGeom>
          <a:ln w="25400">
            <a:solidFill>
              <a:srgbClr val="2F19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2902C4C-F4F2-36C4-8F2C-C9B03B056439}"/>
              </a:ext>
            </a:extLst>
          </p:cNvPr>
          <p:cNvSpPr txBox="1"/>
          <p:nvPr/>
        </p:nvSpPr>
        <p:spPr>
          <a:xfrm>
            <a:off x="15796065" y="31235189"/>
            <a:ext cx="5515524" cy="548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65" dirty="0">
                <a:solidFill>
                  <a:schemeClr val="bg1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033834-73CC-C925-5787-2FF6900266AB}"/>
              </a:ext>
            </a:extLst>
          </p:cNvPr>
          <p:cNvSpPr txBox="1"/>
          <p:nvPr/>
        </p:nvSpPr>
        <p:spPr>
          <a:xfrm>
            <a:off x="11879689" y="4680636"/>
            <a:ext cx="8712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2F1911"/>
                </a:solidFill>
                <a:latin typeface="Lato Semibold" panose="020F0502020204030203" pitchFamily="34" charset="77"/>
              </a:rPr>
              <a:t>WELLNESS</a:t>
            </a:r>
            <a:br>
              <a:rPr lang="en-US" sz="9600" b="1" dirty="0">
                <a:solidFill>
                  <a:srgbClr val="2F1911"/>
                </a:solidFill>
                <a:latin typeface="Lato Semibold" panose="020F0502020204030203" pitchFamily="34" charset="77"/>
              </a:rPr>
            </a:br>
            <a:r>
              <a:rPr lang="en-US" sz="9600" b="1" dirty="0">
                <a:solidFill>
                  <a:srgbClr val="2F1911"/>
                </a:solidFill>
                <a:latin typeface="Lato Semibold" panose="020F0502020204030203" pitchFamily="34" charset="77"/>
              </a:rPr>
              <a:t> WARRIORS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BA3DC5-CAA4-3868-F7A1-B63EC9B54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1689" y="4949774"/>
            <a:ext cx="2222500" cy="2552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F39F2E-F616-F2EB-767C-1354B0D6624B}"/>
              </a:ext>
            </a:extLst>
          </p:cNvPr>
          <p:cNvSpPr txBox="1"/>
          <p:nvPr/>
        </p:nvSpPr>
        <p:spPr>
          <a:xfrm>
            <a:off x="5463759" y="25354411"/>
            <a:ext cx="11018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Lato Medium" panose="020F0502020204030203" pitchFamily="34" charset="77"/>
              </a:rPr>
              <a:t>JOIN IN CASTLIGHT TODAY. DOWNLOAD THE MOBILE APP OR VISIT MYCASTLIGHT.COM</a:t>
            </a:r>
            <a:endParaRPr lang="en-US" sz="3600" b="1" dirty="0">
              <a:solidFill>
                <a:schemeClr val="bg1"/>
              </a:solidFill>
              <a:latin typeface="Lato Medium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0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4474</TotalTime>
  <Words>85</Words>
  <Application>Microsoft Macintosh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Lato</vt:lpstr>
      <vt:lpstr>Lato Medium</vt:lpstr>
      <vt:lpstr>Lato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Dori Shields</cp:lastModifiedBy>
  <cp:revision>31</cp:revision>
  <dcterms:created xsi:type="dcterms:W3CDTF">2023-12-04T16:57:23Z</dcterms:created>
  <dcterms:modified xsi:type="dcterms:W3CDTF">2024-01-09T14:49:56Z</dcterms:modified>
</cp:coreProperties>
</file>