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00" r:id="rId2"/>
  </p:sldMasterIdLst>
  <p:sldIdLst>
    <p:sldId id="256" r:id="rId3"/>
    <p:sldId id="257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9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697" userDrawn="1">
          <p15:clr>
            <a:srgbClr val="A4A3A4"/>
          </p15:clr>
        </p15:guide>
        <p15:guide id="4" orient="horz" pos="961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911"/>
    <a:srgbClr val="114356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0"/>
    <p:restoredTop sz="96327"/>
  </p:normalViewPr>
  <p:slideViewPr>
    <p:cSldViewPr snapToGrid="0">
      <p:cViewPr varScale="1">
        <p:scale>
          <a:sx n="87" d="100"/>
          <a:sy n="87" d="100"/>
        </p:scale>
        <p:origin x="3576" y="216"/>
      </p:cViewPr>
      <p:guideLst>
        <p:guide orient="horz" pos="3469"/>
        <p:guide pos="2448"/>
        <p:guide pos="697"/>
        <p:guide orient="horz" pos="961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16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942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elephant in a field with a tree and a phone&#10;&#10;Description automatically generated">
            <a:extLst>
              <a:ext uri="{FF2B5EF4-FFF2-40B4-BE49-F238E27FC236}">
                <a16:creationId xmlns:a16="http://schemas.microsoft.com/office/drawing/2014/main" id="{CA8F48A2-97DB-D827-F9DF-353FB34540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1/9/24</a:t>
            </a:fld>
            <a:endParaRPr lang="en-US" dirty="0"/>
          </a:p>
        </p:txBody>
      </p:sp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4C927E2-CEBF-AB6C-DEFC-6A407BDB0A51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2" y="9522881"/>
            <a:ext cx="886989" cy="286385"/>
          </a:xfrm>
          <a:prstGeom prst="rect">
            <a:avLst/>
          </a:prstGeom>
        </p:spPr>
      </p:pic>
      <p:pic>
        <p:nvPicPr>
          <p:cNvPr id="10" name="Picture 9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BF73EAAF-CBB1-D404-CDF1-180C091CD5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458" y="8466839"/>
            <a:ext cx="1807083" cy="272662"/>
          </a:xfrm>
          <a:prstGeom prst="rect">
            <a:avLst/>
          </a:prstGeom>
        </p:spPr>
      </p:pic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1D05EBB-B9F7-2715-68A4-59BD9977A2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608" y="8281299"/>
            <a:ext cx="637032" cy="6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4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 elephant in a field with a phone screen&#10;&#10;Description automatically generated">
            <a:extLst>
              <a:ext uri="{FF2B5EF4-FFF2-40B4-BE49-F238E27FC236}">
                <a16:creationId xmlns:a16="http://schemas.microsoft.com/office/drawing/2014/main" id="{92C58CB4-4375-1F28-33F6-EB3723A91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872133-811B-4095-3533-5A7CE1173DDD}"/>
              </a:ext>
            </a:extLst>
          </p:cNvPr>
          <p:cNvSpPr txBox="1"/>
          <p:nvPr userDrawn="1"/>
        </p:nvSpPr>
        <p:spPr>
          <a:xfrm>
            <a:off x="820008" y="9536663"/>
            <a:ext cx="6132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</a:t>
            </a:r>
            <a:b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of birth and mail it to Compliance/Rewards Campaign, PO Box 468, Stonington, CT 06378. Void where prohibited. To view official rules: http://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38D961-05B9-CDF9-1C09-5BD3437405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41354" y="621429"/>
            <a:ext cx="660400" cy="673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3F5ACF-005A-DCC0-80A4-9BA39F4478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41354" y="1751488"/>
            <a:ext cx="660400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01B584-BFD2-18EC-4D3E-2D8C122328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41354" y="2882848"/>
            <a:ext cx="660400" cy="673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F6DED50-7B24-4680-FC90-153D7A21C60F}"/>
              </a:ext>
            </a:extLst>
          </p:cNvPr>
          <p:cNvSpPr txBox="1"/>
          <p:nvPr userDrawn="1"/>
        </p:nvSpPr>
        <p:spPr>
          <a:xfrm>
            <a:off x="2628900" y="2881428"/>
            <a:ext cx="3182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F1911"/>
                </a:solidFill>
                <a:latin typeface="Lato" panose="020F0502020204030203" pitchFamily="34" charset="77"/>
              </a:rPr>
              <a:t>MAKE IT YOUR OWN</a:t>
            </a:r>
          </a:p>
          <a:p>
            <a:r>
              <a:rPr lang="en-US" sz="1200" b="0" i="0" dirty="0">
                <a:solidFill>
                  <a:srgbClr val="2F1911"/>
                </a:solidFill>
                <a:latin typeface="Lato" panose="020F0502020204030203" pitchFamily="34" charset="77"/>
              </a:rPr>
              <a:t>Whether you’re going for a walk or exercising at home, start moving for the win.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2DC9A3-7DD8-E018-DA69-33E27377F09C}"/>
              </a:ext>
            </a:extLst>
          </p:cNvPr>
          <p:cNvSpPr txBox="1"/>
          <p:nvPr userDrawn="1"/>
        </p:nvSpPr>
        <p:spPr>
          <a:xfrm>
            <a:off x="2695437" y="604994"/>
            <a:ext cx="3607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F1911"/>
                </a:solidFill>
                <a:latin typeface="Lato" panose="020F0502020204030203" pitchFamily="34" charset="77"/>
              </a:rPr>
              <a:t>MAKE IT FUN</a:t>
            </a:r>
          </a:p>
          <a:p>
            <a:r>
              <a:rPr lang="en-US" sz="1200" b="0" i="0" dirty="0">
                <a:solidFill>
                  <a:srgbClr val="2F1911"/>
                </a:solidFill>
                <a:latin typeface="Lato" panose="020F0502020204030203" pitchFamily="34" charset="77"/>
              </a:rPr>
              <a:t>Link your activity tracker and simply use your everyday activities to move your way to the top.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A411F3-8AC7-7210-E2C3-FD7267623CA7}"/>
              </a:ext>
            </a:extLst>
          </p:cNvPr>
          <p:cNvSpPr txBox="1"/>
          <p:nvPr userDrawn="1"/>
        </p:nvSpPr>
        <p:spPr>
          <a:xfrm>
            <a:off x="2663191" y="1743412"/>
            <a:ext cx="33757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F1911"/>
                </a:solidFill>
                <a:latin typeface="Lato" panose="020F0502020204030203" pitchFamily="34" charset="77"/>
              </a:rPr>
              <a:t>CONNECT ONLINE</a:t>
            </a:r>
          </a:p>
          <a:p>
            <a:r>
              <a:rPr lang="en-US" sz="1200" b="0" i="0" dirty="0">
                <a:solidFill>
                  <a:srgbClr val="2F1911"/>
                </a:solidFill>
                <a:latin typeface="Lato" panose="020F0502020204030203" pitchFamily="34" charset="77"/>
              </a:rPr>
              <a:t>Team up with your coworkers online and get moving with some friendly competition.</a:t>
            </a:r>
          </a:p>
        </p:txBody>
      </p:sp>
      <p:pic>
        <p:nvPicPr>
          <p:cNvPr id="8" name="Picture 7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38F3AEDE-251C-2076-C380-2B2BB96095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808" y="6855753"/>
            <a:ext cx="1807083" cy="272662"/>
          </a:xfrm>
          <a:prstGeom prst="rect">
            <a:avLst/>
          </a:prstGeom>
        </p:spPr>
      </p:pic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CCBCC92-C54E-237F-97A0-FA518E6EF3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958" y="6670213"/>
            <a:ext cx="637032" cy="6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4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>
            <a:off x="-1143401" y="-1863817"/>
            <a:ext cx="10116608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50" spc="137" dirty="0">
                <a:solidFill>
                  <a:schemeClr val="bg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BE679-61CF-357D-27F9-E290528D2962}"/>
              </a:ext>
            </a:extLst>
          </p:cNvPr>
          <p:cNvSpPr txBox="1"/>
          <p:nvPr/>
        </p:nvSpPr>
        <p:spPr>
          <a:xfrm>
            <a:off x="3401485" y="2622460"/>
            <a:ext cx="3722329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25"/>
              </a:spcAft>
            </a:pPr>
            <a:r>
              <a:rPr lang="en-US" sz="1200" dirty="0">
                <a:solidFill>
                  <a:srgbClr val="2F1911"/>
                </a:solidFill>
                <a:latin typeface="Lato" panose="020F0502020204030203" pitchFamily="34" charset="77"/>
              </a:rPr>
              <a:t>Get ready for [your challenge name here] from </a:t>
            </a:r>
            <a:r>
              <a:rPr lang="en-US" sz="1200" dirty="0" err="1">
                <a:solidFill>
                  <a:srgbClr val="2F1911"/>
                </a:solidFill>
                <a:latin typeface="Lato" panose="020F0502020204030203" pitchFamily="34" charset="77"/>
              </a:rPr>
              <a:t>Castlight</a:t>
            </a:r>
            <a:r>
              <a:rPr lang="en-US" sz="1200" dirty="0">
                <a:solidFill>
                  <a:srgbClr val="2F1911"/>
                </a:solidFill>
                <a:latin typeface="Lato" panose="020F0502020204030203" pitchFamily="34" charset="77"/>
              </a:rPr>
              <a:t>! Team up with your coworkers to save the world from inactivity as you explore far-away lands in this epic fitness journey.</a:t>
            </a:r>
          </a:p>
          <a:p>
            <a:endParaRPr lang="en-US" sz="1200" dirty="0">
              <a:solidFill>
                <a:srgbClr val="2F1911"/>
              </a:solidFill>
              <a:latin typeface="Lato" panose="020F0502020204030203" pitchFamily="34" charset="77"/>
            </a:endParaRPr>
          </a:p>
          <a:p>
            <a:endParaRPr lang="en-US" sz="1200" dirty="0">
              <a:solidFill>
                <a:srgbClr val="2F1911"/>
              </a:solidFill>
              <a:latin typeface="Lato" panose="020F0502020204030203" pitchFamily="34" charset="77"/>
            </a:endParaRPr>
          </a:p>
          <a:p>
            <a:r>
              <a:rPr lang="en-US" sz="1200" dirty="0">
                <a:solidFill>
                  <a:srgbClr val="2F191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1200" dirty="0">
                <a:solidFill>
                  <a:srgbClr val="2F191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FF310-D018-92C2-3725-039039317336}"/>
              </a:ext>
            </a:extLst>
          </p:cNvPr>
          <p:cNvCxnSpPr/>
          <p:nvPr/>
        </p:nvCxnSpPr>
        <p:spPr>
          <a:xfrm>
            <a:off x="3465647" y="3628397"/>
            <a:ext cx="597605" cy="0"/>
          </a:xfrm>
          <a:prstGeom prst="line">
            <a:avLst/>
          </a:prstGeom>
          <a:ln w="25400">
            <a:solidFill>
              <a:srgbClr val="2F1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902C4C-F4F2-36C4-8F2C-C9B03B056439}"/>
              </a:ext>
            </a:extLst>
          </p:cNvPr>
          <p:cNvSpPr txBox="1"/>
          <p:nvPr/>
        </p:nvSpPr>
        <p:spPr>
          <a:xfrm>
            <a:off x="5283915" y="9543392"/>
            <a:ext cx="2527949" cy="3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9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033834-73CC-C925-5787-2FF6900266AB}"/>
              </a:ext>
            </a:extLst>
          </p:cNvPr>
          <p:cNvSpPr txBox="1"/>
          <p:nvPr/>
        </p:nvSpPr>
        <p:spPr>
          <a:xfrm>
            <a:off x="4210417" y="1258946"/>
            <a:ext cx="399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F1911"/>
                </a:solidFill>
                <a:latin typeface="Lato Semibold" panose="020F0502020204030203" pitchFamily="34" charset="77"/>
              </a:rPr>
              <a:t>WELLNESS</a:t>
            </a:r>
            <a:br>
              <a:rPr lang="en-US" sz="3600" b="1" dirty="0">
                <a:solidFill>
                  <a:srgbClr val="2F1911"/>
                </a:solidFill>
                <a:latin typeface="Lato Semibold" panose="020F0502020204030203" pitchFamily="34" charset="77"/>
              </a:rPr>
            </a:br>
            <a:r>
              <a:rPr lang="en-US" sz="3600" b="1" dirty="0">
                <a:solidFill>
                  <a:srgbClr val="2F1911"/>
                </a:solidFill>
                <a:latin typeface="Lato Semibold" panose="020F0502020204030203" pitchFamily="34" charset="77"/>
              </a:rPr>
              <a:t> WARRIORS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A3DC5-CAA4-3868-F7A1-B63EC9B5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647" y="1323289"/>
            <a:ext cx="918019" cy="1054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4D0DAB-E4BC-BA9F-F0B7-D96F85D829E2}"/>
              </a:ext>
            </a:extLst>
          </p:cNvPr>
          <p:cNvSpPr txBox="1"/>
          <p:nvPr/>
        </p:nvSpPr>
        <p:spPr>
          <a:xfrm>
            <a:off x="1355652" y="342995"/>
            <a:ext cx="5061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137" dirty="0">
                <a:solidFill>
                  <a:schemeClr val="bg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58A74-1C84-BCD2-4D4E-2FDCD6B255EE}"/>
              </a:ext>
            </a:extLst>
          </p:cNvPr>
          <p:cNvSpPr txBox="1"/>
          <p:nvPr/>
        </p:nvSpPr>
        <p:spPr>
          <a:xfrm>
            <a:off x="1600200" y="75877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55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JOIN IN CASTLIGHT TODAY. DOWNLOAD THE MOBILE APP OR VISIT MYCASTLIGHT.COM</a:t>
            </a:r>
            <a:endParaRPr lang="en-US" sz="1400" b="1" dirty="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0946A9-A0B3-AA4D-FBCC-D1D591B74C79}"/>
              </a:ext>
            </a:extLst>
          </p:cNvPr>
          <p:cNvSpPr txBox="1"/>
          <p:nvPr/>
        </p:nvSpPr>
        <p:spPr>
          <a:xfrm>
            <a:off x="3200400" y="5751818"/>
            <a:ext cx="345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Aft>
                <a:spcPts val="550"/>
              </a:spcAft>
            </a:pPr>
            <a:r>
              <a:rPr lang="en-US" sz="1400" b="1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JOIN IN CASTLIGHT TODAY. DOWNLOAD THE MOBILE APP OR VISIT MYCASTLIGHT.COM</a:t>
            </a:r>
            <a:endParaRPr lang="en-US" sz="1400" b="1" dirty="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592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4558</TotalTime>
  <Words>111</Words>
  <Application>Microsoft Macintosh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Lato</vt:lpstr>
      <vt:lpstr>Lato Medium</vt:lpstr>
      <vt:lpstr>Lato Semibold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38</cp:revision>
  <dcterms:created xsi:type="dcterms:W3CDTF">2023-12-04T16:57:23Z</dcterms:created>
  <dcterms:modified xsi:type="dcterms:W3CDTF">2024-01-09T14:48:22Z</dcterms:modified>
</cp:coreProperties>
</file>