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9"/>
    <p:restoredTop sz="96327"/>
  </p:normalViewPr>
  <p:slideViewPr>
    <p:cSldViewPr snapToGrid="0">
      <p:cViewPr>
        <p:scale>
          <a:sx n="43" d="100"/>
          <a:sy n="43" d="100"/>
        </p:scale>
        <p:origin x="39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5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city&#10;&#10;Description automatically generated">
            <a:extLst>
              <a:ext uri="{FF2B5EF4-FFF2-40B4-BE49-F238E27FC236}">
                <a16:creationId xmlns:a16="http://schemas.microsoft.com/office/drawing/2014/main" id="{FC04D5FD-96EE-EFB3-4149-C3408733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69" t="1085" r="2669" b="493"/>
          <a:stretch/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cartoon of a city&#10;&#10;Description automatically generated">
            <a:extLst>
              <a:ext uri="{FF2B5EF4-FFF2-40B4-BE49-F238E27FC236}">
                <a16:creationId xmlns:a16="http://schemas.microsoft.com/office/drawing/2014/main" id="{A0015F9C-B774-E500-45D4-8A3ECA810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69" t="1085" r="2669" b="493"/>
          <a:stretch/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33BECF-D75A-2F50-1903-FAA16D41FA29}"/>
              </a:ext>
            </a:extLst>
          </p:cNvPr>
          <p:cNvSpPr/>
          <p:nvPr userDrawn="1"/>
        </p:nvSpPr>
        <p:spPr>
          <a:xfrm>
            <a:off x="0" y="30030822"/>
            <a:ext cx="21945600" cy="2887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68" dirty="0"/>
          </a:p>
        </p:txBody>
      </p:sp>
      <p:pic>
        <p:nvPicPr>
          <p:cNvPr id="9" name="Picture 8" descr="A screen shot of a phone&#10;&#10;Description automatically generated">
            <a:extLst>
              <a:ext uri="{FF2B5EF4-FFF2-40B4-BE49-F238E27FC236}">
                <a16:creationId xmlns:a16="http://schemas.microsoft.com/office/drawing/2014/main" id="{D5086284-0CFF-9257-8457-37D47EF9E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0694" y="14631106"/>
            <a:ext cx="6804212" cy="12425082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2E614FE-02F5-9C9E-510E-B369B6E95B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46127" y="26404444"/>
            <a:ext cx="1680162" cy="1743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2E7374-925A-B578-D861-07CE656068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86714" y="31050168"/>
            <a:ext cx="2541500" cy="847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AA5550-F83B-1BFE-2AF5-5FF1BDF837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11" y="28300254"/>
            <a:ext cx="5521779" cy="1220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6E04B0-6193-17E0-CB14-D65997BD0543}"/>
              </a:ext>
            </a:extLst>
          </p:cNvPr>
          <p:cNvSpPr txBox="1"/>
          <p:nvPr userDrawn="1"/>
        </p:nvSpPr>
        <p:spPr>
          <a:xfrm>
            <a:off x="5392194" y="31050167"/>
            <a:ext cx="10874207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1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To enter without </a:t>
            </a:r>
            <a:r>
              <a:rPr lang="en-US" sz="1271" dirty="0" err="1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Castlight</a:t>
            </a:r>
            <a:r>
              <a:rPr lang="en-US" sz="1271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</a:t>
            </a:r>
            <a:br>
              <a:rPr lang="en-US" sz="1271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</a:br>
            <a:r>
              <a:rPr lang="en-US" sz="1271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Void where prohibited. To view official rules: http://</a:t>
            </a:r>
            <a:r>
              <a:rPr lang="en-US" sz="1271" dirty="0" err="1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my.castlighthealth.com</a:t>
            </a:r>
            <a:r>
              <a:rPr lang="en-US" sz="1271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/terms-and-conditions/sweepstakes-rules.</a:t>
            </a:r>
          </a:p>
        </p:txBody>
      </p:sp>
    </p:spTree>
    <p:extLst>
      <p:ext uri="{BB962C8B-B14F-4D97-AF65-F5344CB8AC3E}">
        <p14:creationId xmlns:p14="http://schemas.microsoft.com/office/powerpoint/2010/main" val="47756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4">
            <a:extLst>
              <a:ext uri="{FF2B5EF4-FFF2-40B4-BE49-F238E27FC236}">
                <a16:creationId xmlns:a16="http://schemas.microsoft.com/office/drawing/2014/main" id="{5952A7C0-6CE1-11E1-D030-911241553414}"/>
              </a:ext>
            </a:extLst>
          </p:cNvPr>
          <p:cNvSpPr/>
          <p:nvPr/>
        </p:nvSpPr>
        <p:spPr>
          <a:xfrm>
            <a:off x="2740503" y="6531882"/>
            <a:ext cx="16464594" cy="2103311"/>
          </a:xfrm>
          <a:custGeom>
            <a:avLst/>
            <a:gdLst>
              <a:gd name="connsiteX0" fmla="*/ 0 w 3866695"/>
              <a:gd name="connsiteY0" fmla="*/ 387927 h 387927"/>
              <a:gd name="connsiteX1" fmla="*/ 96982 w 3866695"/>
              <a:gd name="connsiteY1" fmla="*/ 0 h 387927"/>
              <a:gd name="connsiteX2" fmla="*/ 3866695 w 3866695"/>
              <a:gd name="connsiteY2" fmla="*/ 0 h 387927"/>
              <a:gd name="connsiteX3" fmla="*/ 3769713 w 3866695"/>
              <a:gd name="connsiteY3" fmla="*/ 387927 h 387927"/>
              <a:gd name="connsiteX4" fmla="*/ 0 w 3866695"/>
              <a:gd name="connsiteY4" fmla="*/ 387927 h 387927"/>
              <a:gd name="connsiteX0" fmla="*/ 0 w 3866695"/>
              <a:gd name="connsiteY0" fmla="*/ 387927 h 415636"/>
              <a:gd name="connsiteX1" fmla="*/ 96982 w 3866695"/>
              <a:gd name="connsiteY1" fmla="*/ 0 h 415636"/>
              <a:gd name="connsiteX2" fmla="*/ 3866695 w 3866695"/>
              <a:gd name="connsiteY2" fmla="*/ 0 h 415636"/>
              <a:gd name="connsiteX3" fmla="*/ 3797422 w 3866695"/>
              <a:gd name="connsiteY3" fmla="*/ 415636 h 415636"/>
              <a:gd name="connsiteX4" fmla="*/ 0 w 3866695"/>
              <a:gd name="connsiteY4" fmla="*/ 387927 h 415636"/>
              <a:gd name="connsiteX0" fmla="*/ 0 w 3952889"/>
              <a:gd name="connsiteY0" fmla="*/ 496605 h 496605"/>
              <a:gd name="connsiteX1" fmla="*/ 183176 w 3952889"/>
              <a:gd name="connsiteY1" fmla="*/ 0 h 496605"/>
              <a:gd name="connsiteX2" fmla="*/ 3952889 w 3952889"/>
              <a:gd name="connsiteY2" fmla="*/ 0 h 496605"/>
              <a:gd name="connsiteX3" fmla="*/ 3883616 w 3952889"/>
              <a:gd name="connsiteY3" fmla="*/ 415636 h 496605"/>
              <a:gd name="connsiteX4" fmla="*/ 0 w 3952889"/>
              <a:gd name="connsiteY4" fmla="*/ 496605 h 496605"/>
              <a:gd name="connsiteX0" fmla="*/ 0 w 3952889"/>
              <a:gd name="connsiteY0" fmla="*/ 496605 h 496605"/>
              <a:gd name="connsiteX1" fmla="*/ 55759 w 3952889"/>
              <a:gd name="connsiteY1" fmla="*/ 119921 h 496605"/>
              <a:gd name="connsiteX2" fmla="*/ 3952889 w 3952889"/>
              <a:gd name="connsiteY2" fmla="*/ 0 h 496605"/>
              <a:gd name="connsiteX3" fmla="*/ 3883616 w 3952889"/>
              <a:gd name="connsiteY3" fmla="*/ 415636 h 496605"/>
              <a:gd name="connsiteX4" fmla="*/ 0 w 3952889"/>
              <a:gd name="connsiteY4" fmla="*/ 496605 h 49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89" h="496605">
                <a:moveTo>
                  <a:pt x="0" y="496605"/>
                </a:moveTo>
                <a:lnTo>
                  <a:pt x="55759" y="119921"/>
                </a:lnTo>
                <a:lnTo>
                  <a:pt x="3952889" y="0"/>
                </a:lnTo>
                <a:lnTo>
                  <a:pt x="3883616" y="415636"/>
                </a:lnTo>
                <a:lnTo>
                  <a:pt x="0" y="496605"/>
                </a:lnTo>
                <a:close/>
              </a:path>
            </a:pathLst>
          </a:custGeom>
          <a:solidFill>
            <a:srgbClr val="FFD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68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4C6B5EBF-FD3E-6F5F-DD02-33010334141A}"/>
              </a:ext>
            </a:extLst>
          </p:cNvPr>
          <p:cNvSpPr txBox="1"/>
          <p:nvPr/>
        </p:nvSpPr>
        <p:spPr>
          <a:xfrm>
            <a:off x="3460123" y="7054493"/>
            <a:ext cx="15272043" cy="939586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894" algn="ctr">
              <a:spcBef>
                <a:spcPts val="212"/>
              </a:spcBef>
            </a:pPr>
            <a:r>
              <a:rPr lang="en-US" sz="5929" spc="1271" dirty="0">
                <a:latin typeface="Lato" panose="020F0502020204030203" pitchFamily="34" charset="77"/>
                <a:ea typeface="Open Sans" pitchFamily="2" charset="0"/>
                <a:cs typeface="Arial" panose="020B0604020202020204" pitchFamily="34" charset="0"/>
              </a:rPr>
              <a:t>LEADERBOARD CHALLENGE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6C1AA7-C8C5-F458-D93E-25F13EB3A803}"/>
              </a:ext>
            </a:extLst>
          </p:cNvPr>
          <p:cNvCxnSpPr>
            <a:cxnSpLocks/>
          </p:cNvCxnSpPr>
          <p:nvPr/>
        </p:nvCxnSpPr>
        <p:spPr>
          <a:xfrm>
            <a:off x="3355241" y="6826243"/>
            <a:ext cx="14948117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4">
            <a:extLst>
              <a:ext uri="{FF2B5EF4-FFF2-40B4-BE49-F238E27FC236}">
                <a16:creationId xmlns:a16="http://schemas.microsoft.com/office/drawing/2014/main" id="{276756E3-A0DF-C14F-9B9C-25A76953F1C8}"/>
              </a:ext>
            </a:extLst>
          </p:cNvPr>
          <p:cNvSpPr txBox="1"/>
          <p:nvPr/>
        </p:nvSpPr>
        <p:spPr>
          <a:xfrm>
            <a:off x="3052857" y="3251233"/>
            <a:ext cx="15839886" cy="3285869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894" algn="ctr">
              <a:spcBef>
                <a:spcPts val="212"/>
              </a:spcBef>
            </a:pPr>
            <a:r>
              <a:rPr lang="en-US" sz="21176" b="1" spc="-318" dirty="0">
                <a:solidFill>
                  <a:srgbClr val="FFD45C"/>
                </a:solidFill>
                <a:latin typeface="Lato Black" panose="020F0502020204030203" pitchFamily="34" charset="77"/>
                <a:ea typeface="Open Sans Semibold" pitchFamily="2" charset="0"/>
                <a:cs typeface="Open Sans Semibold" pitchFamily="2" charset="0"/>
              </a:rPr>
              <a:t>Urban Sprint</a:t>
            </a:r>
            <a:endParaRPr sz="21176" b="1" spc="-318" dirty="0">
              <a:solidFill>
                <a:srgbClr val="FFD45C"/>
              </a:solidFill>
              <a:latin typeface="Lato Black" panose="020F0502020204030203" pitchFamily="34" charset="77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84DC1-F8FE-B11C-FF46-95004CA29D3D}"/>
              </a:ext>
            </a:extLst>
          </p:cNvPr>
          <p:cNvCxnSpPr>
            <a:cxnSpLocks/>
          </p:cNvCxnSpPr>
          <p:nvPr/>
        </p:nvCxnSpPr>
        <p:spPr>
          <a:xfrm>
            <a:off x="3355241" y="8249911"/>
            <a:ext cx="14948117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235B3-BA5E-1879-B9D0-819118E8259A}"/>
              </a:ext>
            </a:extLst>
          </p:cNvPr>
          <p:cNvSpPr txBox="1"/>
          <p:nvPr/>
        </p:nvSpPr>
        <p:spPr>
          <a:xfrm>
            <a:off x="3460123" y="1596660"/>
            <a:ext cx="15272043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5" b="1" spc="300" dirty="0">
                <a:solidFill>
                  <a:srgbClr val="FFD55C"/>
                </a:solidFill>
                <a:latin typeface="Lato" panose="020F0502020204030203" pitchFamily="34" charset="77"/>
              </a:rPr>
              <a:t>[INSERT CUSTOM INCENTIVE COPY HERE – </a:t>
            </a:r>
          </a:p>
          <a:p>
            <a:pPr algn="ctr"/>
            <a:r>
              <a:rPr lang="en-US" sz="4235" b="1" spc="300" dirty="0">
                <a:solidFill>
                  <a:srgbClr val="FFD55C"/>
                </a:solidFill>
                <a:latin typeface="Lato" panose="020F0502020204030203" pitchFamily="34" charset="77"/>
              </a:rPr>
              <a:t>REMOVE IF NOT APPLICABLE]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55F8A-824D-5B1D-882C-52D7FC32AFA8}"/>
              </a:ext>
            </a:extLst>
          </p:cNvPr>
          <p:cNvSpPr txBox="1"/>
          <p:nvPr/>
        </p:nvSpPr>
        <p:spPr>
          <a:xfrm>
            <a:off x="3355241" y="9417745"/>
            <a:ext cx="14948117" cy="274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Lato" panose="020F0502020204030203" pitchFamily="34" charset="77"/>
              </a:rPr>
              <a:t>Spring to the front of the concrete jungle. Join the [Company Name] Leaderboard challenge. Get ready to hit the pavement online and start moving for the win!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186A0-2DB0-4A1C-7CCE-CFEDE47A2614}"/>
              </a:ext>
            </a:extLst>
          </p:cNvPr>
          <p:cNvSpPr txBox="1"/>
          <p:nvPr/>
        </p:nvSpPr>
        <p:spPr>
          <a:xfrm>
            <a:off x="5508036" y="13316948"/>
            <a:ext cx="11176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solidFill>
                  <a:srgbClr val="FFD55C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pPr algn="ctr"/>
            <a:r>
              <a:rPr lang="en-US" sz="3600" spc="300" dirty="0">
                <a:solidFill>
                  <a:srgbClr val="FFD55C"/>
                </a:solidFill>
                <a:latin typeface="Lato" panose="020F0502020204030203" pitchFamily="34" charset="77"/>
              </a:rPr>
              <a:t>Challenge runs [Month XX – Month XX]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F1AFBA-5671-D9E1-E15D-F5512DBF9B13}"/>
              </a:ext>
            </a:extLst>
          </p:cNvPr>
          <p:cNvCxnSpPr>
            <a:cxnSpLocks/>
          </p:cNvCxnSpPr>
          <p:nvPr/>
        </p:nvCxnSpPr>
        <p:spPr>
          <a:xfrm>
            <a:off x="8959583" y="12692099"/>
            <a:ext cx="40264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0BFFD4-E2C9-773D-69DE-E5D853BEDB40}"/>
              </a:ext>
            </a:extLst>
          </p:cNvPr>
          <p:cNvSpPr txBox="1"/>
          <p:nvPr/>
        </p:nvSpPr>
        <p:spPr>
          <a:xfrm>
            <a:off x="16684253" y="31204898"/>
            <a:ext cx="4458693" cy="43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23" spc="635" dirty="0">
                <a:solidFill>
                  <a:schemeClr val="bg1"/>
                </a:solidFill>
                <a:latin typeface="Lato" panose="020F0502020204030203" pitchFamily="34" charset="77"/>
              </a:rPr>
              <a:t>[ CUSTOMER LOGO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3286D-F2C5-7C5C-E7A5-BCCD67C4C5CC}"/>
              </a:ext>
            </a:extLst>
          </p:cNvPr>
          <p:cNvSpPr txBox="1"/>
          <p:nvPr/>
        </p:nvSpPr>
        <p:spPr>
          <a:xfrm>
            <a:off x="8709716" y="26605963"/>
            <a:ext cx="10769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>
                <a:solidFill>
                  <a:srgbClr val="FFD55C"/>
                </a:solidFill>
                <a:latin typeface="Lato" panose="020F0502020204030203" pitchFamily="34" charset="77"/>
              </a:rPr>
              <a:t>JOIN IN CASTLIGHT TODAY.</a:t>
            </a:r>
            <a:br>
              <a:rPr lang="en-US" sz="2800" spc="300" dirty="0">
                <a:solidFill>
                  <a:srgbClr val="FFD55C"/>
                </a:solidFill>
                <a:latin typeface="Lato" panose="020F0502020204030203" pitchFamily="34" charset="77"/>
              </a:rPr>
            </a:br>
            <a:r>
              <a:rPr lang="en-US" sz="2800" spc="300" dirty="0">
                <a:solidFill>
                  <a:srgbClr val="FFD55C"/>
                </a:solidFill>
                <a:latin typeface="Lato" panose="020F0502020204030203" pitchFamily="34" charset="77"/>
              </a:rPr>
              <a:t>DOWNLOAD THE MOBILE APP OR </a:t>
            </a:r>
          </a:p>
          <a:p>
            <a:r>
              <a:rPr lang="en-US" sz="2800" spc="300" dirty="0">
                <a:solidFill>
                  <a:srgbClr val="FFD55C"/>
                </a:solidFill>
                <a:latin typeface="Lato" panose="020F0502020204030203" pitchFamily="34" charset="77"/>
              </a:rPr>
              <a:t>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281254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</TotalTime>
  <Words>82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Lato Black</vt:lpstr>
      <vt:lpstr>Lato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Klaus</dc:creator>
  <cp:lastModifiedBy>Barbara Smith</cp:lastModifiedBy>
  <cp:revision>8</cp:revision>
  <dcterms:created xsi:type="dcterms:W3CDTF">2023-12-06T16:48:13Z</dcterms:created>
  <dcterms:modified xsi:type="dcterms:W3CDTF">2024-01-10T17:01:37Z</dcterms:modified>
</cp:coreProperties>
</file>