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</p:sldMasterIdLst>
  <p:sldIdLst>
    <p:sldId id="256" r:id="rId3"/>
    <p:sldId id="258" r:id="rId4"/>
  </p:sldIdLst>
  <p:sldSz cx="64008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47"/>
    <p:restoredTop sz="96327"/>
  </p:normalViewPr>
  <p:slideViewPr>
    <p:cSldViewPr snapToGrid="0">
      <p:cViewPr varScale="1">
        <p:scale>
          <a:sx n="296" d="100"/>
          <a:sy n="296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67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16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ath leading to a valley&#10;&#10;Description automatically generated">
            <a:extLst>
              <a:ext uri="{FF2B5EF4-FFF2-40B4-BE49-F238E27FC236}">
                <a16:creationId xmlns:a16="http://schemas.microsoft.com/office/drawing/2014/main" id="{2D522054-D712-39F6-2476-D200E9BD5E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4" y="0"/>
            <a:ext cx="6396536" cy="4572000"/>
          </a:xfrm>
          <a:prstGeom prst="rect">
            <a:avLst/>
          </a:prstGeom>
        </p:spPr>
      </p:pic>
      <p:pic>
        <p:nvPicPr>
          <p:cNvPr id="3" name="Picture 2" descr="A path leading to a valley&#10;&#10;Description automatically generated">
            <a:extLst>
              <a:ext uri="{FF2B5EF4-FFF2-40B4-BE49-F238E27FC236}">
                <a16:creationId xmlns:a16="http://schemas.microsoft.com/office/drawing/2014/main" id="{0555D037-3C5A-7362-13FB-B2865B88F70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2" y="0"/>
            <a:ext cx="6396536" cy="4572000"/>
          </a:xfrm>
          <a:prstGeom prst="rect">
            <a:avLst/>
          </a:prstGeom>
        </p:spPr>
      </p:pic>
      <p:pic>
        <p:nvPicPr>
          <p:cNvPr id="4" name="Picture 3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B75D1A18-D4A1-477D-4396-595D540B95B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320" y="4009421"/>
            <a:ext cx="793537" cy="29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8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mountain range with blue sky&#10;&#10;Description automatically generated">
            <a:extLst>
              <a:ext uri="{FF2B5EF4-FFF2-40B4-BE49-F238E27FC236}">
                <a16:creationId xmlns:a16="http://schemas.microsoft.com/office/drawing/2014/main" id="{1B51720B-E1D3-95F1-B59C-EBB442DB04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" y="0"/>
            <a:ext cx="2990241" cy="457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B8B7C9-7FB0-6E9E-A12F-5DA570FD106D}"/>
              </a:ext>
            </a:extLst>
          </p:cNvPr>
          <p:cNvSpPr txBox="1"/>
          <p:nvPr userDrawn="1"/>
        </p:nvSpPr>
        <p:spPr>
          <a:xfrm>
            <a:off x="109509" y="3973454"/>
            <a:ext cx="2745794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To enter without </a:t>
            </a:r>
            <a:r>
              <a:rPr lang="en-US" sz="494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Castlight</a:t>
            </a:r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 sign-up obligation, legibly hand print on 3”x5” card campaign </a:t>
            </a:r>
            <a:b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</a:br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title, employer name, employee ID# (as possible), complete name, address, email address </a:t>
            </a:r>
            <a:b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</a:br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(if available), phone number, and year of birth and mail it to Compliance/Rewards Campaign, </a:t>
            </a:r>
            <a:b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</a:br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PO Box 468, Stonington, CT 06378. Void where prohibited. To view official rules: http://</a:t>
            </a:r>
            <a:r>
              <a:rPr lang="en-US" sz="494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my.castlighthealth.com</a:t>
            </a:r>
            <a:r>
              <a:rPr lang="en-US" sz="494" b="0" i="0" dirty="0">
                <a:solidFill>
                  <a:schemeClr val="bg1"/>
                </a:solidFill>
                <a:latin typeface="Lato" panose="020F0502020204030203" pitchFamily="34" charset="77"/>
              </a:rPr>
              <a:t>/terms-and-conditions/sweepstakes-rules. </a:t>
            </a:r>
          </a:p>
        </p:txBody>
      </p:sp>
      <p:pic>
        <p:nvPicPr>
          <p:cNvPr id="8" name="Picture 7" descr="A screenshot of a phone&#10;&#10;Description automatically generated">
            <a:extLst>
              <a:ext uri="{FF2B5EF4-FFF2-40B4-BE49-F238E27FC236}">
                <a16:creationId xmlns:a16="http://schemas.microsoft.com/office/drawing/2014/main" id="{1D33CF5E-99CA-33D9-F9D8-0527E22F885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1247" y="1073887"/>
            <a:ext cx="702945" cy="1419606"/>
          </a:xfrm>
          <a:prstGeom prst="rect">
            <a:avLst/>
          </a:prstGeom>
        </p:spPr>
      </p:pic>
      <p:pic>
        <p:nvPicPr>
          <p:cNvPr id="9" name="Picture 8" descr="A black background with a black rectangle with a colorful triangle and a black rectangle with white lines&#10;&#10;Description automatically generated">
            <a:extLst>
              <a:ext uri="{FF2B5EF4-FFF2-40B4-BE49-F238E27FC236}">
                <a16:creationId xmlns:a16="http://schemas.microsoft.com/office/drawing/2014/main" id="{C0F98FD9-0332-BC0B-EF87-54012017BA0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98" y="3567380"/>
            <a:ext cx="1295633" cy="19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2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 userDrawn="1">
          <p15:clr>
            <a:srgbClr val="F26B43"/>
          </p15:clr>
        </p15:guide>
        <p15:guide id="2" pos="20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8FFCAE1-784C-6FCD-6841-CE0DFE9CA25F}"/>
              </a:ext>
            </a:extLst>
          </p:cNvPr>
          <p:cNvSpPr txBox="1"/>
          <p:nvPr/>
        </p:nvSpPr>
        <p:spPr>
          <a:xfrm>
            <a:off x="4400010" y="4047569"/>
            <a:ext cx="1970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spc="0" dirty="0">
                <a:solidFill>
                  <a:schemeClr val="bg1"/>
                </a:solidFill>
                <a:latin typeface="Lato" panose="020F0502020204030203" pitchFamily="34" charset="77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905518-9678-9F3E-B39B-104CDC8A9524}"/>
              </a:ext>
            </a:extLst>
          </p:cNvPr>
          <p:cNvSpPr txBox="1"/>
          <p:nvPr/>
        </p:nvSpPr>
        <p:spPr>
          <a:xfrm>
            <a:off x="563284" y="2016545"/>
            <a:ext cx="3749181" cy="44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3" dirty="0">
                <a:solidFill>
                  <a:schemeClr val="bg1"/>
                </a:solidFill>
                <a:latin typeface="Lato" panose="020F0502020204030203" pitchFamily="34" charset="77"/>
              </a:rPr>
              <a:t>ENROLLMENT BEGINS</a:t>
            </a:r>
          </a:p>
          <a:p>
            <a:r>
              <a:rPr lang="en-US" sz="1153" b="1" dirty="0">
                <a:solidFill>
                  <a:schemeClr val="bg1"/>
                </a:solidFill>
                <a:latin typeface="Lato Black" panose="020F0502020204030203" pitchFamily="34" charset="77"/>
              </a:rPr>
              <a:t>MO XX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58B990-0CF5-B4B5-1404-26DF900AF5D4}"/>
              </a:ext>
            </a:extLst>
          </p:cNvPr>
          <p:cNvSpPr txBox="1"/>
          <p:nvPr/>
        </p:nvSpPr>
        <p:spPr>
          <a:xfrm>
            <a:off x="563284" y="2569944"/>
            <a:ext cx="3749181" cy="44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3" dirty="0">
                <a:solidFill>
                  <a:schemeClr val="bg1"/>
                </a:solidFill>
                <a:latin typeface="Lato" panose="020F0502020204030203" pitchFamily="34" charset="77"/>
              </a:rPr>
              <a:t>CHALLENGE RUNS</a:t>
            </a:r>
          </a:p>
          <a:p>
            <a:r>
              <a:rPr lang="en-US" sz="1153" b="1" dirty="0">
                <a:solidFill>
                  <a:schemeClr val="bg1"/>
                </a:solidFill>
                <a:latin typeface="Lato Black" panose="020F0502020204030203" pitchFamily="34" charset="77"/>
              </a:rPr>
              <a:t>MO XX – MO XX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EBA8DC-FE55-DA29-2A17-7B610D17C5E9}"/>
              </a:ext>
            </a:extLst>
          </p:cNvPr>
          <p:cNvCxnSpPr>
            <a:cxnSpLocks/>
          </p:cNvCxnSpPr>
          <p:nvPr/>
        </p:nvCxnSpPr>
        <p:spPr>
          <a:xfrm>
            <a:off x="474604" y="2504819"/>
            <a:ext cx="229813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20D75B-5737-2392-6EAA-D0ECA42D79EE}"/>
              </a:ext>
            </a:extLst>
          </p:cNvPr>
          <p:cNvCxnSpPr>
            <a:cxnSpLocks/>
          </p:cNvCxnSpPr>
          <p:nvPr/>
        </p:nvCxnSpPr>
        <p:spPr>
          <a:xfrm>
            <a:off x="443553" y="871714"/>
            <a:ext cx="3688529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73237A4-DB7F-FA22-A741-BC7FBDCFAF64}"/>
              </a:ext>
            </a:extLst>
          </p:cNvPr>
          <p:cNvSpPr txBox="1"/>
          <p:nvPr/>
        </p:nvSpPr>
        <p:spPr>
          <a:xfrm>
            <a:off x="689397" y="239787"/>
            <a:ext cx="534184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F3132"/>
                </a:solidFill>
                <a:latin typeface="Lato" panose="020F0502020204030203" pitchFamily="34" charset="77"/>
                <a:cs typeface="Arial Narrow" panose="020B0604020202020204" pitchFamily="34" charset="0"/>
              </a:rPr>
              <a:t>TRAILBLAZERS</a:t>
            </a:r>
          </a:p>
        </p:txBody>
      </p:sp>
      <p:pic>
        <p:nvPicPr>
          <p:cNvPr id="16" name="Picture 15" descr="A person with a backpack and walking stick&#10;&#10;Description automatically generated">
            <a:extLst>
              <a:ext uri="{FF2B5EF4-FFF2-40B4-BE49-F238E27FC236}">
                <a16:creationId xmlns:a16="http://schemas.microsoft.com/office/drawing/2014/main" id="{7E8A4BB1-4F9B-0B48-E97E-18F32DD4F4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320" y="400359"/>
            <a:ext cx="228850" cy="36513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96AE1BC-895D-7883-F687-883D4E00F912}"/>
              </a:ext>
            </a:extLst>
          </p:cNvPr>
          <p:cNvCxnSpPr>
            <a:cxnSpLocks/>
          </p:cNvCxnSpPr>
          <p:nvPr/>
        </p:nvCxnSpPr>
        <p:spPr>
          <a:xfrm>
            <a:off x="443553" y="1117817"/>
            <a:ext cx="3688529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931D6C5-AC4B-CBCC-BCB7-7A5A9C07AB36}"/>
              </a:ext>
            </a:extLst>
          </p:cNvPr>
          <p:cNvSpPr txBox="1"/>
          <p:nvPr/>
        </p:nvSpPr>
        <p:spPr>
          <a:xfrm>
            <a:off x="360410" y="1179491"/>
            <a:ext cx="5198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3F3132"/>
                </a:solidFill>
                <a:latin typeface="Lato" panose="020F0502020204030203" pitchFamily="34" charset="77"/>
              </a:rPr>
              <a:t>Take the path less traveled. Join the [Company Name] Leaderboard challenge. Team up with coworkers online for the ultimate trek to the top!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9B4072-2F6F-6D07-ACD0-02C972D8B2E0}"/>
              </a:ext>
            </a:extLst>
          </p:cNvPr>
          <p:cNvSpPr txBox="1"/>
          <p:nvPr/>
        </p:nvSpPr>
        <p:spPr>
          <a:xfrm>
            <a:off x="-682051" y="846003"/>
            <a:ext cx="60323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spc="600" dirty="0">
                <a:solidFill>
                  <a:srgbClr val="3F3132"/>
                </a:solidFill>
                <a:latin typeface="Lato" panose="020F0502020204030203" pitchFamily="34" charset="77"/>
              </a:rPr>
              <a:t>LEADERBOARD CHALLENGE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C0CCF8-63E1-9430-F82A-EC85486D4E4E}"/>
              </a:ext>
            </a:extLst>
          </p:cNvPr>
          <p:cNvSpPr txBox="1"/>
          <p:nvPr/>
        </p:nvSpPr>
        <p:spPr>
          <a:xfrm>
            <a:off x="2726775" y="3107857"/>
            <a:ext cx="3471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JOIN IN CASTLIGHT TODAY.</a:t>
            </a:r>
            <a:r>
              <a:rPr lang="en-US" sz="120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 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DOWNLOAD THE MOBILE APP OR VISIT MYCASTLIGHT.COM</a:t>
            </a:r>
            <a:endParaRPr lang="en-US" sz="1200" b="0" i="0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5163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33B107-3135-8C68-2659-8D81273763FE}"/>
              </a:ext>
            </a:extLst>
          </p:cNvPr>
          <p:cNvSpPr txBox="1"/>
          <p:nvPr/>
        </p:nvSpPr>
        <p:spPr>
          <a:xfrm>
            <a:off x="60115" y="275706"/>
            <a:ext cx="2934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Lato" panose="020F0502020204030203" pitchFamily="34" charset="77"/>
              </a:rPr>
              <a:t>[INSERT CUSTOM INCENTIVE COPY HERE – REMOVE IF NOT APPLICABLE]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D67CB3-C9AA-6F0A-F5A2-6556477E523C}"/>
              </a:ext>
            </a:extLst>
          </p:cNvPr>
          <p:cNvSpPr txBox="1"/>
          <p:nvPr/>
        </p:nvSpPr>
        <p:spPr>
          <a:xfrm>
            <a:off x="255198" y="2610781"/>
            <a:ext cx="249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i="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JOIN IN CASTLIGHT TODAY.</a:t>
            </a:r>
            <a:r>
              <a:rPr lang="en-US" sz="120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 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Lato" panose="020F0502020204030203" pitchFamily="34" charset="77"/>
              </a:rPr>
              <a:t>DOWNLOAD THE MOBILE APP OR VISIT MYCASTLIGHT.COM</a:t>
            </a:r>
            <a:endParaRPr lang="en-US" sz="1200" b="0" i="0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4" name="Picture 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8A5AD9F-D842-F8EB-5D35-BEC8DA1409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380" y="3410787"/>
            <a:ext cx="508228" cy="50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75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1625</TotalTime>
  <Words>86</Words>
  <Application>Microsoft Macintosh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Lato</vt:lpstr>
      <vt:lpstr>Lato Black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Barbara Smith</cp:lastModifiedBy>
  <cp:revision>13</cp:revision>
  <dcterms:created xsi:type="dcterms:W3CDTF">2023-12-01T19:50:43Z</dcterms:created>
  <dcterms:modified xsi:type="dcterms:W3CDTF">2024-01-10T17:54:43Z</dcterms:modified>
</cp:coreProperties>
</file>