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0058400" cy="15544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F31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89"/>
    <p:restoredTop sz="96327"/>
  </p:normalViewPr>
  <p:slideViewPr>
    <p:cSldViewPr snapToGrid="0">
      <p:cViewPr varScale="1">
        <p:scale>
          <a:sx n="69" d="100"/>
          <a:sy n="69" d="100"/>
        </p:scale>
        <p:origin x="435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332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th on a hill with a railing&#10;&#10;Description automatically generated">
            <a:extLst>
              <a:ext uri="{FF2B5EF4-FFF2-40B4-BE49-F238E27FC236}">
                <a16:creationId xmlns:a16="http://schemas.microsoft.com/office/drawing/2014/main" id="{BF4D2F27-7CA4-168E-C4AF-FE3AC3EF7D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4" y="830"/>
            <a:ext cx="10058938" cy="15543970"/>
          </a:xfrm>
          <a:prstGeom prst="rect">
            <a:avLst/>
          </a:prstGeom>
        </p:spPr>
      </p:pic>
      <p:pic>
        <p:nvPicPr>
          <p:cNvPr id="3" name="Picture 2" descr="A path on a hill with a railing&#10;&#10;Description automatically generated">
            <a:extLst>
              <a:ext uri="{FF2B5EF4-FFF2-40B4-BE49-F238E27FC236}">
                <a16:creationId xmlns:a16="http://schemas.microsoft.com/office/drawing/2014/main" id="{DB146EC7-79EA-C73A-04CD-92E9CD6DC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31"/>
            <a:ext cx="10058938" cy="15543970"/>
          </a:xfrm>
          <a:prstGeom prst="rect">
            <a:avLst/>
          </a:prstGeom>
        </p:spPr>
      </p:pic>
      <p:pic>
        <p:nvPicPr>
          <p:cNvPr id="8" name="Picture 7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6EE6C431-29A6-A3B0-7019-43557AAADA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4732" y="14503214"/>
            <a:ext cx="994875" cy="331625"/>
          </a:xfrm>
          <a:prstGeom prst="rect">
            <a:avLst/>
          </a:prstGeom>
        </p:spPr>
      </p:pic>
      <p:pic>
        <p:nvPicPr>
          <p:cNvPr id="9" name="Picture 8" descr="A black background with a black rectangle with a colorful triangle and a black rectangle with white lines&#10;&#10;Description automatically generated">
            <a:extLst>
              <a:ext uri="{FF2B5EF4-FFF2-40B4-BE49-F238E27FC236}">
                <a16:creationId xmlns:a16="http://schemas.microsoft.com/office/drawing/2014/main" id="{B527A5CA-6374-725E-E669-2BE48263074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2576" y="12963964"/>
            <a:ext cx="3072912" cy="4625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EF39874-2BB2-1680-69EF-CC7A4A81903E}"/>
              </a:ext>
            </a:extLst>
          </p:cNvPr>
          <p:cNvSpPr txBox="1"/>
          <p:nvPr userDrawn="1"/>
        </p:nvSpPr>
        <p:spPr>
          <a:xfrm>
            <a:off x="2020296" y="14517724"/>
            <a:ext cx="458606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To enter without 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Castlight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 sign-up obligation, legibly hand print on 3”x5” card campaign title, employer name, employee ID# (as possible), complete name, address, email address (if available), phone number, and year of birth and mail it to Compliance/Rewards Campaign, PO Box 468, Stonington, CT 06378. Void where prohibited. To view official rules: http://</a:t>
            </a:r>
            <a:r>
              <a:rPr lang="en-US" sz="500" b="0" i="0" dirty="0" err="1">
                <a:solidFill>
                  <a:schemeClr val="bg1"/>
                </a:solidFill>
                <a:latin typeface="Lato" panose="020F0502020204030203" pitchFamily="34" charset="77"/>
              </a:rPr>
              <a:t>my.castlighthealth.com</a:t>
            </a:r>
            <a:r>
              <a:rPr lang="en-US" sz="500" b="0" i="0" dirty="0">
                <a:solidFill>
                  <a:schemeClr val="bg1"/>
                </a:solidFill>
                <a:latin typeface="Lato" panose="020F0502020204030203" pitchFamily="34" charset="77"/>
              </a:rPr>
              <a:t>/terms-and-conditions/sweepstakes-rules. </a:t>
            </a:r>
          </a:p>
        </p:txBody>
      </p:sp>
    </p:spTree>
    <p:extLst>
      <p:ext uri="{BB962C8B-B14F-4D97-AF65-F5344CB8AC3E}">
        <p14:creationId xmlns:p14="http://schemas.microsoft.com/office/powerpoint/2010/main" val="403120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1005840" rtl="0" eaLnBrk="1" latinLnBrk="0" hangingPunct="1">
        <a:lnSpc>
          <a:spcPct val="90000"/>
        </a:lnSpc>
        <a:spcBef>
          <a:spcPct val="0"/>
        </a:spcBef>
        <a:buNone/>
        <a:defRPr sz="48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460" indent="-251460" algn="l" defTabSz="100584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3080" kern="1200">
          <a:solidFill>
            <a:schemeClr val="tx1"/>
          </a:solidFill>
          <a:latin typeface="+mn-lt"/>
          <a:ea typeface="+mn-ea"/>
          <a:cs typeface="+mn-cs"/>
        </a:defRPr>
      </a:lvl1pPr>
      <a:lvl2pPr marL="7543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64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7602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26314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76606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8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90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820" indent="-251460" algn="l" defTabSz="1005840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8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52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44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60" algn="l" defTabSz="1005840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896" userDrawn="1">
          <p15:clr>
            <a:srgbClr val="F26B43"/>
          </p15:clr>
        </p15:guide>
        <p15:guide id="2" pos="3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E78A9126-3037-2C77-4C1C-12C1C81075E7}"/>
              </a:ext>
            </a:extLst>
          </p:cNvPr>
          <p:cNvSpPr txBox="1"/>
          <p:nvPr/>
        </p:nvSpPr>
        <p:spPr>
          <a:xfrm>
            <a:off x="1511300" y="3565073"/>
            <a:ext cx="703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spc="600" dirty="0">
                <a:solidFill>
                  <a:srgbClr val="3F3132"/>
                </a:solidFill>
                <a:latin typeface="Lato" panose="020F0502020204030203" pitchFamily="34" charset="77"/>
              </a:rPr>
              <a:t>LEADERBOARD CHALLENGE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02824C-BE93-CE68-06E4-056EF64BDC73}"/>
              </a:ext>
            </a:extLst>
          </p:cNvPr>
          <p:cNvSpPr txBox="1"/>
          <p:nvPr/>
        </p:nvSpPr>
        <p:spPr>
          <a:xfrm>
            <a:off x="1579418" y="1149014"/>
            <a:ext cx="6899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spc="300" dirty="0">
                <a:solidFill>
                  <a:schemeClr val="bg1"/>
                </a:solidFill>
                <a:latin typeface="Lato" panose="020F0502020204030203" pitchFamily="34" charset="77"/>
              </a:rPr>
              <a:t>[INSERT CUSTOM INCENTIVE COPY HERE – REMOVE IF NOT APPLICABLE]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79DFBA-3245-0F0A-A3D0-6A5BA8D15D63}"/>
              </a:ext>
            </a:extLst>
          </p:cNvPr>
          <p:cNvSpPr txBox="1"/>
          <p:nvPr/>
        </p:nvSpPr>
        <p:spPr>
          <a:xfrm>
            <a:off x="7106374" y="14533112"/>
            <a:ext cx="26045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spc="0" dirty="0">
                <a:solidFill>
                  <a:schemeClr val="bg1"/>
                </a:solidFill>
                <a:latin typeface="Lato" panose="020F0502020204030203" pitchFamily="34" charset="77"/>
                <a:cs typeface="Arial" panose="020B0604020202020204" pitchFamily="34" charset="0"/>
              </a:rPr>
              <a:t>[CUSTOMER LOGO]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0E3A9F-8662-0479-4B49-116DF8181A06}"/>
              </a:ext>
            </a:extLst>
          </p:cNvPr>
          <p:cNvCxnSpPr>
            <a:cxnSpLocks/>
          </p:cNvCxnSpPr>
          <p:nvPr/>
        </p:nvCxnSpPr>
        <p:spPr>
          <a:xfrm>
            <a:off x="1579418" y="3565073"/>
            <a:ext cx="696768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A00363-FE37-E218-587E-8696D68B3B8A}"/>
              </a:ext>
            </a:extLst>
          </p:cNvPr>
          <p:cNvSpPr txBox="1"/>
          <p:nvPr/>
        </p:nvSpPr>
        <p:spPr>
          <a:xfrm>
            <a:off x="2111313" y="2436030"/>
            <a:ext cx="69676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3F3132"/>
                </a:solidFill>
                <a:latin typeface="Lato" panose="020F0502020204030203" pitchFamily="34" charset="77"/>
                <a:cs typeface="Arial Narrow" panose="020B0604020202020204" pitchFamily="34" charset="0"/>
              </a:rPr>
              <a:t>TRAILBLAZERS</a:t>
            </a:r>
          </a:p>
        </p:txBody>
      </p:sp>
      <p:pic>
        <p:nvPicPr>
          <p:cNvPr id="16" name="Picture 15" descr="A person with a backpack and walking stick&#10;&#10;Description automatically generated">
            <a:extLst>
              <a:ext uri="{FF2B5EF4-FFF2-40B4-BE49-F238E27FC236}">
                <a16:creationId xmlns:a16="http://schemas.microsoft.com/office/drawing/2014/main" id="{0F3AB0D5-0929-57CC-AF20-6273C8800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36569" y="2652751"/>
            <a:ext cx="474744" cy="757456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C8C3CD2-0F7B-E2F3-3CAB-CBB186C5C555}"/>
              </a:ext>
            </a:extLst>
          </p:cNvPr>
          <p:cNvCxnSpPr>
            <a:cxnSpLocks/>
          </p:cNvCxnSpPr>
          <p:nvPr/>
        </p:nvCxnSpPr>
        <p:spPr>
          <a:xfrm>
            <a:off x="1579418" y="4028623"/>
            <a:ext cx="696768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BCE0B3-7729-EAF6-6453-FA6090864123}"/>
              </a:ext>
            </a:extLst>
          </p:cNvPr>
          <p:cNvSpPr txBox="1"/>
          <p:nvPr/>
        </p:nvSpPr>
        <p:spPr>
          <a:xfrm>
            <a:off x="1511299" y="4022008"/>
            <a:ext cx="7035801" cy="782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F3132"/>
                </a:solidFill>
                <a:latin typeface="Lato" panose="020F0502020204030203" pitchFamily="34" charset="77"/>
              </a:rPr>
              <a:t>Take the path less traveled. Join the [Company Name] Leaderboard challenge. Team up with coworkers online for the ultimate trek to the top!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2E08C4-5BD1-E2A9-DF7B-100532D8CF78}"/>
              </a:ext>
            </a:extLst>
          </p:cNvPr>
          <p:cNvSpPr txBox="1"/>
          <p:nvPr/>
        </p:nvSpPr>
        <p:spPr>
          <a:xfrm>
            <a:off x="1511298" y="5816261"/>
            <a:ext cx="703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F3132"/>
                </a:solidFill>
                <a:latin typeface="Lato" panose="020F0502020204030203" pitchFamily="34" charset="77"/>
              </a:rPr>
              <a:t>ENROLLMENT BEGINS</a:t>
            </a:r>
          </a:p>
          <a:p>
            <a:r>
              <a:rPr lang="en-US" b="1" dirty="0">
                <a:solidFill>
                  <a:srgbClr val="3F3132"/>
                </a:solidFill>
                <a:latin typeface="Lato Black" panose="020F0502020204030203" pitchFamily="34" charset="77"/>
              </a:rPr>
              <a:t>MO XX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C0867F0-0E41-3A58-B28C-B721C182964A}"/>
              </a:ext>
            </a:extLst>
          </p:cNvPr>
          <p:cNvSpPr txBox="1"/>
          <p:nvPr/>
        </p:nvSpPr>
        <p:spPr>
          <a:xfrm>
            <a:off x="1511298" y="6729724"/>
            <a:ext cx="7035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3F3132"/>
                </a:solidFill>
                <a:latin typeface="Lato" panose="020F0502020204030203" pitchFamily="34" charset="77"/>
              </a:rPr>
              <a:t>CHALLENGE RUNS</a:t>
            </a:r>
          </a:p>
          <a:p>
            <a:r>
              <a:rPr lang="en-US" b="1" dirty="0">
                <a:solidFill>
                  <a:srgbClr val="3F3132"/>
                </a:solidFill>
                <a:latin typeface="Lato Black" panose="020F0502020204030203" pitchFamily="34" charset="77"/>
              </a:rPr>
              <a:t>MO XX – MO XX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5DF79CCC-B713-B3B7-D869-ED5B773B4C30}"/>
              </a:ext>
            </a:extLst>
          </p:cNvPr>
          <p:cNvCxnSpPr>
            <a:cxnSpLocks/>
          </p:cNvCxnSpPr>
          <p:nvPr/>
        </p:nvCxnSpPr>
        <p:spPr>
          <a:xfrm>
            <a:off x="1579418" y="6587673"/>
            <a:ext cx="3998422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33" descr="A screenshot of a phone&#10;&#10;Description automatically generated">
            <a:extLst>
              <a:ext uri="{FF2B5EF4-FFF2-40B4-BE49-F238E27FC236}">
                <a16:creationId xmlns:a16="http://schemas.microsoft.com/office/drawing/2014/main" id="{37034655-C8EC-B48E-4C8E-3395BFEB6C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9150" y="5535616"/>
            <a:ext cx="2393950" cy="4834611"/>
          </a:xfrm>
          <a:prstGeom prst="rect">
            <a:avLst/>
          </a:prstGeom>
        </p:spPr>
      </p:pic>
      <p:pic>
        <p:nvPicPr>
          <p:cNvPr id="2" name="Picture 1" descr="A qr code on a white background&#10;&#10;Description automatically generated">
            <a:extLst>
              <a:ext uri="{FF2B5EF4-FFF2-40B4-BE49-F238E27FC236}">
                <a16:creationId xmlns:a16="http://schemas.microsoft.com/office/drawing/2014/main" id="{C063CB65-FFC4-D165-3054-B9EC52817E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24482" y="11986525"/>
            <a:ext cx="1329578" cy="13295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043140-A277-C898-0583-712A7673BAFD}"/>
              </a:ext>
            </a:extLst>
          </p:cNvPr>
          <p:cNvSpPr txBox="1"/>
          <p:nvPr/>
        </p:nvSpPr>
        <p:spPr>
          <a:xfrm>
            <a:off x="3865667" y="11839923"/>
            <a:ext cx="54457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JOIN IN CASTLIGHT TODAY.</a:t>
            </a:r>
            <a:br>
              <a:rPr lang="en-US" sz="2000" dirty="0">
                <a:solidFill>
                  <a:schemeClr val="bg1"/>
                </a:solidFill>
                <a:latin typeface="Lato Medium" panose="020F0502020204030203" pitchFamily="34" charset="77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DOWNLOAD THE MOBILE APP </a:t>
            </a:r>
            <a:br>
              <a:rPr lang="en-US" sz="2000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</a:br>
            <a:r>
              <a:rPr lang="en-US" sz="2000" dirty="0">
                <a:solidFill>
                  <a:schemeClr val="bg1"/>
                </a:solidFill>
                <a:effectLst/>
                <a:latin typeface="Lato Medium" panose="020F0502020204030203" pitchFamily="34" charset="77"/>
              </a:rPr>
              <a:t>OR VISIT MYCASTLIGHT.COM</a:t>
            </a:r>
            <a:endParaRPr lang="en-US" sz="2000" dirty="0">
              <a:solidFill>
                <a:schemeClr val="bg1"/>
              </a:solidFill>
              <a:latin typeface="Lato Medium" panose="020F050202020403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687711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1454</TotalTime>
  <Words>74</Words>
  <Application>Microsoft Macintosh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Lato</vt:lpstr>
      <vt:lpstr>Lato Black</vt:lpstr>
      <vt:lpstr>Lato Medium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Dori Shields</dc:creator>
  <cp:lastModifiedBy>Barbara Smith</cp:lastModifiedBy>
  <cp:revision>17</cp:revision>
  <dcterms:created xsi:type="dcterms:W3CDTF">2023-12-04T16:40:18Z</dcterms:created>
  <dcterms:modified xsi:type="dcterms:W3CDTF">2024-01-10T17:57:15Z</dcterms:modified>
</cp:coreProperties>
</file>