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700" r:id="rId2"/>
  </p:sldMasterIdLst>
  <p:sldIdLst>
    <p:sldId id="256" r:id="rId3"/>
    <p:sldId id="257" r:id="rId4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9" userDrawn="1">
          <p15:clr>
            <a:srgbClr val="A4A3A4"/>
          </p15:clr>
        </p15:guide>
        <p15:guide id="2" pos="2448" userDrawn="1">
          <p15:clr>
            <a:srgbClr val="A4A3A4"/>
          </p15:clr>
        </p15:guide>
        <p15:guide id="3" pos="2328" userDrawn="1">
          <p15:clr>
            <a:srgbClr val="A4A3A4"/>
          </p15:clr>
        </p15:guide>
        <p15:guide id="4" orient="horz" pos="961" userDrawn="1">
          <p15:clr>
            <a:srgbClr val="A4A3A4"/>
          </p15:clr>
        </p15:guide>
        <p15:guide id="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4356"/>
    <a:srgbClr val="FFD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89"/>
    <p:restoredTop sz="96327"/>
  </p:normalViewPr>
  <p:slideViewPr>
    <p:cSldViewPr snapToGrid="0">
      <p:cViewPr>
        <p:scale>
          <a:sx n="131" d="100"/>
          <a:sy n="131" d="100"/>
        </p:scale>
        <p:origin x="2544" y="552"/>
      </p:cViewPr>
      <p:guideLst>
        <p:guide orient="horz" pos="3469"/>
        <p:guide pos="2448"/>
        <p:guide pos="2328"/>
        <p:guide orient="horz" pos="961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155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109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jpeg"/><Relationship Id="rId7" Type="http://schemas.openxmlformats.org/officeDocument/2006/relationships/image" Target="../media/image5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6877276-4016-B53E-F20A-B92AB6C37B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8"/>
            <a:ext cx="7772400" cy="1005700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C764DE79-268F-4C1A-8933-263129D2AF90}" type="datetimeFigureOut">
              <a:rPr lang="en-US" smtClean="0"/>
              <a:pPr/>
              <a:t>1/10/24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E2A8DB-248A-B2BF-4DE2-9814A17D82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9"/>
            <a:ext cx="7772400" cy="10057003"/>
          </a:xfrm>
          <a:prstGeom prst="rect">
            <a:avLst/>
          </a:prstGeom>
        </p:spPr>
      </p:pic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AB3F3958-68CF-6EF3-B024-2FE7CDFDFA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26" y="9602553"/>
            <a:ext cx="798830" cy="258445"/>
          </a:xfrm>
          <a:prstGeom prst="rect">
            <a:avLst/>
          </a:prstGeom>
        </p:spPr>
      </p:pic>
      <p:pic>
        <p:nvPicPr>
          <p:cNvPr id="10" name="Picture 9" descr="A black background with a black rectangle with a colorful triangle and a black rectangle with white lines&#10;&#10;Description automatically generated">
            <a:extLst>
              <a:ext uri="{FF2B5EF4-FFF2-40B4-BE49-F238E27FC236}">
                <a16:creationId xmlns:a16="http://schemas.microsoft.com/office/drawing/2014/main" id="{BCC2C5A5-6E88-0DBD-7DD2-95203858280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884" y="5089960"/>
            <a:ext cx="1417320" cy="213360"/>
          </a:xfrm>
          <a:prstGeom prst="rect">
            <a:avLst/>
          </a:prstGeom>
        </p:spPr>
      </p:pic>
      <p:pic>
        <p:nvPicPr>
          <p:cNvPr id="11" name="Picture 10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BF159D5-6440-0F51-2DBE-1F4F3FBCE81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1028" y="4869777"/>
            <a:ext cx="694944" cy="6949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AFB58D-8D4D-66E4-D17D-7E98A331B0E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294081" y="1189946"/>
            <a:ext cx="19685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6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b="0" i="0" kern="120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4" userDrawn="1">
          <p15:clr>
            <a:srgbClr val="F26B43"/>
          </p15:clr>
        </p15:guide>
        <p15:guide id="2" pos="244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C764DE79-268F-4C1A-8933-263129D2AF90}" type="datetimeFigureOut">
              <a:rPr lang="en-US" smtClean="0"/>
              <a:pPr/>
              <a:t>1/10/24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E2A8DB-248A-B2BF-4DE2-9814A17D82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72"/>
            <a:ext cx="7772400" cy="100544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C1B869-2DDF-A6B9-978D-F8397B7A3606}"/>
              </a:ext>
            </a:extLst>
          </p:cNvPr>
          <p:cNvSpPr txBox="1"/>
          <p:nvPr userDrawn="1"/>
        </p:nvSpPr>
        <p:spPr>
          <a:xfrm>
            <a:off x="766482" y="9569467"/>
            <a:ext cx="62394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" b="0" i="0" dirty="0">
                <a:solidFill>
                  <a:schemeClr val="bg1"/>
                </a:solidFill>
                <a:latin typeface="Lato" panose="020F0502020204030203" pitchFamily="34" charset="77"/>
              </a:rPr>
              <a:t>To enter without </a:t>
            </a:r>
            <a:r>
              <a:rPr lang="en-US" sz="500" b="0" i="0" dirty="0" err="1">
                <a:solidFill>
                  <a:schemeClr val="bg1"/>
                </a:solidFill>
                <a:latin typeface="Lato" panose="020F0502020204030203" pitchFamily="34" charset="77"/>
              </a:rPr>
              <a:t>Castlight</a:t>
            </a:r>
            <a:r>
              <a:rPr lang="en-US" sz="500" b="0" i="0" dirty="0">
                <a:solidFill>
                  <a:schemeClr val="bg1"/>
                </a:solidFill>
                <a:latin typeface="Lato" panose="020F0502020204030203" pitchFamily="34" charset="77"/>
              </a:rPr>
              <a:t> sign-up obligation, legibly hand print on 3”x5” card campaign title, employer name, employee ID# (as possible), complete name, address, email address (if available), phone number, and year </a:t>
            </a:r>
            <a:br>
              <a:rPr lang="en-US" sz="500" b="0" i="0" dirty="0">
                <a:solidFill>
                  <a:schemeClr val="bg1"/>
                </a:solidFill>
                <a:latin typeface="Lato" panose="020F0502020204030203" pitchFamily="34" charset="77"/>
              </a:rPr>
            </a:br>
            <a:r>
              <a:rPr lang="en-US" sz="500" b="0" i="0" dirty="0">
                <a:solidFill>
                  <a:schemeClr val="bg1"/>
                </a:solidFill>
                <a:latin typeface="Lato" panose="020F0502020204030203" pitchFamily="34" charset="77"/>
              </a:rPr>
              <a:t>of birth and mail it to Compliance/Rewards Campaign, PO Box 468, Stonington, CT 06378. Void where prohibited. To view official rules: http://</a:t>
            </a:r>
            <a:r>
              <a:rPr lang="en-US" sz="500" b="0" i="0" dirty="0" err="1">
                <a:solidFill>
                  <a:schemeClr val="bg1"/>
                </a:solidFill>
                <a:latin typeface="Lato" panose="020F0502020204030203" pitchFamily="34" charset="77"/>
              </a:rPr>
              <a:t>my.castlighthealth.com</a:t>
            </a:r>
            <a:r>
              <a:rPr lang="en-US" sz="500" b="0" i="0" dirty="0">
                <a:solidFill>
                  <a:schemeClr val="bg1"/>
                </a:solidFill>
                <a:latin typeface="Lato" panose="020F0502020204030203" pitchFamily="34" charset="77"/>
              </a:rPr>
              <a:t>/terms-and-conditions/sweepstakes-rules.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56F782-AA9D-C16C-B0AF-19BBFD12BE25}"/>
              </a:ext>
            </a:extLst>
          </p:cNvPr>
          <p:cNvSpPr txBox="1"/>
          <p:nvPr userDrawn="1"/>
        </p:nvSpPr>
        <p:spPr>
          <a:xfrm>
            <a:off x="2935462" y="1054268"/>
            <a:ext cx="3877713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14356"/>
                </a:solidFill>
                <a:latin typeface="Lato" panose="020F0502020204030203" pitchFamily="34" charset="77"/>
              </a:rPr>
              <a:t>MAKE IT FUN. </a:t>
            </a:r>
          </a:p>
          <a:p>
            <a:r>
              <a:rPr lang="en-US" sz="1400" dirty="0">
                <a:solidFill>
                  <a:schemeClr val="bg1"/>
                </a:solidFill>
                <a:latin typeface="Lato" panose="020F0502020204030203" pitchFamily="34" charset="77"/>
              </a:rPr>
              <a:t>Link your activity tracker and simply use your everyday activities to move your way to the top.</a:t>
            </a:r>
          </a:p>
          <a:p>
            <a:endParaRPr lang="en-US" dirty="0">
              <a:latin typeface="Lato" panose="020F0502020204030203" pitchFamily="34" charset="77"/>
            </a:endParaRPr>
          </a:p>
          <a:p>
            <a:endParaRPr lang="en-US" dirty="0">
              <a:latin typeface="Lato" panose="020F0502020204030203" pitchFamily="34" charset="77"/>
            </a:endParaRPr>
          </a:p>
          <a:p>
            <a:r>
              <a:rPr lang="en-US" dirty="0">
                <a:solidFill>
                  <a:srgbClr val="114356"/>
                </a:solidFill>
                <a:latin typeface="Lato" panose="020F0502020204030203" pitchFamily="34" charset="77"/>
              </a:rPr>
              <a:t>CONNECT ONLINE. </a:t>
            </a:r>
          </a:p>
          <a:p>
            <a:r>
              <a:rPr lang="en-US" sz="1400" dirty="0">
                <a:solidFill>
                  <a:schemeClr val="bg1"/>
                </a:solidFill>
                <a:latin typeface="Lato" panose="020F0502020204030203" pitchFamily="34" charset="77"/>
              </a:rPr>
              <a:t>Team up with your coworkers online and get moving with some friendly competition.</a:t>
            </a:r>
          </a:p>
          <a:p>
            <a:endParaRPr lang="en-US" dirty="0">
              <a:latin typeface="Lato" panose="020F0502020204030203" pitchFamily="34" charset="77"/>
            </a:endParaRPr>
          </a:p>
          <a:p>
            <a:endParaRPr lang="en-US" dirty="0">
              <a:latin typeface="Lato" panose="020F0502020204030203" pitchFamily="34" charset="77"/>
            </a:endParaRPr>
          </a:p>
          <a:p>
            <a:r>
              <a:rPr lang="en-US" dirty="0">
                <a:solidFill>
                  <a:srgbClr val="114356"/>
                </a:solidFill>
                <a:latin typeface="Lato" panose="020F0502020204030203" pitchFamily="34" charset="77"/>
              </a:rPr>
              <a:t>MAKE IT YOUR OWN.</a:t>
            </a:r>
          </a:p>
          <a:p>
            <a:r>
              <a:rPr lang="en-US" sz="1400" dirty="0">
                <a:solidFill>
                  <a:schemeClr val="bg1"/>
                </a:solidFill>
                <a:latin typeface="Lato" panose="020F0502020204030203" pitchFamily="34" charset="77"/>
              </a:rPr>
              <a:t>Whether you’re going for a walk or exercising </a:t>
            </a:r>
            <a:br>
              <a:rPr lang="en-US" sz="1400" dirty="0">
                <a:solidFill>
                  <a:schemeClr val="bg1"/>
                </a:solidFill>
                <a:latin typeface="Lato" panose="020F0502020204030203" pitchFamily="34" charset="77"/>
              </a:rPr>
            </a:br>
            <a:r>
              <a:rPr lang="en-US" sz="1400" dirty="0">
                <a:solidFill>
                  <a:schemeClr val="bg1"/>
                </a:solidFill>
                <a:latin typeface="Lato" panose="020F0502020204030203" pitchFamily="34" charset="77"/>
              </a:rPr>
              <a:t>at home, start moving for the win.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CB1294B-CF94-C9D4-80C9-A6E026A6B5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18981" y="1088498"/>
            <a:ext cx="838200" cy="838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D5F3202-92B3-752F-A860-C96DCC6CE4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14499" y="2322616"/>
            <a:ext cx="838200" cy="838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DCF51B4-F4D1-9B39-E36C-DB5F098FAF3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710016" y="3556734"/>
            <a:ext cx="838200" cy="8382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4ECC664-79AE-6FC2-0A51-BBCB94E0B844}"/>
              </a:ext>
            </a:extLst>
          </p:cNvPr>
          <p:cNvCxnSpPr/>
          <p:nvPr userDrawn="1"/>
        </p:nvCxnSpPr>
        <p:spPr>
          <a:xfrm flipH="1">
            <a:off x="1272988" y="5868565"/>
            <a:ext cx="30294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C39CFB7-142D-031B-F094-11C18A9D751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02443" y="5265794"/>
            <a:ext cx="1790700" cy="4020410"/>
          </a:xfrm>
          <a:prstGeom prst="rect">
            <a:avLst/>
          </a:prstGeom>
        </p:spPr>
      </p:pic>
      <p:pic>
        <p:nvPicPr>
          <p:cNvPr id="10" name="Picture 9" descr="A black background with a black rectangle with a colorful triangle and a black rectangle with white lines&#10;&#10;Description automatically generated">
            <a:extLst>
              <a:ext uri="{FF2B5EF4-FFF2-40B4-BE49-F238E27FC236}">
                <a16:creationId xmlns:a16="http://schemas.microsoft.com/office/drawing/2014/main" id="{4E38D399-9AF5-D152-71E5-9F72C6F9D7F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0771" y="7806098"/>
            <a:ext cx="1417320" cy="213360"/>
          </a:xfrm>
          <a:prstGeom prst="rect">
            <a:avLst/>
          </a:prstGeom>
        </p:spPr>
      </p:pic>
      <p:pic>
        <p:nvPicPr>
          <p:cNvPr id="11" name="Picture 10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DEA898E-1646-B37D-9224-B5DD74691B4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915" y="7585915"/>
            <a:ext cx="694944" cy="69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9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b="0" i="0" kern="120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4" userDrawn="1">
          <p15:clr>
            <a:srgbClr val="F26B43"/>
          </p15:clr>
        </p15:guide>
        <p15:guide id="2" pos="24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E5B95E6-5D6E-6EE2-47F6-DD56426E5A32}"/>
              </a:ext>
            </a:extLst>
          </p:cNvPr>
          <p:cNvSpPr txBox="1"/>
          <p:nvPr/>
        </p:nvSpPr>
        <p:spPr>
          <a:xfrm>
            <a:off x="631753" y="561361"/>
            <a:ext cx="65086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spc="89" dirty="0">
                <a:solidFill>
                  <a:srgbClr val="114356"/>
                </a:solidFill>
                <a:latin typeface="Lato" panose="020F0502020204030203" pitchFamily="34" charset="77"/>
              </a:rPr>
              <a:t>[INSERT CUSTOM INCENTIVE COPY HERE – REMOVE IF NOT APPLICABLE]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1BE679-61CF-357D-27F9-E290528D2962}"/>
              </a:ext>
            </a:extLst>
          </p:cNvPr>
          <p:cNvSpPr txBox="1"/>
          <p:nvPr/>
        </p:nvSpPr>
        <p:spPr>
          <a:xfrm>
            <a:off x="3615150" y="2672235"/>
            <a:ext cx="3334290" cy="1633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34"/>
              </a:spcAft>
            </a:pPr>
            <a:r>
              <a:rPr lang="en-US" sz="1200" dirty="0">
                <a:solidFill>
                  <a:schemeClr val="bg1"/>
                </a:solidFill>
                <a:latin typeface="Lato" panose="020F0502020204030203" pitchFamily="34" charset="77"/>
              </a:rPr>
              <a:t>Get ready for Race to the Finish [your challenge name here] from </a:t>
            </a:r>
            <a:r>
              <a:rPr lang="en-US" sz="1200" dirty="0" err="1">
                <a:solidFill>
                  <a:schemeClr val="bg1"/>
                </a:solidFill>
                <a:latin typeface="Lato" panose="020F0502020204030203" pitchFamily="34" charset="77"/>
              </a:rPr>
              <a:t>Castlight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77"/>
              </a:rPr>
              <a:t>! Team up with your coworkers and go for the gold in this epic stage-by-stage fitness journey.</a:t>
            </a:r>
          </a:p>
          <a:p>
            <a:endParaRPr lang="en-US" sz="12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endParaRPr lang="en-US" sz="12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r>
              <a:rPr lang="en-US" sz="1200" dirty="0">
                <a:solidFill>
                  <a:schemeClr val="bg1"/>
                </a:solidFill>
                <a:latin typeface="Lato" panose="020F0502020204030203" pitchFamily="34" charset="77"/>
              </a:rPr>
              <a:t>Enrollment begins [Month XX]</a:t>
            </a:r>
          </a:p>
          <a:p>
            <a:r>
              <a:rPr lang="en-US" sz="1200" dirty="0">
                <a:solidFill>
                  <a:schemeClr val="bg1"/>
                </a:solidFill>
                <a:latin typeface="Lato" panose="020F0502020204030203" pitchFamily="34" charset="77"/>
              </a:rPr>
              <a:t>Challenge runs [Month XX] – [Month XX]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3FF310-D018-92C2-3725-039039317336}"/>
              </a:ext>
            </a:extLst>
          </p:cNvPr>
          <p:cNvCxnSpPr/>
          <p:nvPr/>
        </p:nvCxnSpPr>
        <p:spPr>
          <a:xfrm>
            <a:off x="3706997" y="3649417"/>
            <a:ext cx="38668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7033834-73CC-C925-5787-2FF6900266AB}"/>
              </a:ext>
            </a:extLst>
          </p:cNvPr>
          <p:cNvSpPr txBox="1"/>
          <p:nvPr/>
        </p:nvSpPr>
        <p:spPr>
          <a:xfrm>
            <a:off x="3615151" y="1042971"/>
            <a:ext cx="2583765" cy="114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49" b="1" dirty="0">
                <a:solidFill>
                  <a:srgbClr val="114356"/>
                </a:solidFill>
                <a:latin typeface="Lato Black" panose="020F0502020204030203" pitchFamily="34" charset="77"/>
              </a:rPr>
              <a:t>RACE</a:t>
            </a:r>
          </a:p>
          <a:p>
            <a:r>
              <a:rPr lang="en-US" sz="2372" dirty="0">
                <a:solidFill>
                  <a:srgbClr val="114356"/>
                </a:solidFill>
                <a:latin typeface="Lato" panose="020F0502020204030203" pitchFamily="34" charset="77"/>
              </a:rPr>
              <a:t>TO THE FINISH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17654B-0801-670F-12C1-887EC21F384F}"/>
              </a:ext>
            </a:extLst>
          </p:cNvPr>
          <p:cNvCxnSpPr>
            <a:cxnSpLocks/>
          </p:cNvCxnSpPr>
          <p:nvPr/>
        </p:nvCxnSpPr>
        <p:spPr>
          <a:xfrm>
            <a:off x="3706997" y="2143262"/>
            <a:ext cx="2082695" cy="0"/>
          </a:xfrm>
          <a:prstGeom prst="line">
            <a:avLst/>
          </a:prstGeom>
          <a:ln w="19050">
            <a:solidFill>
              <a:srgbClr val="1143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1520B80-DA08-7F71-85F6-2526A336850D}"/>
              </a:ext>
            </a:extLst>
          </p:cNvPr>
          <p:cNvCxnSpPr>
            <a:cxnSpLocks/>
          </p:cNvCxnSpPr>
          <p:nvPr/>
        </p:nvCxnSpPr>
        <p:spPr>
          <a:xfrm>
            <a:off x="3706997" y="2452108"/>
            <a:ext cx="2082695" cy="0"/>
          </a:xfrm>
          <a:prstGeom prst="line">
            <a:avLst/>
          </a:prstGeom>
          <a:ln w="19050">
            <a:solidFill>
              <a:srgbClr val="1143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519B6DF-F571-C113-4A1F-CCC9094C8964}"/>
              </a:ext>
            </a:extLst>
          </p:cNvPr>
          <p:cNvSpPr txBox="1"/>
          <p:nvPr/>
        </p:nvSpPr>
        <p:spPr>
          <a:xfrm>
            <a:off x="3637114" y="2158717"/>
            <a:ext cx="2310072" cy="3205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83" spc="890" dirty="0">
                <a:solidFill>
                  <a:srgbClr val="114356"/>
                </a:solidFill>
                <a:latin typeface="Lato" panose="020F0502020204030203" pitchFamily="34" charset="77"/>
              </a:rPr>
              <a:t>CHALLENGE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902C4C-F4F2-36C4-8F2C-C9B03B056439}"/>
              </a:ext>
            </a:extLst>
          </p:cNvPr>
          <p:cNvSpPr txBox="1"/>
          <p:nvPr/>
        </p:nvSpPr>
        <p:spPr>
          <a:xfrm>
            <a:off x="5665852" y="9564520"/>
            <a:ext cx="1635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E1411E-BB79-F50B-FF72-366D48FC4894}"/>
              </a:ext>
            </a:extLst>
          </p:cNvPr>
          <p:cNvSpPr txBox="1"/>
          <p:nvPr/>
        </p:nvSpPr>
        <p:spPr>
          <a:xfrm>
            <a:off x="3620540" y="4301771"/>
            <a:ext cx="2887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solidFill>
                  <a:srgbClr val="114356"/>
                </a:solidFill>
                <a:effectLst/>
                <a:latin typeface="Lato Medium" panose="020F0502020204030203" pitchFamily="34" charset="77"/>
              </a:rPr>
              <a:t>Join in </a:t>
            </a:r>
            <a:r>
              <a:rPr lang="en-US" sz="1200" b="1" dirty="0" err="1">
                <a:solidFill>
                  <a:srgbClr val="114356"/>
                </a:solidFill>
                <a:effectLst/>
                <a:latin typeface="Lato Medium" panose="020F0502020204030203" pitchFamily="34" charset="77"/>
              </a:rPr>
              <a:t>Castlight</a:t>
            </a:r>
            <a:r>
              <a:rPr lang="en-US" sz="1200" b="1" dirty="0">
                <a:solidFill>
                  <a:srgbClr val="114356"/>
                </a:solidFill>
                <a:effectLst/>
                <a:latin typeface="Lato Medium" panose="020F0502020204030203" pitchFamily="34" charset="77"/>
              </a:rPr>
              <a:t> today. Download the mobile app or visit </a:t>
            </a:r>
            <a:r>
              <a:rPr lang="en-US" sz="1200" b="1" dirty="0" err="1">
                <a:solidFill>
                  <a:srgbClr val="114356"/>
                </a:solidFill>
                <a:effectLst/>
                <a:latin typeface="Lato Medium" panose="020F0502020204030203" pitchFamily="34" charset="77"/>
              </a:rPr>
              <a:t>mycastlight.com</a:t>
            </a:r>
            <a:endParaRPr lang="en-US" sz="1200" b="1" dirty="0">
              <a:solidFill>
                <a:srgbClr val="114356"/>
              </a:solidFill>
              <a:latin typeface="Lato Medium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F3FFB9-979A-32EE-8D78-BAB62AAAFA04}"/>
              </a:ext>
            </a:extLst>
          </p:cNvPr>
          <p:cNvSpPr txBox="1"/>
          <p:nvPr/>
        </p:nvSpPr>
        <p:spPr>
          <a:xfrm>
            <a:off x="1351825" y="6713057"/>
            <a:ext cx="25920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b="1" dirty="0">
                <a:solidFill>
                  <a:srgbClr val="114356"/>
                </a:solidFill>
                <a:effectLst/>
                <a:latin typeface="Lato Medium" panose="020F0502020204030203" pitchFamily="34" charset="77"/>
              </a:rPr>
              <a:t>Join in </a:t>
            </a:r>
            <a:r>
              <a:rPr lang="en-US" sz="1500" b="1" dirty="0" err="1">
                <a:solidFill>
                  <a:srgbClr val="114356"/>
                </a:solidFill>
                <a:effectLst/>
                <a:latin typeface="Lato Medium" panose="020F0502020204030203" pitchFamily="34" charset="77"/>
              </a:rPr>
              <a:t>Castlight</a:t>
            </a:r>
            <a:r>
              <a:rPr lang="en-US" sz="1500" b="1" dirty="0">
                <a:solidFill>
                  <a:srgbClr val="114356"/>
                </a:solidFill>
                <a:effectLst/>
                <a:latin typeface="Lato Medium" panose="020F0502020204030203" pitchFamily="34" charset="77"/>
              </a:rPr>
              <a:t> today. Download the mobile app or visit </a:t>
            </a:r>
            <a:r>
              <a:rPr lang="en-US" sz="1500" b="1" dirty="0" err="1">
                <a:solidFill>
                  <a:srgbClr val="114356"/>
                </a:solidFill>
                <a:effectLst/>
                <a:latin typeface="Lato Medium" panose="020F0502020204030203" pitchFamily="34" charset="77"/>
              </a:rPr>
              <a:t>mycastlight.com</a:t>
            </a:r>
            <a:endParaRPr lang="en-US" sz="1500" b="1" dirty="0">
              <a:solidFill>
                <a:srgbClr val="114356"/>
              </a:solidFill>
              <a:latin typeface="Lato Medium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20116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4439</TotalTime>
  <Words>99</Words>
  <Application>Microsoft Macintosh PowerPoint</Application>
  <PresentationFormat>Custom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Lato</vt:lpstr>
      <vt:lpstr>Lato Black</vt:lpstr>
      <vt:lpstr>Lato Medium</vt:lpstr>
      <vt:lpstr>Office Theme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Barbara Smith</cp:lastModifiedBy>
  <cp:revision>37</cp:revision>
  <dcterms:created xsi:type="dcterms:W3CDTF">2023-12-04T16:57:23Z</dcterms:created>
  <dcterms:modified xsi:type="dcterms:W3CDTF">2024-01-10T17:16:09Z</dcterms:modified>
</cp:coreProperties>
</file>