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96" userDrawn="1">
          <p15:clr>
            <a:srgbClr val="A4A3A4"/>
          </p15:clr>
        </p15:guide>
        <p15:guide id="2" pos="3168" userDrawn="1">
          <p15:clr>
            <a:srgbClr val="A4A3A4"/>
          </p15:clr>
        </p15:guide>
        <p15:guide id="3" pos="9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67"/>
    <p:restoredTop sz="96327"/>
  </p:normalViewPr>
  <p:slideViewPr>
    <p:cSldViewPr snapToGrid="0">
      <p:cViewPr>
        <p:scale>
          <a:sx n="91" d="100"/>
          <a:sy n="91" d="100"/>
        </p:scale>
        <p:origin x="3480" y="440"/>
      </p:cViewPr>
      <p:guideLst>
        <p:guide orient="horz" pos="4896"/>
        <p:guide pos="3168"/>
        <p:guide pos="9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1888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96">
          <p15:clr>
            <a:srgbClr val="FBAE40"/>
          </p15:clr>
        </p15:guide>
        <p15:guide id="2" pos="316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screenshot of a phone&#10;&#10;Description automatically generated">
            <a:extLst>
              <a:ext uri="{FF2B5EF4-FFF2-40B4-BE49-F238E27FC236}">
                <a16:creationId xmlns:a16="http://schemas.microsoft.com/office/drawing/2014/main" id="{79648272-5DCC-C6C8-710C-4359FCDF9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158"/>
            <a:ext cx="10058400" cy="1554264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 b="0" i="0">
                <a:solidFill>
                  <a:schemeClr val="tx1">
                    <a:tint val="75000"/>
                  </a:schemeClr>
                </a:solidFill>
                <a:latin typeface="Lato" panose="020F0502020204030203" pitchFamily="34" charset="77"/>
              </a:defRPr>
            </a:lvl1pPr>
          </a:lstStyle>
          <a:p>
            <a:fld id="{C764DE79-268F-4C1A-8933-263129D2AF90}" type="datetimeFigureOut">
              <a:rPr lang="en-US" smtClean="0"/>
              <a:pPr/>
              <a:t>1/10/24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 b="0" i="0">
                <a:solidFill>
                  <a:schemeClr val="tx1">
                    <a:tint val="75000"/>
                  </a:schemeClr>
                </a:solidFill>
                <a:latin typeface="Lato" panose="020F0502020204030203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 b="0" i="0">
                <a:solidFill>
                  <a:schemeClr val="tx1">
                    <a:tint val="75000"/>
                  </a:schemeClr>
                </a:solidFill>
                <a:latin typeface="Lato" panose="020F0502020204030203" pitchFamily="34" charset="77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screenshot of a phone&#10;&#10;Description automatically generated">
            <a:extLst>
              <a:ext uri="{FF2B5EF4-FFF2-40B4-BE49-F238E27FC236}">
                <a16:creationId xmlns:a16="http://schemas.microsoft.com/office/drawing/2014/main" id="{F39135A2-42F4-2623-8A54-10BAD07C7BA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079"/>
            <a:ext cx="10058400" cy="15542642"/>
          </a:xfrm>
          <a:prstGeom prst="rect">
            <a:avLst/>
          </a:prstGeom>
        </p:spPr>
      </p:pic>
      <p:pic>
        <p:nvPicPr>
          <p:cNvPr id="8" name="Picture 7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E2303646-35AC-F250-E3F9-F7D98A25207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733" y="14843001"/>
            <a:ext cx="994875" cy="3316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5390003-3843-C0EC-BC44-754ECE656C2D}"/>
              </a:ext>
            </a:extLst>
          </p:cNvPr>
          <p:cNvSpPr txBox="1"/>
          <p:nvPr userDrawn="1"/>
        </p:nvSpPr>
        <p:spPr>
          <a:xfrm>
            <a:off x="2020297" y="14857512"/>
            <a:ext cx="4586067" cy="31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5" b="0" i="0" dirty="0">
                <a:solidFill>
                  <a:schemeClr val="bg1"/>
                </a:solidFill>
                <a:latin typeface="Lato" panose="020F0502020204030203" pitchFamily="34" charset="77"/>
              </a:rPr>
              <a:t>To enter without </a:t>
            </a:r>
            <a:r>
              <a:rPr lang="en-US" sz="485" b="0" i="0" dirty="0" err="1">
                <a:solidFill>
                  <a:schemeClr val="bg1"/>
                </a:solidFill>
                <a:latin typeface="Lato" panose="020F0502020204030203" pitchFamily="34" charset="77"/>
              </a:rPr>
              <a:t>Castlight</a:t>
            </a:r>
            <a:r>
              <a:rPr lang="en-US" sz="485" b="0" i="0" dirty="0">
                <a:solidFill>
                  <a:schemeClr val="bg1"/>
                </a:solidFill>
                <a:latin typeface="Lato" panose="020F0502020204030203" pitchFamily="34" charset="77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485" b="0" i="0" dirty="0" err="1">
                <a:solidFill>
                  <a:schemeClr val="bg1"/>
                </a:solidFill>
                <a:latin typeface="Lato" panose="020F0502020204030203" pitchFamily="34" charset="77"/>
              </a:rPr>
              <a:t>my.castlighthealth.com</a:t>
            </a:r>
            <a:r>
              <a:rPr lang="en-US" sz="485" b="0" i="0" dirty="0">
                <a:solidFill>
                  <a:schemeClr val="bg1"/>
                </a:solidFill>
                <a:latin typeface="Lato" panose="020F0502020204030203" pitchFamily="34" charset="77"/>
              </a:rPr>
              <a:t>/terms-and-conditions/sweepstakes-rules.</a:t>
            </a:r>
          </a:p>
        </p:txBody>
      </p:sp>
      <p:pic>
        <p:nvPicPr>
          <p:cNvPr id="10" name="Picture 9" descr="A black background with a black rectangle with a colorful triangle and a black rectangle with white lines&#10;&#10;Description automatically generated">
            <a:extLst>
              <a:ext uri="{FF2B5EF4-FFF2-40B4-BE49-F238E27FC236}">
                <a16:creationId xmlns:a16="http://schemas.microsoft.com/office/drawing/2014/main" id="{2536B8FA-69A1-CCA2-8B2A-E52DA25CC6F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4486" y="13376355"/>
            <a:ext cx="2158244" cy="324897"/>
          </a:xfrm>
          <a:prstGeom prst="rect">
            <a:avLst/>
          </a:prstGeom>
        </p:spPr>
      </p:pic>
      <p:pic>
        <p:nvPicPr>
          <p:cNvPr id="11" name="Picture 10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7FEDF31F-6D0C-7F52-C73E-37D76FDAA84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437708" y="13036072"/>
            <a:ext cx="994875" cy="99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67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b="0" i="0" kern="1200">
          <a:solidFill>
            <a:schemeClr val="tx1"/>
          </a:solidFill>
          <a:latin typeface="Lato" panose="020F0502020204030203" pitchFamily="34" charset="77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FE5B95E6-5D6E-6EE2-47F6-DD56426E5A32}"/>
              </a:ext>
            </a:extLst>
          </p:cNvPr>
          <p:cNvSpPr txBox="1"/>
          <p:nvPr/>
        </p:nvSpPr>
        <p:spPr>
          <a:xfrm>
            <a:off x="-401" y="881180"/>
            <a:ext cx="10116608" cy="34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50" spc="137" dirty="0">
                <a:solidFill>
                  <a:srgbClr val="FFD55C"/>
                </a:solidFill>
                <a:latin typeface="Lato" panose="020F0502020204030203" pitchFamily="34" charset="77"/>
              </a:rPr>
              <a:t>[INSERT CUSTOM INCENTIVE COPY HERE – REMOVE IF NOT APPLICABLE]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1BE679-61CF-357D-27F9-E290528D2962}"/>
              </a:ext>
            </a:extLst>
          </p:cNvPr>
          <p:cNvSpPr txBox="1"/>
          <p:nvPr/>
        </p:nvSpPr>
        <p:spPr>
          <a:xfrm>
            <a:off x="1389239" y="10173171"/>
            <a:ext cx="3639961" cy="1869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83" dirty="0">
                <a:solidFill>
                  <a:schemeClr val="bg1"/>
                </a:solidFill>
                <a:latin typeface="Lato" panose="020F0502020204030203" pitchFamily="34" charset="77"/>
              </a:rPr>
              <a:t>Join the [Company Name] social steps challenge. Tag your friends to walk on the journey with you and help other players unlock exciting new levels along the way. </a:t>
            </a:r>
          </a:p>
          <a:p>
            <a:endParaRPr lang="en-US" sz="1283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endParaRPr lang="en-US" sz="1283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endParaRPr lang="en-US" sz="1283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r>
              <a:rPr lang="en-US" sz="1283" dirty="0">
                <a:solidFill>
                  <a:schemeClr val="bg1"/>
                </a:solidFill>
                <a:latin typeface="Lato" panose="020F0502020204030203" pitchFamily="34" charset="77"/>
              </a:rPr>
              <a:t>Enrollment begins [Month XX]</a:t>
            </a:r>
          </a:p>
          <a:p>
            <a:r>
              <a:rPr lang="en-US" sz="1283" dirty="0">
                <a:solidFill>
                  <a:schemeClr val="bg1"/>
                </a:solidFill>
                <a:latin typeface="Lato" panose="020F0502020204030203" pitchFamily="34" charset="77"/>
              </a:rPr>
              <a:t>Challenge runs [Month XX] – [Month XX]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43FF310-D018-92C2-3725-039039317336}"/>
              </a:ext>
            </a:extLst>
          </p:cNvPr>
          <p:cNvCxnSpPr/>
          <p:nvPr/>
        </p:nvCxnSpPr>
        <p:spPr>
          <a:xfrm>
            <a:off x="1521974" y="11283217"/>
            <a:ext cx="59760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7033834-73CC-C925-5787-2FF6900266AB}"/>
              </a:ext>
            </a:extLst>
          </p:cNvPr>
          <p:cNvSpPr txBox="1"/>
          <p:nvPr/>
        </p:nvSpPr>
        <p:spPr>
          <a:xfrm>
            <a:off x="1389239" y="7248778"/>
            <a:ext cx="3993092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75" b="1" dirty="0">
                <a:solidFill>
                  <a:schemeClr val="bg1"/>
                </a:solidFill>
                <a:latin typeface="Lato Black" panose="020F0502020204030203" pitchFamily="34" charset="77"/>
              </a:rPr>
              <a:t>WALK</a:t>
            </a:r>
          </a:p>
          <a:p>
            <a:r>
              <a:rPr lang="en-US" sz="6875" b="1" dirty="0">
                <a:solidFill>
                  <a:schemeClr val="bg1"/>
                </a:solidFill>
                <a:latin typeface="Lato Black" panose="020F0502020204030203" pitchFamily="34" charset="77"/>
              </a:rPr>
              <a:t>FRIENDS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EA500D-7FC6-E966-6FCE-C46008CBBC97}"/>
              </a:ext>
            </a:extLst>
          </p:cNvPr>
          <p:cNvSpPr txBox="1"/>
          <p:nvPr/>
        </p:nvSpPr>
        <p:spPr>
          <a:xfrm>
            <a:off x="4077478" y="7608223"/>
            <a:ext cx="1088552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75" b="1" dirty="0">
                <a:solidFill>
                  <a:schemeClr val="bg1"/>
                </a:solidFill>
                <a:latin typeface="Lato Black" panose="020F0502020204030203" pitchFamily="34" charset="77"/>
              </a:rPr>
              <a:t>WITH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C5E5C9-2268-6A95-63AA-64B4DE77F73E}"/>
              </a:ext>
            </a:extLst>
          </p:cNvPr>
          <p:cNvCxnSpPr>
            <a:cxnSpLocks/>
          </p:cNvCxnSpPr>
          <p:nvPr/>
        </p:nvCxnSpPr>
        <p:spPr>
          <a:xfrm>
            <a:off x="4171597" y="7531338"/>
            <a:ext cx="85760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8D198C-10A9-977C-1C02-BC78693A4043}"/>
              </a:ext>
            </a:extLst>
          </p:cNvPr>
          <p:cNvCxnSpPr>
            <a:cxnSpLocks/>
          </p:cNvCxnSpPr>
          <p:nvPr/>
        </p:nvCxnSpPr>
        <p:spPr>
          <a:xfrm>
            <a:off x="4148314" y="8148346"/>
            <a:ext cx="85760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017654B-0801-670F-12C1-887EC21F384F}"/>
              </a:ext>
            </a:extLst>
          </p:cNvPr>
          <p:cNvCxnSpPr>
            <a:cxnSpLocks/>
          </p:cNvCxnSpPr>
          <p:nvPr/>
        </p:nvCxnSpPr>
        <p:spPr>
          <a:xfrm>
            <a:off x="1459089" y="9355667"/>
            <a:ext cx="3570111" cy="0"/>
          </a:xfrm>
          <a:prstGeom prst="line">
            <a:avLst/>
          </a:prstGeom>
          <a:ln w="19050">
            <a:solidFill>
              <a:srgbClr val="FFD5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1520B80-DA08-7F71-85F6-2526A336850D}"/>
              </a:ext>
            </a:extLst>
          </p:cNvPr>
          <p:cNvCxnSpPr>
            <a:cxnSpLocks/>
          </p:cNvCxnSpPr>
          <p:nvPr/>
        </p:nvCxnSpPr>
        <p:spPr>
          <a:xfrm>
            <a:off x="1459089" y="9832975"/>
            <a:ext cx="3570111" cy="0"/>
          </a:xfrm>
          <a:prstGeom prst="line">
            <a:avLst/>
          </a:prstGeom>
          <a:ln w="19050">
            <a:solidFill>
              <a:srgbClr val="FFD5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519B6DF-F571-C113-4A1F-CCC9094C8964}"/>
              </a:ext>
            </a:extLst>
          </p:cNvPr>
          <p:cNvSpPr txBox="1"/>
          <p:nvPr/>
        </p:nvSpPr>
        <p:spPr>
          <a:xfrm>
            <a:off x="1459089" y="9379551"/>
            <a:ext cx="3570111" cy="445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92" spc="1375" dirty="0">
                <a:solidFill>
                  <a:srgbClr val="FFD55C"/>
                </a:solidFill>
                <a:latin typeface="Lato Light" panose="020F0302020204030203" pitchFamily="34" charset="77"/>
              </a:rPr>
              <a:t>CHALLENGE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902C4C-F4F2-36C4-8F2C-C9B03B056439}"/>
              </a:ext>
            </a:extLst>
          </p:cNvPr>
          <p:cNvSpPr txBox="1"/>
          <p:nvPr/>
        </p:nvSpPr>
        <p:spPr>
          <a:xfrm>
            <a:off x="7045281" y="14862680"/>
            <a:ext cx="2527949" cy="3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9" dirty="0">
                <a:solidFill>
                  <a:schemeClr val="bg1"/>
                </a:solidFill>
                <a:latin typeface="Lato" panose="020F0502020204030203" pitchFamily="34" charset="77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991C21-1D93-67DC-24DF-E10208D081EC}"/>
              </a:ext>
            </a:extLst>
          </p:cNvPr>
          <p:cNvSpPr txBox="1"/>
          <p:nvPr/>
        </p:nvSpPr>
        <p:spPr>
          <a:xfrm>
            <a:off x="1388230" y="12399644"/>
            <a:ext cx="3155457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83" dirty="0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Join in </a:t>
            </a:r>
            <a:r>
              <a:rPr lang="en-US" sz="1283" dirty="0" err="1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Castlight</a:t>
            </a:r>
            <a:r>
              <a:rPr lang="en-US" sz="1283" dirty="0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 today. Download the mobile app or visit </a:t>
            </a:r>
            <a:r>
              <a:rPr lang="en-US" sz="1283" dirty="0" err="1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mycastlight.com</a:t>
            </a:r>
            <a:endParaRPr lang="en-US" sz="1283" dirty="0">
              <a:solidFill>
                <a:srgbClr val="FFD55C"/>
              </a:solidFill>
              <a:latin typeface="Lato Medium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0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4214</TotalTime>
  <Words>83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Lato</vt:lpstr>
      <vt:lpstr>Lato Black</vt:lpstr>
      <vt:lpstr>Lato Light</vt:lpstr>
      <vt:lpstr>Lato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Barbara Smith</cp:lastModifiedBy>
  <cp:revision>20</cp:revision>
  <dcterms:created xsi:type="dcterms:W3CDTF">2023-12-04T16:57:23Z</dcterms:created>
  <dcterms:modified xsi:type="dcterms:W3CDTF">2024-01-10T17:44:11Z</dcterms:modified>
</cp:coreProperties>
</file>