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</p:sldMasterIdLst>
  <p:sldIdLst>
    <p:sldId id="256" r:id="rId3"/>
    <p:sldId id="258" r:id="rId4"/>
  </p:sldIdLst>
  <p:sldSz cx="64008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A6F"/>
    <a:srgbClr val="00467F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39"/>
    <p:restoredTop sz="96327"/>
  </p:normalViewPr>
  <p:slideViewPr>
    <p:cSldViewPr snapToGrid="0">
      <p:cViewPr>
        <p:scale>
          <a:sx n="196" d="100"/>
          <a:sy n="196" d="100"/>
        </p:scale>
        <p:origin x="3296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67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16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video game&#10;&#10;Description automatically generated">
            <a:extLst>
              <a:ext uri="{FF2B5EF4-FFF2-40B4-BE49-F238E27FC236}">
                <a16:creationId xmlns:a16="http://schemas.microsoft.com/office/drawing/2014/main" id="{862C4C93-94B2-6827-4C9B-4C51E74107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400800" cy="4572000"/>
          </a:xfrm>
          <a:prstGeom prst="rect">
            <a:avLst/>
          </a:prstGeom>
        </p:spPr>
      </p:pic>
      <p:pic>
        <p:nvPicPr>
          <p:cNvPr id="3" name="Picture 2" descr="A screenshot of a video game&#10;&#10;Description automatically generated">
            <a:extLst>
              <a:ext uri="{FF2B5EF4-FFF2-40B4-BE49-F238E27FC236}">
                <a16:creationId xmlns:a16="http://schemas.microsoft.com/office/drawing/2014/main" id="{146C7BE7-EC94-9397-13B1-B2F3CBB271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400800" cy="4572000"/>
          </a:xfrm>
          <a:prstGeom prst="rect">
            <a:avLst/>
          </a:prstGeom>
        </p:spPr>
      </p:pic>
      <p:pic>
        <p:nvPicPr>
          <p:cNvPr id="22" name="Picture 2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90E166C-71E7-52FC-0ED4-BA79C613A57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785" y="4130200"/>
            <a:ext cx="793537" cy="28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8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 userDrawn="1">
          <p15:clr>
            <a:srgbClr val="F26B43"/>
          </p15:clr>
        </p15:guide>
        <p15:guide id="2" pos="201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ell phone with a screen on it&#10;&#10;Description automatically generated">
            <a:extLst>
              <a:ext uri="{FF2B5EF4-FFF2-40B4-BE49-F238E27FC236}">
                <a16:creationId xmlns:a16="http://schemas.microsoft.com/office/drawing/2014/main" id="{77B30B7A-33E6-8FAE-234C-04D5AE899D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7" r="2707"/>
          <a:stretch/>
        </p:blipFill>
        <p:spPr>
          <a:xfrm>
            <a:off x="0" y="0"/>
            <a:ext cx="3200400" cy="4572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32F23E-4F55-8348-FBAE-06D5E6F2CC6F}"/>
              </a:ext>
            </a:extLst>
          </p:cNvPr>
          <p:cNvSpPr/>
          <p:nvPr userDrawn="1"/>
        </p:nvSpPr>
        <p:spPr>
          <a:xfrm>
            <a:off x="0" y="2939143"/>
            <a:ext cx="3200400" cy="1632857"/>
          </a:xfrm>
          <a:prstGeom prst="rect">
            <a:avLst/>
          </a:prstGeom>
          <a:solidFill>
            <a:srgbClr val="203A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pic>
        <p:nvPicPr>
          <p:cNvPr id="6" name="Picture 5" descr="A black background with a black rectangle with a colorful triangle and a black rectangle with white lines&#10;&#10;Description automatically generated">
            <a:extLst>
              <a:ext uri="{FF2B5EF4-FFF2-40B4-BE49-F238E27FC236}">
                <a16:creationId xmlns:a16="http://schemas.microsoft.com/office/drawing/2014/main" id="{CC8DC610-9A09-1955-EE65-34B8F4FA4A8B}"/>
              </a:ext>
            </a:extLst>
          </p:cNvPr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1341" y="3693338"/>
            <a:ext cx="1180739" cy="174442"/>
          </a:xfrm>
          <a:prstGeom prst="rect">
            <a:avLst/>
          </a:prstGeom>
        </p:spPr>
      </p:pic>
      <p:pic>
        <p:nvPicPr>
          <p:cNvPr id="7" name="Picture 6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3A4D1C41-7041-1B9D-2B82-73E6B7D8F4E8}"/>
              </a:ext>
            </a:extLst>
          </p:cNvPr>
          <p:cNvPicPr>
            <a:picLocks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779" y="3512711"/>
            <a:ext cx="530111" cy="5356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AF076B-B514-1B69-63FA-587DECBBDFD3}"/>
              </a:ext>
            </a:extLst>
          </p:cNvPr>
          <p:cNvSpPr txBox="1"/>
          <p:nvPr userDrawn="1"/>
        </p:nvSpPr>
        <p:spPr>
          <a:xfrm>
            <a:off x="163245" y="4107964"/>
            <a:ext cx="2867992" cy="34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2" b="0" i="0" dirty="0">
                <a:solidFill>
                  <a:schemeClr val="bg1"/>
                </a:solidFill>
                <a:latin typeface="Lato" panose="020F0502020204030203" pitchFamily="34" charset="77"/>
              </a:rPr>
              <a:t>To enter without </a:t>
            </a:r>
            <a:r>
              <a:rPr lang="en-US" sz="412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Castlight</a:t>
            </a:r>
            <a:r>
              <a:rPr lang="en-US" sz="412" b="0" i="0" dirty="0">
                <a:solidFill>
                  <a:schemeClr val="bg1"/>
                </a:solidFill>
                <a:latin typeface="Lato" panose="020F0502020204030203" pitchFamily="34" charset="77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412" b="0" i="0" dirty="0" err="1">
                <a:solidFill>
                  <a:schemeClr val="bg1"/>
                </a:solidFill>
                <a:latin typeface="Lato" panose="020F0502020204030203" pitchFamily="34" charset="77"/>
              </a:rPr>
              <a:t>my.castlighthealth.com</a:t>
            </a:r>
            <a:r>
              <a:rPr lang="en-US" sz="412" b="0" i="0" dirty="0">
                <a:solidFill>
                  <a:schemeClr val="bg1"/>
                </a:solidFill>
                <a:latin typeface="Lato" panose="020F0502020204030203" pitchFamily="34" charset="77"/>
              </a:rPr>
              <a:t>/terms-and-conditions/sweepstakes-rules. c</a:t>
            </a:r>
          </a:p>
        </p:txBody>
      </p:sp>
    </p:spTree>
    <p:extLst>
      <p:ext uri="{BB962C8B-B14F-4D97-AF65-F5344CB8AC3E}">
        <p14:creationId xmlns:p14="http://schemas.microsoft.com/office/powerpoint/2010/main" val="39042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8FFCAE1-784C-6FCD-6841-CE0DFE9CA25F}"/>
              </a:ext>
            </a:extLst>
          </p:cNvPr>
          <p:cNvSpPr txBox="1"/>
          <p:nvPr/>
        </p:nvSpPr>
        <p:spPr>
          <a:xfrm>
            <a:off x="4430490" y="4166322"/>
            <a:ext cx="1970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spc="0" dirty="0">
                <a:solidFill>
                  <a:schemeClr val="bg1"/>
                </a:solidFill>
                <a:latin typeface="Lato" panose="020F0502020204030203" pitchFamily="34" charset="77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FB8A6-33FE-439B-2237-D27A25C97B7B}"/>
              </a:ext>
            </a:extLst>
          </p:cNvPr>
          <p:cNvSpPr txBox="1"/>
          <p:nvPr/>
        </p:nvSpPr>
        <p:spPr>
          <a:xfrm>
            <a:off x="291133" y="2391766"/>
            <a:ext cx="291364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Lato" panose="020F0502020204030203" pitchFamily="34" charset="77"/>
              </a:rPr>
              <a:t>Join the [Company Name] social steps challenge. Your mission: Invite friends and start your journey, together. </a:t>
            </a:r>
          </a:p>
          <a:p>
            <a:endParaRPr lang="en-US" sz="1200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endParaRPr lang="en-US" sz="1200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r>
              <a:rPr lang="en-US" sz="1200" dirty="0">
                <a:solidFill>
                  <a:schemeClr val="bg1"/>
                </a:solidFill>
                <a:latin typeface="Lato" panose="020F0502020204030203" pitchFamily="34" charset="77"/>
              </a:rPr>
              <a:t>Enrollment begins [Month XX]</a:t>
            </a:r>
          </a:p>
          <a:p>
            <a:r>
              <a:rPr lang="en-US" sz="1200" dirty="0">
                <a:solidFill>
                  <a:schemeClr val="bg1"/>
                </a:solidFill>
                <a:latin typeface="Lato" panose="020F0502020204030203" pitchFamily="34" charset="77"/>
              </a:rPr>
              <a:t>Challenge runs [Month XX] – [Month XX]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2F259C-C296-A2F1-D58F-F6E91AD23AA8}"/>
              </a:ext>
            </a:extLst>
          </p:cNvPr>
          <p:cNvCxnSpPr/>
          <p:nvPr/>
        </p:nvCxnSpPr>
        <p:spPr>
          <a:xfrm>
            <a:off x="392326" y="3179543"/>
            <a:ext cx="31844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704C206-833C-B82F-AA27-4087EFFFB373}"/>
              </a:ext>
            </a:extLst>
          </p:cNvPr>
          <p:cNvSpPr txBox="1"/>
          <p:nvPr/>
        </p:nvSpPr>
        <p:spPr>
          <a:xfrm>
            <a:off x="342448" y="197808"/>
            <a:ext cx="2993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Lato Black" panose="020F0502020204030203" pitchFamily="34" charset="77"/>
              </a:rPr>
              <a:t>WALK</a:t>
            </a:r>
          </a:p>
          <a:p>
            <a:r>
              <a:rPr lang="en-US" sz="4800" b="1" dirty="0">
                <a:solidFill>
                  <a:schemeClr val="bg1"/>
                </a:solidFill>
                <a:latin typeface="Lato Black" panose="020F0502020204030203" pitchFamily="34" charset="77"/>
              </a:rPr>
              <a:t>FRIENDS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E38214-EFFB-88A9-7FEB-88942E3743DA}"/>
              </a:ext>
            </a:extLst>
          </p:cNvPr>
          <p:cNvSpPr txBox="1"/>
          <p:nvPr/>
        </p:nvSpPr>
        <p:spPr>
          <a:xfrm>
            <a:off x="2269896" y="447600"/>
            <a:ext cx="90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Lato Black" panose="020F0502020204030203" pitchFamily="34" charset="77"/>
              </a:rPr>
              <a:t>WITH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926BD5-1695-42BF-4111-1197F5CFD884}"/>
              </a:ext>
            </a:extLst>
          </p:cNvPr>
          <p:cNvCxnSpPr>
            <a:cxnSpLocks/>
          </p:cNvCxnSpPr>
          <p:nvPr/>
        </p:nvCxnSpPr>
        <p:spPr>
          <a:xfrm>
            <a:off x="2352522" y="401976"/>
            <a:ext cx="66475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2F9840-E33F-AA00-5FAF-F6DDBF979F2A}"/>
              </a:ext>
            </a:extLst>
          </p:cNvPr>
          <p:cNvCxnSpPr>
            <a:cxnSpLocks/>
          </p:cNvCxnSpPr>
          <p:nvPr/>
        </p:nvCxnSpPr>
        <p:spPr>
          <a:xfrm>
            <a:off x="2352522" y="832861"/>
            <a:ext cx="66475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D55936-AAAA-2574-8963-4012382DCCBA}"/>
              </a:ext>
            </a:extLst>
          </p:cNvPr>
          <p:cNvCxnSpPr>
            <a:cxnSpLocks/>
          </p:cNvCxnSpPr>
          <p:nvPr/>
        </p:nvCxnSpPr>
        <p:spPr>
          <a:xfrm>
            <a:off x="429908" y="2113253"/>
            <a:ext cx="2498972" cy="0"/>
          </a:xfrm>
          <a:prstGeom prst="line">
            <a:avLst/>
          </a:prstGeom>
          <a:ln w="19050">
            <a:solidFill>
              <a:srgbClr val="FFD5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356FC87-DBB4-9086-5689-0F7186531E76}"/>
              </a:ext>
            </a:extLst>
          </p:cNvPr>
          <p:cNvSpPr txBox="1"/>
          <p:nvPr/>
        </p:nvSpPr>
        <p:spPr>
          <a:xfrm>
            <a:off x="446534" y="1759155"/>
            <a:ext cx="2515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pc="733" dirty="0">
                <a:solidFill>
                  <a:srgbClr val="FFD55C"/>
                </a:solidFill>
                <a:latin typeface="Lato Light" panose="020F0302020204030203" pitchFamily="34" charset="77"/>
              </a:rPr>
              <a:t>CHALLENGE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1674F7-FE3C-1465-2028-3902BCA1E3DF}"/>
              </a:ext>
            </a:extLst>
          </p:cNvPr>
          <p:cNvCxnSpPr>
            <a:cxnSpLocks/>
          </p:cNvCxnSpPr>
          <p:nvPr/>
        </p:nvCxnSpPr>
        <p:spPr>
          <a:xfrm>
            <a:off x="429908" y="1775781"/>
            <a:ext cx="2498972" cy="0"/>
          </a:xfrm>
          <a:prstGeom prst="line">
            <a:avLst/>
          </a:prstGeom>
          <a:ln w="19050">
            <a:solidFill>
              <a:srgbClr val="FFD5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63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33B107-3135-8C68-2659-8D81273763FE}"/>
              </a:ext>
            </a:extLst>
          </p:cNvPr>
          <p:cNvSpPr txBox="1"/>
          <p:nvPr/>
        </p:nvSpPr>
        <p:spPr>
          <a:xfrm>
            <a:off x="217069" y="173269"/>
            <a:ext cx="28011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spc="170" dirty="0">
                <a:solidFill>
                  <a:srgbClr val="FFD55C"/>
                </a:solidFill>
                <a:latin typeface="Lato" panose="020F0502020204030203" pitchFamily="34" charset="77"/>
              </a:rPr>
              <a:t>[INSERT CUSTOM INCENTIVE COPY HERE – REMOVE IF NOT APPLICABLE]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9289D9-109C-14F3-187C-CE0E8250E0AA}"/>
              </a:ext>
            </a:extLst>
          </p:cNvPr>
          <p:cNvSpPr txBox="1"/>
          <p:nvPr/>
        </p:nvSpPr>
        <p:spPr>
          <a:xfrm>
            <a:off x="217068" y="3000752"/>
            <a:ext cx="276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Join in </a:t>
            </a:r>
            <a:r>
              <a:rPr lang="en-US" sz="1200" dirty="0" err="1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Castlight</a:t>
            </a:r>
            <a:r>
              <a:rPr lang="en-US" sz="1200" dirty="0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 today. Download the mobile app or visit </a:t>
            </a:r>
            <a:r>
              <a:rPr lang="en-US" sz="1200" dirty="0" err="1">
                <a:solidFill>
                  <a:srgbClr val="FFD55C"/>
                </a:solidFill>
                <a:effectLst/>
                <a:latin typeface="Lato Medium" panose="020F0502020204030203" pitchFamily="34" charset="77"/>
              </a:rPr>
              <a:t>mycastlight.com</a:t>
            </a:r>
            <a:endParaRPr lang="en-US" sz="1200" dirty="0">
              <a:solidFill>
                <a:srgbClr val="FFD55C"/>
              </a:solidFill>
              <a:latin typeface="Lato Medium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05475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4414</TotalTime>
  <Words>73</Words>
  <Application>Microsoft Macintosh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Lato Black</vt:lpstr>
      <vt:lpstr>Lato Light</vt:lpstr>
      <vt:lpstr>Lato Medium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Barbara Smith</cp:lastModifiedBy>
  <cp:revision>17</cp:revision>
  <dcterms:created xsi:type="dcterms:W3CDTF">2023-12-01T19:50:43Z</dcterms:created>
  <dcterms:modified xsi:type="dcterms:W3CDTF">2024-01-10T17:38:51Z</dcterms:modified>
</cp:coreProperties>
</file>