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6912" userDrawn="1">
          <p15:clr>
            <a:srgbClr val="A4A3A4"/>
          </p15:clr>
        </p15:guide>
        <p15:guide id="3" pos="19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63"/>
    <p:restoredTop sz="96327"/>
  </p:normalViewPr>
  <p:slideViewPr>
    <p:cSldViewPr snapToGrid="0">
      <p:cViewPr>
        <p:scale>
          <a:sx n="30" d="100"/>
          <a:sy n="30" d="100"/>
        </p:scale>
        <p:origin x="4720" y="1312"/>
      </p:cViewPr>
      <p:guideLst>
        <p:guide orient="horz" pos="10368"/>
        <p:guide pos="6912"/>
        <p:guide pos="1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816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68" userDrawn="1">
          <p15:clr>
            <a:srgbClr val="FBAE40"/>
          </p15:clr>
        </p15:guide>
        <p15:guide id="2" pos="69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phone&#10;&#10;Description automatically generated">
            <a:extLst>
              <a:ext uri="{FF2B5EF4-FFF2-40B4-BE49-F238E27FC236}">
                <a16:creationId xmlns:a16="http://schemas.microsoft.com/office/drawing/2014/main" id="{3815836A-1548-B75C-D825-4669004997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0"/>
            <a:ext cx="21945600" cy="32913830"/>
          </a:xfrm>
          <a:prstGeom prst="rect">
            <a:avLst/>
          </a:prstGeom>
        </p:spPr>
      </p:pic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AC72536D-DADF-B03D-BEE5-172AD74259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5"/>
            <a:ext cx="21945600" cy="32913830"/>
          </a:xfrm>
          <a:prstGeom prst="rect">
            <a:avLst/>
          </a:prstGeom>
        </p:spPr>
      </p:pic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D57851A-FFDA-133F-2577-7848B2768E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235" y="31568927"/>
            <a:ext cx="2170636" cy="702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76CD24-B038-0CB4-194E-1FB11878F5F3}"/>
              </a:ext>
            </a:extLst>
          </p:cNvPr>
          <p:cNvSpPr txBox="1"/>
          <p:nvPr userDrawn="1"/>
        </p:nvSpPr>
        <p:spPr>
          <a:xfrm>
            <a:off x="4407920" y="31599655"/>
            <a:ext cx="10005964" cy="581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9" b="0" i="0" dirty="0">
                <a:solidFill>
                  <a:schemeClr val="bg1"/>
                </a:solidFill>
                <a:latin typeface="Lato" panose="020F0502020204030203" pitchFamily="34" charset="77"/>
              </a:rPr>
              <a:t>To enter without </a:t>
            </a:r>
            <a:r>
              <a:rPr lang="en-US" sz="1059" b="0" i="0" dirty="0" err="1">
                <a:solidFill>
                  <a:schemeClr val="bg1"/>
                </a:solidFill>
                <a:latin typeface="Lato" panose="020F0502020204030203" pitchFamily="34" charset="77"/>
              </a:rPr>
              <a:t>Castlight</a:t>
            </a:r>
            <a:r>
              <a:rPr lang="en-US" sz="1059" b="0" i="0" dirty="0">
                <a:solidFill>
                  <a:schemeClr val="bg1"/>
                </a:solidFill>
                <a:latin typeface="Lato" panose="020F0502020204030203" pitchFamily="34" charset="77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1059" b="0" i="0" dirty="0" err="1">
                <a:solidFill>
                  <a:schemeClr val="bg1"/>
                </a:solidFill>
                <a:latin typeface="Lato" panose="020F0502020204030203" pitchFamily="34" charset="77"/>
              </a:rPr>
              <a:t>my.castlighthealth.com</a:t>
            </a:r>
            <a:r>
              <a:rPr lang="en-US" sz="1059" b="0" i="0" dirty="0">
                <a:solidFill>
                  <a:schemeClr val="bg1"/>
                </a:solidFill>
                <a:latin typeface="Lato" panose="020F0502020204030203" pitchFamily="34" charset="77"/>
              </a:rPr>
              <a:t>/terms-and-conditions/sweepstakes-rules.</a:t>
            </a:r>
          </a:p>
        </p:txBody>
      </p:sp>
      <p:pic>
        <p:nvPicPr>
          <p:cNvPr id="8" name="Picture 7" descr="A black background with a black rectangle with a colorful triangle and a black rectangle with white lines&#10;&#10;Description automatically generated">
            <a:extLst>
              <a:ext uri="{FF2B5EF4-FFF2-40B4-BE49-F238E27FC236}">
                <a16:creationId xmlns:a16="http://schemas.microsoft.com/office/drawing/2014/main" id="{C6866FFA-DF24-9CBB-C7BF-C27637F9A5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242" y="28326399"/>
            <a:ext cx="4708896" cy="688017"/>
          </a:xfrm>
          <a:prstGeom prst="rect">
            <a:avLst/>
          </a:prstGeom>
        </p:spPr>
      </p:pic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F44F142-C273-0DA1-DB30-88046ED74E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36817" y="27605800"/>
            <a:ext cx="2170636" cy="210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0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E5B95E6-5D6E-6EE2-47F6-DD56426E5A32}"/>
              </a:ext>
            </a:extLst>
          </p:cNvPr>
          <p:cNvSpPr txBox="1"/>
          <p:nvPr/>
        </p:nvSpPr>
        <p:spPr>
          <a:xfrm>
            <a:off x="-876" y="2490133"/>
            <a:ext cx="22072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spc="300" dirty="0">
                <a:solidFill>
                  <a:srgbClr val="FFD55C"/>
                </a:solidFill>
                <a:latin typeface="Lato" panose="020F0502020204030203" pitchFamily="34" charset="77"/>
              </a:rPr>
              <a:t>[INSERT CUSTOM INCENTIVE COPY HERE – REMOVE IF NOT APPLICABLE]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1BE679-61CF-357D-27F9-E290528D2962}"/>
              </a:ext>
            </a:extLst>
          </p:cNvPr>
          <p:cNvSpPr txBox="1"/>
          <p:nvPr/>
        </p:nvSpPr>
        <p:spPr>
          <a:xfrm>
            <a:off x="3031067" y="21697246"/>
            <a:ext cx="794173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ato" panose="020F0502020204030203" pitchFamily="34" charset="77"/>
              </a:rPr>
              <a:t>Join the [Company Name] social steps challenge. Tag your friends to walk on the journey with you and help other players unlock exciting new levels along the way. </a:t>
            </a:r>
          </a:p>
          <a:p>
            <a:endParaRPr lang="en-US" sz="28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endParaRPr lang="en-US" sz="28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endParaRPr lang="en-US" sz="28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r>
              <a:rPr lang="en-US" sz="2800" dirty="0">
                <a:solidFill>
                  <a:schemeClr val="bg1"/>
                </a:solidFill>
                <a:latin typeface="Lato" panose="020F0502020204030203" pitchFamily="34" charset="77"/>
              </a:rPr>
              <a:t>Enrollment begins [Month XX]</a:t>
            </a:r>
          </a:p>
          <a:p>
            <a:r>
              <a:rPr lang="en-US" sz="2800" dirty="0">
                <a:solidFill>
                  <a:schemeClr val="bg1"/>
                </a:solidFill>
                <a:latin typeface="Lato" panose="020F0502020204030203" pitchFamily="34" charset="77"/>
              </a:rPr>
              <a:t>Challenge runs [Month XX] – [Month XX]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3FF310-D018-92C2-3725-039039317336}"/>
              </a:ext>
            </a:extLst>
          </p:cNvPr>
          <p:cNvCxnSpPr/>
          <p:nvPr/>
        </p:nvCxnSpPr>
        <p:spPr>
          <a:xfrm>
            <a:off x="3116795" y="24104600"/>
            <a:ext cx="130386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7033834-73CC-C925-5787-2FF6900266AB}"/>
              </a:ext>
            </a:extLst>
          </p:cNvPr>
          <p:cNvSpPr txBox="1"/>
          <p:nvPr/>
        </p:nvSpPr>
        <p:spPr>
          <a:xfrm>
            <a:off x="3031067" y="15316752"/>
            <a:ext cx="8712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i="0" dirty="0">
                <a:solidFill>
                  <a:schemeClr val="bg1"/>
                </a:solidFill>
                <a:latin typeface="Lato Black" panose="020F0502020204030203" pitchFamily="34" charset="77"/>
              </a:rPr>
              <a:t>WALK</a:t>
            </a:r>
          </a:p>
          <a:p>
            <a:r>
              <a:rPr lang="en-US" sz="15000" b="1" i="0" dirty="0">
                <a:solidFill>
                  <a:schemeClr val="bg1"/>
                </a:solidFill>
                <a:latin typeface="Lato Black" panose="020F0502020204030203" pitchFamily="34" charset="77"/>
              </a:rPr>
              <a:t>FRIENDS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A500D-7FC6-E966-6FCE-C46008CBBC97}"/>
              </a:ext>
            </a:extLst>
          </p:cNvPr>
          <p:cNvSpPr txBox="1"/>
          <p:nvPr/>
        </p:nvSpPr>
        <p:spPr>
          <a:xfrm>
            <a:off x="8969120" y="16086435"/>
            <a:ext cx="24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0" dirty="0">
                <a:solidFill>
                  <a:schemeClr val="bg1"/>
                </a:solidFill>
                <a:latin typeface="Lato Black" panose="020F0502020204030203" pitchFamily="34" charset="77"/>
              </a:rPr>
              <a:t>WITH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C5E5C9-2268-6A95-63AA-64B4DE77F73E}"/>
              </a:ext>
            </a:extLst>
          </p:cNvPr>
          <p:cNvCxnSpPr>
            <a:cxnSpLocks/>
          </p:cNvCxnSpPr>
          <p:nvPr/>
        </p:nvCxnSpPr>
        <p:spPr>
          <a:xfrm>
            <a:off x="9101667" y="15875000"/>
            <a:ext cx="18711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8D198C-10A9-977C-1C02-BC78693A4043}"/>
              </a:ext>
            </a:extLst>
          </p:cNvPr>
          <p:cNvCxnSpPr>
            <a:cxnSpLocks/>
          </p:cNvCxnSpPr>
          <p:nvPr/>
        </p:nvCxnSpPr>
        <p:spPr>
          <a:xfrm>
            <a:off x="9050867" y="17221200"/>
            <a:ext cx="18711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17654B-0801-670F-12C1-887EC21F384F}"/>
              </a:ext>
            </a:extLst>
          </p:cNvPr>
          <p:cNvCxnSpPr>
            <a:cxnSpLocks/>
          </p:cNvCxnSpPr>
          <p:nvPr/>
        </p:nvCxnSpPr>
        <p:spPr>
          <a:xfrm>
            <a:off x="3183467" y="19913600"/>
            <a:ext cx="7789332" cy="0"/>
          </a:xfrm>
          <a:prstGeom prst="line">
            <a:avLst/>
          </a:prstGeom>
          <a:ln w="19050">
            <a:solidFill>
              <a:srgbClr val="FFD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520B80-DA08-7F71-85F6-2526A336850D}"/>
              </a:ext>
            </a:extLst>
          </p:cNvPr>
          <p:cNvCxnSpPr>
            <a:cxnSpLocks/>
          </p:cNvCxnSpPr>
          <p:nvPr/>
        </p:nvCxnSpPr>
        <p:spPr>
          <a:xfrm>
            <a:off x="3183467" y="20955000"/>
            <a:ext cx="7789332" cy="0"/>
          </a:xfrm>
          <a:prstGeom prst="line">
            <a:avLst/>
          </a:prstGeom>
          <a:ln w="19050">
            <a:solidFill>
              <a:srgbClr val="FFD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19B6DF-F571-C113-4A1F-CCC9094C8964}"/>
              </a:ext>
            </a:extLst>
          </p:cNvPr>
          <p:cNvSpPr txBox="1"/>
          <p:nvPr/>
        </p:nvSpPr>
        <p:spPr>
          <a:xfrm>
            <a:off x="3183467" y="19965711"/>
            <a:ext cx="77893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0" i="0" spc="3000" baseline="0" dirty="0">
                <a:solidFill>
                  <a:srgbClr val="FFD55C"/>
                </a:solidFill>
                <a:latin typeface="Lato Light" panose="020F0302020204030203" pitchFamily="34" charset="77"/>
              </a:rPr>
              <a:t>CHALLENGE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902C4C-F4F2-36C4-8F2C-C9B03B056439}"/>
              </a:ext>
            </a:extLst>
          </p:cNvPr>
          <p:cNvSpPr txBox="1"/>
          <p:nvPr/>
        </p:nvSpPr>
        <p:spPr>
          <a:xfrm>
            <a:off x="15371522" y="31463789"/>
            <a:ext cx="5515524" cy="54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65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D31683-6789-ED7E-CA76-48D569D06582}"/>
              </a:ext>
            </a:extLst>
          </p:cNvPr>
          <p:cNvSpPr txBox="1"/>
          <p:nvPr/>
        </p:nvSpPr>
        <p:spPr>
          <a:xfrm>
            <a:off x="3028865" y="26258069"/>
            <a:ext cx="6884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Join in </a:t>
            </a:r>
            <a:r>
              <a:rPr lang="en-US" sz="2800" dirty="0" err="1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Castlight</a:t>
            </a:r>
            <a:r>
              <a:rPr lang="en-US" sz="2800" dirty="0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 today. Download the mobile app or visit </a:t>
            </a:r>
            <a:r>
              <a:rPr lang="en-US" sz="2800" dirty="0" err="1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mycastlight.com</a:t>
            </a:r>
            <a:endParaRPr lang="en-US" sz="2800" dirty="0">
              <a:solidFill>
                <a:srgbClr val="FFD55C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4217</TotalTime>
  <Words>83</Words>
  <Application>Microsoft Macintosh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Lato</vt:lpstr>
      <vt:lpstr>Lato Black</vt:lpstr>
      <vt:lpstr>Lato Light</vt:lpstr>
      <vt:lpstr>Lato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18</cp:revision>
  <dcterms:created xsi:type="dcterms:W3CDTF">2023-12-04T16:57:23Z</dcterms:created>
  <dcterms:modified xsi:type="dcterms:W3CDTF">2024-01-10T17:43:30Z</dcterms:modified>
</cp:coreProperties>
</file>