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0" r:id="rId2"/>
  </p:sldMasterIdLst>
  <p:sldIdLst>
    <p:sldId id="258" r:id="rId3"/>
    <p:sldId id="259" r:id="rId4"/>
  </p:sldIdLst>
  <p:sldSz cx="64008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27"/>
    <a:srgbClr val="102C44"/>
    <a:srgbClr val="50A0BE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7"/>
    <p:restoredTop sz="96320"/>
  </p:normalViewPr>
  <p:slideViewPr>
    <p:cSldViewPr snapToGrid="0">
      <p:cViewPr varScale="1">
        <p:scale>
          <a:sx n="158" d="100"/>
          <a:sy n="158" d="100"/>
        </p:scale>
        <p:origin x="394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16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1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ostcard&#10;&#10;Description automatically generated">
            <a:extLst>
              <a:ext uri="{FF2B5EF4-FFF2-40B4-BE49-F238E27FC236}">
                <a16:creationId xmlns:a16="http://schemas.microsoft.com/office/drawing/2014/main" id="{CC6697D9-6FCE-1C95-7D34-BB46053B1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914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CB0E0E-35F8-6940-AED3-81DDF108F751}"/>
              </a:ext>
            </a:extLst>
          </p:cNvPr>
          <p:cNvSpPr txBox="1"/>
          <p:nvPr userDrawn="1"/>
        </p:nvSpPr>
        <p:spPr>
          <a:xfrm>
            <a:off x="1" y="783611"/>
            <a:ext cx="2999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0" spc="130" baseline="0" dirty="0">
                <a:solidFill>
                  <a:schemeClr val="bg1"/>
                </a:solidFill>
                <a:latin typeface="Avenir Medium" panose="02000503020000020003" pitchFamily="2" charset="0"/>
              </a:rPr>
              <a:t>ACTIVE, HEALTHY, FUN – TOGETHER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569A04-804E-6064-7FD0-614342ADCC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5410" y="3904742"/>
            <a:ext cx="876300" cy="29210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7F762D1-B64B-D8F6-744D-2E54940B461A}"/>
              </a:ext>
            </a:extLst>
          </p:cNvPr>
          <p:cNvCxnSpPr/>
          <p:nvPr userDrawn="1"/>
        </p:nvCxnSpPr>
        <p:spPr>
          <a:xfrm>
            <a:off x="5018949" y="3904742"/>
            <a:ext cx="0" cy="292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mountain with her arms outstretched&#10;&#10;Description automatically generated">
            <a:extLst>
              <a:ext uri="{FF2B5EF4-FFF2-40B4-BE49-F238E27FC236}">
                <a16:creationId xmlns:a16="http://schemas.microsoft.com/office/drawing/2014/main" id="{C0DECB42-8CDA-5D9B-CF66-011E050600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9144000"/>
          </a:xfrm>
          <a:prstGeom prst="rect">
            <a:avLst/>
          </a:prstGeom>
        </p:spPr>
      </p:pic>
      <p:pic>
        <p:nvPicPr>
          <p:cNvPr id="3" name="Picture 2" descr="A person standing on a mountain with her arms outstretched&#10;&#10;Description automatically generated">
            <a:extLst>
              <a:ext uri="{FF2B5EF4-FFF2-40B4-BE49-F238E27FC236}">
                <a16:creationId xmlns:a16="http://schemas.microsoft.com/office/drawing/2014/main" id="{5466199E-B7EB-6BB1-4DB8-F8FD4AD42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91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1D013C-A06B-A566-3C2F-C8F4CFADE063}"/>
              </a:ext>
            </a:extLst>
          </p:cNvPr>
          <p:cNvSpPr txBox="1"/>
          <p:nvPr userDrawn="1"/>
        </p:nvSpPr>
        <p:spPr>
          <a:xfrm>
            <a:off x="315432" y="8595481"/>
            <a:ext cx="5691963" cy="28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45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To enter without </a:t>
            </a:r>
            <a:r>
              <a:rPr lang="en-US" sz="45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Castlight</a:t>
            </a:r>
            <a:r>
              <a:rPr lang="en-US" sz="45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5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my.castlighthealth.com</a:t>
            </a:r>
            <a:r>
              <a:rPr lang="en-US" sz="45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/terms-and-conditions/</a:t>
            </a:r>
            <a:r>
              <a:rPr lang="en-US" sz="45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sweepstkes</a:t>
            </a:r>
            <a:r>
              <a:rPr lang="en-US" sz="45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-rules.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AB652-37F7-75A2-101C-C440DBFB0E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1503" y="1269039"/>
            <a:ext cx="5588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021D8-DA7F-D9D0-4DD0-E9C7C5A354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70262" y="2608448"/>
            <a:ext cx="5588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A5B223-8571-D405-A33E-7BFCC37759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65949" y="3826170"/>
            <a:ext cx="558800" cy="57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2BD4F-467F-E11A-2E5A-31941B547AE9}"/>
              </a:ext>
            </a:extLst>
          </p:cNvPr>
          <p:cNvSpPr txBox="1"/>
          <p:nvPr userDrawn="1"/>
        </p:nvSpPr>
        <p:spPr>
          <a:xfrm>
            <a:off x="2365764" y="1293580"/>
            <a:ext cx="2971800" cy="99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50" b="1" i="0" spc="150" baseline="0" dirty="0">
                <a:solidFill>
                  <a:srgbClr val="102C44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DISCOVER WHAT BRINGS YOU JOY</a:t>
            </a:r>
            <a:endParaRPr lang="en-US" sz="1250" b="1" i="0" spc="200" baseline="0" dirty="0">
              <a:solidFill>
                <a:srgbClr val="102C44"/>
              </a:solidFill>
              <a:latin typeface="Lato Heavy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Develop practices that can help you        build a happier and healthier life.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311E3-4098-3C92-9AF4-417782B2E920}"/>
              </a:ext>
            </a:extLst>
          </p:cNvPr>
          <p:cNvSpPr txBox="1"/>
          <p:nvPr userDrawn="1"/>
        </p:nvSpPr>
        <p:spPr>
          <a:xfrm>
            <a:off x="2365765" y="2624559"/>
            <a:ext cx="2724396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50" b="1" i="0" spc="200" baseline="0" dirty="0">
                <a:solidFill>
                  <a:srgbClr val="102C44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GROW TOGETHER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Team up with your coworkers and lift each other to new heights.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38F0D-C901-E301-B36B-B38E9681D83E}"/>
              </a:ext>
            </a:extLst>
          </p:cNvPr>
          <p:cNvSpPr txBox="1"/>
          <p:nvPr userDrawn="1"/>
        </p:nvSpPr>
        <p:spPr>
          <a:xfrm>
            <a:off x="2365764" y="3825365"/>
            <a:ext cx="238699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50" b="1" i="0" spc="200" baseline="0" dirty="0">
                <a:solidFill>
                  <a:srgbClr val="102C44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REFLECT &amp; RENEW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Learn strategies to manage stress and relax through </a:t>
            </a:r>
            <a:b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</a:br>
            <a:r>
              <a:rPr lang="en-US" sz="1250" b="0" i="0" spc="30" baseline="0" dirty="0">
                <a:solidFill>
                  <a:srgbClr val="102C44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10 different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27186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10E01B-6674-8F1C-1C2E-108D59FD5B7E}"/>
              </a:ext>
            </a:extLst>
          </p:cNvPr>
          <p:cNvSpPr txBox="1"/>
          <p:nvPr/>
        </p:nvSpPr>
        <p:spPr>
          <a:xfrm rot="10800000">
            <a:off x="4921315" y="3472773"/>
            <a:ext cx="120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" panose="020F0502020204030203" pitchFamily="34" charset="77"/>
                <a:cs typeface="Arial" panose="020B0604020202020204" pitchFamily="34" charset="0"/>
              </a:rPr>
              <a:t>4253 Sample Road</a:t>
            </a:r>
          </a:p>
          <a:p>
            <a:r>
              <a:rPr lang="en-US" sz="700" dirty="0" err="1">
                <a:latin typeface="Lato" panose="020F0502020204030203" pitchFamily="34" charset="77"/>
                <a:cs typeface="Arial" panose="020B0604020202020204" pitchFamily="34" charset="0"/>
              </a:rPr>
              <a:t>Sampleville</a:t>
            </a:r>
            <a:r>
              <a:rPr lang="en-US" sz="700" dirty="0">
                <a:latin typeface="Lato" panose="020F0502020204030203" pitchFamily="34" charset="77"/>
                <a:cs typeface="Arial" panose="020B0604020202020204" pitchFamily="34" charset="0"/>
              </a:rPr>
              <a:t>, SM 12345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3A4E2E-42B2-4A3D-6035-E6E097DD4DCA}"/>
              </a:ext>
            </a:extLst>
          </p:cNvPr>
          <p:cNvSpPr txBox="1"/>
          <p:nvPr/>
        </p:nvSpPr>
        <p:spPr>
          <a:xfrm rot="10800000">
            <a:off x="3686300" y="3947251"/>
            <a:ext cx="1258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0" dirty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0A0D5D-10B6-4AAC-DD8B-9D5CF66D0845}"/>
              </a:ext>
            </a:extLst>
          </p:cNvPr>
          <p:cNvSpPr txBox="1"/>
          <p:nvPr/>
        </p:nvSpPr>
        <p:spPr>
          <a:xfrm rot="10800000">
            <a:off x="3241964" y="1711419"/>
            <a:ext cx="292774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0" i="0" spc="200" baseline="0" dirty="0"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FB51D-20D2-7AF6-773B-1293E2A676D3}"/>
              </a:ext>
            </a:extLst>
          </p:cNvPr>
          <p:cNvSpPr txBox="1"/>
          <p:nvPr/>
        </p:nvSpPr>
        <p:spPr>
          <a:xfrm rot="10800000">
            <a:off x="3200400" y="2506169"/>
            <a:ext cx="279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D51FB-7E6E-AFB6-B178-2123D9D4C482}"/>
              </a:ext>
            </a:extLst>
          </p:cNvPr>
          <p:cNvSpPr txBox="1"/>
          <p:nvPr/>
        </p:nvSpPr>
        <p:spPr>
          <a:xfrm>
            <a:off x="633651" y="7449309"/>
            <a:ext cx="6034668" cy="57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00" b="1" spc="5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Enrollment begins [Month XX]</a:t>
            </a:r>
          </a:p>
          <a:p>
            <a:pPr>
              <a:lnSpc>
                <a:spcPts val="2000"/>
              </a:lnSpc>
            </a:pPr>
            <a:r>
              <a:rPr lang="en-US" sz="1300" b="1" spc="5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Journey runs [Month XX] – [Month XX]</a:t>
            </a:r>
            <a:endParaRPr lang="en-US" sz="1300" b="1" spc="50" dirty="0">
              <a:solidFill>
                <a:schemeClr val="bg1"/>
              </a:solidFill>
              <a:latin typeface="Lato Black" panose="020F0502020204030203" pitchFamily="34" charset="77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12C8E-0E23-99D1-5ED9-090629BFB9D5}"/>
              </a:ext>
            </a:extLst>
          </p:cNvPr>
          <p:cNvSpPr txBox="1"/>
          <p:nvPr/>
        </p:nvSpPr>
        <p:spPr>
          <a:xfrm>
            <a:off x="633651" y="6234673"/>
            <a:ext cx="5275536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50" spc="5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Get ready for Recharge, your wellness journey brought to you by [CUSTOMER NAME]! Join through </a:t>
            </a:r>
            <a:r>
              <a:rPr lang="en-US" sz="1250" spc="50" dirty="0" err="1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Castlight</a:t>
            </a:r>
            <a:r>
              <a:rPr lang="en-US" sz="1250" spc="5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 and grow together with coworkers. Complete fun activities that build skills — from better managing stress to boosting your mood.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A92108-96DB-86AE-8D41-5F96B7F7DFC8}"/>
              </a:ext>
            </a:extLst>
          </p:cNvPr>
          <p:cNvCxnSpPr/>
          <p:nvPr/>
        </p:nvCxnSpPr>
        <p:spPr>
          <a:xfrm>
            <a:off x="713678" y="7392222"/>
            <a:ext cx="529683" cy="0"/>
          </a:xfrm>
          <a:prstGeom prst="line">
            <a:avLst/>
          </a:prstGeom>
          <a:ln w="12700">
            <a:solidFill>
              <a:srgbClr val="102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EE03AA-C326-6746-F4EB-3E4CC256503E}"/>
              </a:ext>
            </a:extLst>
          </p:cNvPr>
          <p:cNvSpPr txBox="1"/>
          <p:nvPr/>
        </p:nvSpPr>
        <p:spPr>
          <a:xfrm>
            <a:off x="587297" y="5214851"/>
            <a:ext cx="3343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</p:spTree>
    <p:extLst>
      <p:ext uri="{BB962C8B-B14F-4D97-AF65-F5344CB8AC3E}">
        <p14:creationId xmlns:p14="http://schemas.microsoft.com/office/powerpoint/2010/main" val="210547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FBB164-61F6-4243-6FE3-51B3B8C74FA0}"/>
              </a:ext>
            </a:extLst>
          </p:cNvPr>
          <p:cNvSpPr txBox="1"/>
          <p:nvPr/>
        </p:nvSpPr>
        <p:spPr>
          <a:xfrm>
            <a:off x="609600" y="469957"/>
            <a:ext cx="5209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b="1" spc="200" dirty="0">
                <a:solidFill>
                  <a:srgbClr val="D84327"/>
                </a:solidFill>
                <a:latin typeface="Lato Heavy" panose="020F0502020204030203" pitchFamily="34" charset="77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3461B-F451-E64F-2680-ED34F2322810}"/>
              </a:ext>
            </a:extLst>
          </p:cNvPr>
          <p:cNvSpPr txBox="1"/>
          <p:nvPr/>
        </p:nvSpPr>
        <p:spPr>
          <a:xfrm>
            <a:off x="672913" y="6452310"/>
            <a:ext cx="2336102" cy="10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00" spc="3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00" spc="3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TODAY. DOWNLOAD THE MOBILE APP OR VISIT MYCASTLIGHT.COM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747D567-5B73-2383-F7B7-8BAEF45E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13" y="5606771"/>
            <a:ext cx="815647" cy="7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61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1004</TotalTime>
  <Words>109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Medium</vt:lpstr>
      <vt:lpstr>Lato</vt:lpstr>
      <vt:lpstr>Lato Black</vt:lpstr>
      <vt:lpstr>Lato Heavy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24</cp:revision>
  <dcterms:created xsi:type="dcterms:W3CDTF">2023-12-01T19:50:43Z</dcterms:created>
  <dcterms:modified xsi:type="dcterms:W3CDTF">2024-01-10T19:17:52Z</dcterms:modified>
</cp:coreProperties>
</file>