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sldIdLst>
    <p:sldId id="256" r:id="rId3"/>
    <p:sldId id="258" r:id="rId4"/>
  </p:sldIdLst>
  <p:sldSz cx="4572000" cy="6400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9DD3"/>
    <a:srgbClr val="50A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86"/>
    <p:restoredTop sz="96327"/>
  </p:normalViewPr>
  <p:slideViewPr>
    <p:cSldViewPr snapToGrid="0">
      <p:cViewPr varScale="1">
        <p:scale>
          <a:sx n="133" d="100"/>
          <a:sy n="133" d="100"/>
        </p:scale>
        <p:origin x="39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68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12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city&#10;&#10;Description automatically generated">
            <a:extLst>
              <a:ext uri="{FF2B5EF4-FFF2-40B4-BE49-F238E27FC236}">
                <a16:creationId xmlns:a16="http://schemas.microsoft.com/office/drawing/2014/main" id="{9169DE46-C44B-879A-0816-61BCDC408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572000" cy="6400800"/>
          </a:xfrm>
          <a:prstGeom prst="rect">
            <a:avLst/>
          </a:prstGeom>
        </p:spPr>
      </p:pic>
      <p:pic>
        <p:nvPicPr>
          <p:cNvPr id="17" name="Picture 16" descr="A cartoon of a city&#10;&#10;Description automatically generated">
            <a:extLst>
              <a:ext uri="{FF2B5EF4-FFF2-40B4-BE49-F238E27FC236}">
                <a16:creationId xmlns:a16="http://schemas.microsoft.com/office/drawing/2014/main" id="{7EC8B4A3-4750-3F2D-365E-C7573902F7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572000" cy="6400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E8EC06-3352-4D85-F352-E803B0E631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2755" y="5945685"/>
            <a:ext cx="546708" cy="18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7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screenshot of a phone&#10;&#10;Description automatically generated">
            <a:extLst>
              <a:ext uri="{FF2B5EF4-FFF2-40B4-BE49-F238E27FC236}">
                <a16:creationId xmlns:a16="http://schemas.microsoft.com/office/drawing/2014/main" id="{A2A6AF5B-0526-C227-0D1D-143D90CE83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572000" cy="6400800"/>
          </a:xfrm>
          <a:prstGeom prst="rect">
            <a:avLst/>
          </a:prstGeom>
        </p:spPr>
      </p:pic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63D180A-9EB0-42B2-A6D8-244C085A35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7035" y="5071062"/>
            <a:ext cx="471638" cy="4716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B11C0A-5C87-EDEE-F7C7-072EDDA19420}"/>
              </a:ext>
            </a:extLst>
          </p:cNvPr>
          <p:cNvSpPr txBox="1"/>
          <p:nvPr userDrawn="1"/>
        </p:nvSpPr>
        <p:spPr>
          <a:xfrm>
            <a:off x="200025" y="6005589"/>
            <a:ext cx="4156076" cy="280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"/>
              </a:lnSpc>
            </a:pPr>
            <a:r>
              <a:rPr lang="en-US" sz="4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enter without </a:t>
            </a:r>
            <a:r>
              <a:rPr lang="en-US" sz="400" b="0" i="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4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sign-up obligation, legibly hand print on 3”x5” card campaign title, employer name, employee ID# (as possible), complete name, address, email address (if available), phone number, and year of birth and mail it to Compliance/Rewards Campaign, PO Box 468, Stonington, CT 06378. Void where prohibited. To view official rules: http://</a:t>
            </a:r>
            <a:r>
              <a:rPr lang="en-US" sz="400" b="0" i="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my.castlighthealth.com</a:t>
            </a:r>
            <a:r>
              <a:rPr lang="en-US" sz="4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/terms-and-conditions/sweepstakes-rules. </a:t>
            </a:r>
          </a:p>
        </p:txBody>
      </p:sp>
    </p:spTree>
    <p:extLst>
      <p:ext uri="{BB962C8B-B14F-4D97-AF65-F5344CB8AC3E}">
        <p14:creationId xmlns:p14="http://schemas.microsoft.com/office/powerpoint/2010/main" val="280499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6EFE92-D9EF-87F4-F6A6-ABA1A863A7D7}"/>
              </a:ext>
            </a:extLst>
          </p:cNvPr>
          <p:cNvSpPr txBox="1"/>
          <p:nvPr/>
        </p:nvSpPr>
        <p:spPr>
          <a:xfrm>
            <a:off x="2789177" y="6014592"/>
            <a:ext cx="19703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6A6282-0DA9-C91C-224E-74C5201E5030}"/>
              </a:ext>
            </a:extLst>
          </p:cNvPr>
          <p:cNvSpPr txBox="1"/>
          <p:nvPr/>
        </p:nvSpPr>
        <p:spPr>
          <a:xfrm>
            <a:off x="348523" y="316673"/>
            <a:ext cx="38726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spc="130" baseline="0" dirty="0">
                <a:solidFill>
                  <a:schemeClr val="bg1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[INSERT CUSTOM INCENTIVE COPY HERE – </a:t>
            </a:r>
          </a:p>
          <a:p>
            <a:pPr algn="ctr"/>
            <a:r>
              <a:rPr lang="en-US" sz="900" b="1" spc="130" baseline="0" dirty="0">
                <a:solidFill>
                  <a:schemeClr val="bg1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 IF NOT APPLICABLE]</a:t>
            </a:r>
          </a:p>
        </p:txBody>
      </p:sp>
      <p:sp>
        <p:nvSpPr>
          <p:cNvPr id="5" name="object 24">
            <a:extLst>
              <a:ext uri="{FF2B5EF4-FFF2-40B4-BE49-F238E27FC236}">
                <a16:creationId xmlns:a16="http://schemas.microsoft.com/office/drawing/2014/main" id="{709FC7E2-7EF1-98E7-6285-59ABB6A0DBD6}"/>
              </a:ext>
            </a:extLst>
          </p:cNvPr>
          <p:cNvSpPr txBox="1"/>
          <p:nvPr/>
        </p:nvSpPr>
        <p:spPr>
          <a:xfrm>
            <a:off x="-8702" y="1253368"/>
            <a:ext cx="457200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5000" b="1" spc="-150" dirty="0">
                <a:solidFill>
                  <a:srgbClr val="FFD45C"/>
                </a:solidFill>
                <a:latin typeface="Lato Black" panose="020F0502020204030203" pitchFamily="34" charset="77"/>
                <a:ea typeface="Open Sans Semibold" pitchFamily="2" charset="0"/>
                <a:cs typeface="Open Sans Semibold" pitchFamily="2" charset="0"/>
              </a:rPr>
              <a:t>Urban Sprint</a:t>
            </a:r>
            <a:endParaRPr sz="5000" b="1" spc="-150" dirty="0">
              <a:solidFill>
                <a:srgbClr val="FFD45C"/>
              </a:solidFill>
              <a:latin typeface="Lato Black" panose="020F0502020204030203" pitchFamily="34" charset="77"/>
              <a:ea typeface="Open Sans Semibold" pitchFamily="2" charset="0"/>
              <a:cs typeface="Open Sans Semibold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DDB8141-E996-109B-C315-243EBDB5989A}"/>
              </a:ext>
            </a:extLst>
          </p:cNvPr>
          <p:cNvGrpSpPr/>
          <p:nvPr/>
        </p:nvGrpSpPr>
        <p:grpSpPr>
          <a:xfrm>
            <a:off x="544010" y="2061164"/>
            <a:ext cx="3495555" cy="482962"/>
            <a:chOff x="-1336506" y="3728736"/>
            <a:chExt cx="7774947" cy="993230"/>
          </a:xfrm>
        </p:grpSpPr>
        <p:sp>
          <p:nvSpPr>
            <p:cNvPr id="7" name="Parallelogram 14">
              <a:extLst>
                <a:ext uri="{FF2B5EF4-FFF2-40B4-BE49-F238E27FC236}">
                  <a16:creationId xmlns:a16="http://schemas.microsoft.com/office/drawing/2014/main" id="{C8F1EC25-0E7C-DC65-1E8B-AD3CF676D28B}"/>
                </a:ext>
              </a:extLst>
            </p:cNvPr>
            <p:cNvSpPr/>
            <p:nvPr/>
          </p:nvSpPr>
          <p:spPr>
            <a:xfrm>
              <a:off x="-1336506" y="3728736"/>
              <a:ext cx="7774947" cy="993230"/>
            </a:xfrm>
            <a:custGeom>
              <a:avLst/>
              <a:gdLst>
                <a:gd name="connsiteX0" fmla="*/ 0 w 3866695"/>
                <a:gd name="connsiteY0" fmla="*/ 387927 h 387927"/>
                <a:gd name="connsiteX1" fmla="*/ 96982 w 3866695"/>
                <a:gd name="connsiteY1" fmla="*/ 0 h 387927"/>
                <a:gd name="connsiteX2" fmla="*/ 3866695 w 3866695"/>
                <a:gd name="connsiteY2" fmla="*/ 0 h 387927"/>
                <a:gd name="connsiteX3" fmla="*/ 3769713 w 3866695"/>
                <a:gd name="connsiteY3" fmla="*/ 387927 h 387927"/>
                <a:gd name="connsiteX4" fmla="*/ 0 w 3866695"/>
                <a:gd name="connsiteY4" fmla="*/ 387927 h 387927"/>
                <a:gd name="connsiteX0" fmla="*/ 0 w 3866695"/>
                <a:gd name="connsiteY0" fmla="*/ 387927 h 415636"/>
                <a:gd name="connsiteX1" fmla="*/ 96982 w 3866695"/>
                <a:gd name="connsiteY1" fmla="*/ 0 h 415636"/>
                <a:gd name="connsiteX2" fmla="*/ 3866695 w 3866695"/>
                <a:gd name="connsiteY2" fmla="*/ 0 h 415636"/>
                <a:gd name="connsiteX3" fmla="*/ 3797422 w 3866695"/>
                <a:gd name="connsiteY3" fmla="*/ 415636 h 415636"/>
                <a:gd name="connsiteX4" fmla="*/ 0 w 3866695"/>
                <a:gd name="connsiteY4" fmla="*/ 387927 h 415636"/>
                <a:gd name="connsiteX0" fmla="*/ 0 w 3952889"/>
                <a:gd name="connsiteY0" fmla="*/ 496605 h 496605"/>
                <a:gd name="connsiteX1" fmla="*/ 183176 w 3952889"/>
                <a:gd name="connsiteY1" fmla="*/ 0 h 496605"/>
                <a:gd name="connsiteX2" fmla="*/ 3952889 w 3952889"/>
                <a:gd name="connsiteY2" fmla="*/ 0 h 496605"/>
                <a:gd name="connsiteX3" fmla="*/ 3883616 w 3952889"/>
                <a:gd name="connsiteY3" fmla="*/ 415636 h 496605"/>
                <a:gd name="connsiteX4" fmla="*/ 0 w 3952889"/>
                <a:gd name="connsiteY4" fmla="*/ 496605 h 496605"/>
                <a:gd name="connsiteX0" fmla="*/ 0 w 3952889"/>
                <a:gd name="connsiteY0" fmla="*/ 496605 h 496605"/>
                <a:gd name="connsiteX1" fmla="*/ 55759 w 3952889"/>
                <a:gd name="connsiteY1" fmla="*/ 119921 h 496605"/>
                <a:gd name="connsiteX2" fmla="*/ 3952889 w 3952889"/>
                <a:gd name="connsiteY2" fmla="*/ 0 h 496605"/>
                <a:gd name="connsiteX3" fmla="*/ 3883616 w 3952889"/>
                <a:gd name="connsiteY3" fmla="*/ 415636 h 496605"/>
                <a:gd name="connsiteX4" fmla="*/ 0 w 3952889"/>
                <a:gd name="connsiteY4" fmla="*/ 496605 h 49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2889" h="496605">
                  <a:moveTo>
                    <a:pt x="0" y="496605"/>
                  </a:moveTo>
                  <a:lnTo>
                    <a:pt x="55759" y="119921"/>
                  </a:lnTo>
                  <a:lnTo>
                    <a:pt x="3952889" y="0"/>
                  </a:lnTo>
                  <a:lnTo>
                    <a:pt x="3883616" y="415636"/>
                  </a:lnTo>
                  <a:lnTo>
                    <a:pt x="0" y="496605"/>
                  </a:lnTo>
                  <a:close/>
                </a:path>
              </a:pathLst>
            </a:custGeom>
            <a:solidFill>
              <a:srgbClr val="FFD45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9B8B81C-7578-1268-6C16-E5B948EE1ABC}"/>
                </a:ext>
              </a:extLst>
            </p:cNvPr>
            <p:cNvCxnSpPr>
              <a:cxnSpLocks/>
            </p:cNvCxnSpPr>
            <p:nvPr/>
          </p:nvCxnSpPr>
          <p:spPr>
            <a:xfrm>
              <a:off x="-1046213" y="3867739"/>
              <a:ext cx="7058833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BF38750-BCFE-0A07-5EF4-2E8667447DB1}"/>
                </a:ext>
              </a:extLst>
            </p:cNvPr>
            <p:cNvCxnSpPr>
              <a:cxnSpLocks/>
            </p:cNvCxnSpPr>
            <p:nvPr/>
          </p:nvCxnSpPr>
          <p:spPr>
            <a:xfrm>
              <a:off x="-1046213" y="4540027"/>
              <a:ext cx="7058833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3483F50-C677-F822-CF44-E4066EAB19A9}"/>
              </a:ext>
            </a:extLst>
          </p:cNvPr>
          <p:cNvSpPr txBox="1"/>
          <p:nvPr/>
        </p:nvSpPr>
        <p:spPr>
          <a:xfrm>
            <a:off x="674523" y="2566823"/>
            <a:ext cx="3284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Lato" panose="020F0502020204030203" pitchFamily="34" charset="77"/>
              </a:rPr>
              <a:t>Spring to the front of the concrete jungle. Join the [Company Name] Leaderboard challenge. Get ready to hit the pavement online and start moving for the win!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1B54F2-399A-4BDA-5AEB-8F8779533742}"/>
              </a:ext>
            </a:extLst>
          </p:cNvPr>
          <p:cNvSpPr txBox="1"/>
          <p:nvPr/>
        </p:nvSpPr>
        <p:spPr>
          <a:xfrm>
            <a:off x="-8702" y="3675703"/>
            <a:ext cx="457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pc="50" baseline="0" dirty="0">
                <a:solidFill>
                  <a:srgbClr val="FFD55C"/>
                </a:solidFill>
                <a:latin typeface="Lato" panose="020F0502020204030203" pitchFamily="34" charset="77"/>
              </a:rPr>
              <a:t>Enrollment begins [Month XX]</a:t>
            </a:r>
          </a:p>
          <a:p>
            <a:pPr algn="ctr"/>
            <a:r>
              <a:rPr lang="en-US" sz="1100" spc="50" baseline="0" dirty="0">
                <a:solidFill>
                  <a:srgbClr val="FFD55C"/>
                </a:solidFill>
                <a:latin typeface="Lato" panose="020F0502020204030203" pitchFamily="34" charset="77"/>
              </a:rPr>
              <a:t>Challenge runs [Month XX – Month XX]</a:t>
            </a:r>
          </a:p>
        </p:txBody>
      </p:sp>
      <p:sp>
        <p:nvSpPr>
          <p:cNvPr id="12" name="object 20">
            <a:extLst>
              <a:ext uri="{FF2B5EF4-FFF2-40B4-BE49-F238E27FC236}">
                <a16:creationId xmlns:a16="http://schemas.microsoft.com/office/drawing/2014/main" id="{AC1E8978-6BB6-2557-368C-DF2AD8C8822C}"/>
              </a:ext>
            </a:extLst>
          </p:cNvPr>
          <p:cNvSpPr txBox="1"/>
          <p:nvPr/>
        </p:nvSpPr>
        <p:spPr>
          <a:xfrm>
            <a:off x="0" y="2192636"/>
            <a:ext cx="45720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spc="300" baseline="0" dirty="0">
                <a:latin typeface="Lato" panose="020F0502020204030203" pitchFamily="34" charset="77"/>
                <a:ea typeface="Open Sans" pitchFamily="2" charset="0"/>
                <a:cs typeface="Arial" panose="020B0604020202020204" pitchFamily="34" charset="0"/>
              </a:rPr>
              <a:t>LEADERBOARD CHALLENGE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C0EDEF0-58C2-58C5-4C8E-01FC1AEC39CE}"/>
              </a:ext>
            </a:extLst>
          </p:cNvPr>
          <p:cNvCxnSpPr>
            <a:cxnSpLocks/>
          </p:cNvCxnSpPr>
          <p:nvPr/>
        </p:nvCxnSpPr>
        <p:spPr>
          <a:xfrm>
            <a:off x="1681681" y="3526689"/>
            <a:ext cx="127808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628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C86E1F-C889-D6D2-C6C5-2C83AE7FE0CC}"/>
              </a:ext>
            </a:extLst>
          </p:cNvPr>
          <p:cNvSpPr txBox="1"/>
          <p:nvPr/>
        </p:nvSpPr>
        <p:spPr>
          <a:xfrm>
            <a:off x="491925" y="3510296"/>
            <a:ext cx="3640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Lato" panose="020F0502020204030203" pitchFamily="34" charset="77"/>
              </a:rPr>
              <a:t>Spring to the front of the concrete jungle. </a:t>
            </a:r>
            <a:br>
              <a:rPr lang="en-US" sz="1200" dirty="0">
                <a:solidFill>
                  <a:schemeClr val="tx1"/>
                </a:solidFill>
                <a:latin typeface="Lato" panose="020F0502020204030203" pitchFamily="34" charset="77"/>
              </a:rPr>
            </a:br>
            <a:r>
              <a:rPr lang="en-US" sz="1200" dirty="0">
                <a:solidFill>
                  <a:schemeClr val="tx1"/>
                </a:solidFill>
                <a:latin typeface="Lato" panose="020F0502020204030203" pitchFamily="34" charset="77"/>
              </a:rPr>
              <a:t>Join the [Company Name] Leaderboard challenge. Get ready to hit the pavement online and start moving for the win!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E86980-302F-DBED-0AC4-D2252719AB7A}"/>
              </a:ext>
            </a:extLst>
          </p:cNvPr>
          <p:cNvSpPr txBox="1"/>
          <p:nvPr/>
        </p:nvSpPr>
        <p:spPr>
          <a:xfrm>
            <a:off x="0" y="4530581"/>
            <a:ext cx="457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pc="50" dirty="0">
                <a:solidFill>
                  <a:schemeClr val="tx1"/>
                </a:solidFill>
                <a:latin typeface="Lato" panose="020F0502020204030203" pitchFamily="34" charset="77"/>
              </a:rPr>
              <a:t>Enrollment begins [Month XX]</a:t>
            </a:r>
          </a:p>
          <a:p>
            <a:pPr algn="ctr"/>
            <a:r>
              <a:rPr lang="en-US" sz="1100" b="1" spc="50" dirty="0">
                <a:solidFill>
                  <a:schemeClr val="tx1"/>
                </a:solidFill>
                <a:latin typeface="Lato" panose="020F0502020204030203" pitchFamily="34" charset="77"/>
              </a:rPr>
              <a:t>Challenge runs [Month XX – Month XX]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CF1732-8259-763B-77C7-A2626C1C0C28}"/>
              </a:ext>
            </a:extLst>
          </p:cNvPr>
          <p:cNvCxnSpPr/>
          <p:nvPr/>
        </p:nvCxnSpPr>
        <p:spPr>
          <a:xfrm>
            <a:off x="1566711" y="4440305"/>
            <a:ext cx="14444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E225C9A-B5B9-5668-7BA1-80287D545D07}"/>
              </a:ext>
            </a:extLst>
          </p:cNvPr>
          <p:cNvSpPr txBox="1"/>
          <p:nvPr/>
        </p:nvSpPr>
        <p:spPr>
          <a:xfrm>
            <a:off x="1139862" y="5143147"/>
            <a:ext cx="4509037" cy="3177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50" b="1" i="0" kern="100" spc="50" dirty="0">
                <a:solidFill>
                  <a:srgbClr val="309DD3"/>
                </a:solidFill>
                <a:effectLst/>
                <a:latin typeface="Lato" panose="020F0502020204030203" pitchFamily="34" charset="77"/>
                <a:ea typeface="Calibri" panose="020F0502020204030204" pitchFamily="34" charset="0"/>
                <a:cs typeface="Arial" panose="020B0604020202020204" pitchFamily="34" charset="0"/>
              </a:rPr>
              <a:t>JOIN IN CASTLIGHT TODAY. DOWNLOAD </a:t>
            </a:r>
          </a:p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50" b="1" i="0" kern="100" spc="50" dirty="0">
                <a:solidFill>
                  <a:srgbClr val="309DD3"/>
                </a:solidFill>
                <a:effectLst/>
                <a:latin typeface="Lato" panose="020F0502020204030203" pitchFamily="34" charset="77"/>
                <a:ea typeface="Calibri" panose="020F0502020204030204" pitchFamily="34" charset="0"/>
                <a:cs typeface="Arial" panose="020B0604020202020204" pitchFamily="34" charset="0"/>
              </a:rPr>
              <a:t>THE MOBILE APP OR VISIT MYCASTLIGHT.COM</a:t>
            </a:r>
          </a:p>
        </p:txBody>
      </p:sp>
    </p:spTree>
    <p:extLst>
      <p:ext uri="{BB962C8B-B14F-4D97-AF65-F5344CB8AC3E}">
        <p14:creationId xmlns:p14="http://schemas.microsoft.com/office/powerpoint/2010/main" val="1556079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79</TotalTime>
  <Words>129</Words>
  <Application>Microsoft Macintosh PowerPoint</Application>
  <PresentationFormat>Custom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Lato</vt:lpstr>
      <vt:lpstr>Lato Black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Barbara Smith</cp:lastModifiedBy>
  <cp:revision>9</cp:revision>
  <dcterms:created xsi:type="dcterms:W3CDTF">2023-12-01T21:35:25Z</dcterms:created>
  <dcterms:modified xsi:type="dcterms:W3CDTF">2024-01-11T17:10:43Z</dcterms:modified>
</cp:coreProperties>
</file>