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4572000" cy="64008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8" autoAdjust="0"/>
    <p:restoredTop sz="94658" autoAdjust="0"/>
  </p:normalViewPr>
  <p:slideViewPr>
    <p:cSldViewPr>
      <p:cViewPr varScale="1">
        <p:scale>
          <a:sx n="129" d="100"/>
          <a:sy n="129" d="100"/>
        </p:scale>
        <p:origin x="35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753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emf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A31F8140-91D6-C8B4-93DB-4BA831E66F78}"/>
              </a:ext>
            </a:extLst>
          </p:cNvPr>
          <p:cNvSpPr/>
          <p:nvPr userDrawn="1"/>
        </p:nvSpPr>
        <p:spPr>
          <a:xfrm>
            <a:off x="0" y="4523042"/>
            <a:ext cx="4572000" cy="1949482"/>
          </a:xfrm>
          <a:custGeom>
            <a:avLst/>
            <a:gdLst/>
            <a:ahLst/>
            <a:cxnLst/>
            <a:rect l="l" t="t" r="r" b="b"/>
            <a:pathLst>
              <a:path w="4572000" h="1949482">
                <a:moveTo>
                  <a:pt x="0" y="0"/>
                </a:moveTo>
                <a:lnTo>
                  <a:pt x="4572000" y="0"/>
                </a:lnTo>
                <a:lnTo>
                  <a:pt x="4572000" y="1949482"/>
                </a:lnTo>
                <a:lnTo>
                  <a:pt x="0" y="19494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C159F38D-52F9-3414-A4FC-5731DD6358C1}"/>
              </a:ext>
            </a:extLst>
          </p:cNvPr>
          <p:cNvSpPr/>
          <p:nvPr userDrawn="1"/>
        </p:nvSpPr>
        <p:spPr>
          <a:xfrm>
            <a:off x="0" y="0"/>
            <a:ext cx="4572000" cy="4523042"/>
          </a:xfrm>
          <a:custGeom>
            <a:avLst/>
            <a:gdLst/>
            <a:ahLst/>
            <a:cxnLst/>
            <a:rect l="l" t="t" r="r" b="b"/>
            <a:pathLst>
              <a:path w="4572000" h="4523042">
                <a:moveTo>
                  <a:pt x="0" y="0"/>
                </a:moveTo>
                <a:lnTo>
                  <a:pt x="4572000" y="0"/>
                </a:lnTo>
                <a:lnTo>
                  <a:pt x="4572000" y="4523042"/>
                </a:lnTo>
                <a:lnTo>
                  <a:pt x="0" y="45230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67270" t="-19773" r="-52394" b="-1239"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5DF3228F-02ED-E5A3-DF65-D106AC9818A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387" y="3056887"/>
            <a:ext cx="3531337" cy="2278637"/>
            <a:chOff x="0" y="0"/>
            <a:chExt cx="3531337" cy="2278647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95C791B5-F6F8-7C2A-F8D9-3506125F2D89}"/>
                </a:ext>
              </a:extLst>
            </p:cNvPr>
            <p:cNvSpPr/>
            <p:nvPr/>
          </p:nvSpPr>
          <p:spPr>
            <a:xfrm>
              <a:off x="64008" y="63500"/>
              <a:ext cx="3403854" cy="1992630"/>
            </a:xfrm>
            <a:custGeom>
              <a:avLst/>
              <a:gdLst/>
              <a:ahLst/>
              <a:cxnLst/>
              <a:rect l="l" t="t" r="r" b="b"/>
              <a:pathLst>
                <a:path w="3403854" h="1992630">
                  <a:moveTo>
                    <a:pt x="3403854" y="1992630"/>
                  </a:moveTo>
                  <a:lnTo>
                    <a:pt x="0" y="1992630"/>
                  </a:lnTo>
                  <a:lnTo>
                    <a:pt x="0" y="181610"/>
                  </a:lnTo>
                  <a:cubicBezTo>
                    <a:pt x="0" y="81280"/>
                    <a:pt x="81280" y="0"/>
                    <a:pt x="181610" y="0"/>
                  </a:cubicBezTo>
                  <a:lnTo>
                    <a:pt x="3220720" y="0"/>
                  </a:lnTo>
                  <a:cubicBezTo>
                    <a:pt x="3321812" y="0"/>
                    <a:pt x="3403727" y="81915"/>
                    <a:pt x="3403727" y="18300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0FCFD70-FE0A-4BAC-9414-30604D351C06}"/>
                </a:ext>
              </a:extLst>
            </p:cNvPr>
            <p:cNvSpPr/>
            <p:nvPr/>
          </p:nvSpPr>
          <p:spPr>
            <a:xfrm>
              <a:off x="63500" y="1463294"/>
              <a:ext cx="3404362" cy="751967"/>
            </a:xfrm>
            <a:custGeom>
              <a:avLst/>
              <a:gdLst/>
              <a:ahLst/>
              <a:cxnLst/>
              <a:rect l="l" t="t" r="r" b="b"/>
              <a:pathLst>
                <a:path w="3404362" h="751967">
                  <a:moveTo>
                    <a:pt x="3221482" y="751840"/>
                  </a:moveTo>
                  <a:lnTo>
                    <a:pt x="181483" y="751840"/>
                  </a:lnTo>
                  <a:cubicBezTo>
                    <a:pt x="81280" y="751840"/>
                    <a:pt x="0" y="670560"/>
                    <a:pt x="0" y="570357"/>
                  </a:cubicBezTo>
                  <a:lnTo>
                    <a:pt x="0" y="0"/>
                  </a:lnTo>
                  <a:lnTo>
                    <a:pt x="3404362" y="0"/>
                  </a:lnTo>
                  <a:lnTo>
                    <a:pt x="3404362" y="569087"/>
                  </a:lnTo>
                  <a:cubicBezTo>
                    <a:pt x="3404362" y="670052"/>
                    <a:pt x="3322447" y="751967"/>
                    <a:pt x="3221482" y="751967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885589DE-8C33-D16E-DC2C-770E075E5B1A}"/>
              </a:ext>
            </a:extLst>
          </p:cNvPr>
          <p:cNvSpPr txBox="1"/>
          <p:nvPr userDrawn="1"/>
        </p:nvSpPr>
        <p:spPr>
          <a:xfrm>
            <a:off x="830350" y="3398143"/>
            <a:ext cx="3087867" cy="5642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88"/>
              </a:lnSpc>
            </a:pPr>
            <a:r>
              <a:rPr lang="en-US" sz="19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wellness, made simple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DCADF59D-671E-9B14-6D4D-583514E75FE1}"/>
              </a:ext>
            </a:extLst>
          </p:cNvPr>
          <p:cNvSpPr txBox="1"/>
          <p:nvPr userDrawn="1"/>
        </p:nvSpPr>
        <p:spPr>
          <a:xfrm>
            <a:off x="839495" y="4038705"/>
            <a:ext cx="308786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10"/>
              </a:lnSpc>
            </a:pPr>
            <a:r>
              <a:rPr lang="en-US" sz="1000" b="0" i="0" dirty="0" err="1">
                <a:solidFill>
                  <a:srgbClr val="231F20"/>
                </a:solidFill>
                <a:latin typeface="Arial" panose="020B0604020202020204" pitchFamily="34" charset="0"/>
              </a:rPr>
              <a:t>Castlight</a:t>
            </a:r>
            <a:r>
              <a:rPr lang="en-US" sz="1000" b="0" i="0" dirty="0">
                <a:solidFill>
                  <a:srgbClr val="231F20"/>
                </a:solidFill>
                <a:latin typeface="Arial" panose="020B0604020202020204" pitchFamily="34" charset="0"/>
              </a:rPr>
              <a:t> brings your health and wellness on the go.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">
            <a:extLst>
              <a:ext uri="{FF2B5EF4-FFF2-40B4-BE49-F238E27FC236}">
                <a16:creationId xmlns:a16="http://schemas.microsoft.com/office/drawing/2014/main" id="{4F915C44-72F7-CD62-4129-9FEB6368E4E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282409" y="4982366"/>
            <a:ext cx="12716" cy="335470"/>
            <a:chOff x="0" y="0"/>
            <a:chExt cx="12713" cy="335470"/>
          </a:xfrm>
        </p:grpSpPr>
        <p:sp>
          <p:nvSpPr>
            <p:cNvPr id="33" name="Freeform 4">
              <a:extLst>
                <a:ext uri="{FF2B5EF4-FFF2-40B4-BE49-F238E27FC236}">
                  <a16:creationId xmlns:a16="http://schemas.microsoft.com/office/drawing/2014/main" id="{6006F57C-F912-8A55-F5A7-4C426F056A25}"/>
                </a:ext>
              </a:extLst>
            </p:cNvPr>
            <p:cNvSpPr/>
            <p:nvPr/>
          </p:nvSpPr>
          <p:spPr>
            <a:xfrm>
              <a:off x="0" y="0"/>
              <a:ext cx="12700" cy="335534"/>
            </a:xfrm>
            <a:custGeom>
              <a:avLst/>
              <a:gdLst/>
              <a:ahLst/>
              <a:cxnLst/>
              <a:rect l="l" t="t" r="r" b="b"/>
              <a:pathLst>
                <a:path w="12700" h="335534">
                  <a:moveTo>
                    <a:pt x="0" y="335534"/>
                  </a:moveTo>
                  <a:lnTo>
                    <a:pt x="12700" y="335534"/>
                  </a:lnTo>
                  <a:lnTo>
                    <a:pt x="127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34" name="Freeform 12">
            <a:extLst>
              <a:ext uri="{FF2B5EF4-FFF2-40B4-BE49-F238E27FC236}">
                <a16:creationId xmlns:a16="http://schemas.microsoft.com/office/drawing/2014/main" id="{F44544F2-32F4-4466-01A2-5B05BBB644E6}"/>
              </a:ext>
            </a:extLst>
          </p:cNvPr>
          <p:cNvSpPr/>
          <p:nvPr userDrawn="1"/>
        </p:nvSpPr>
        <p:spPr>
          <a:xfrm>
            <a:off x="0" y="0"/>
            <a:ext cx="4572000" cy="4518250"/>
          </a:xfrm>
          <a:custGeom>
            <a:avLst/>
            <a:gdLst/>
            <a:ahLst/>
            <a:cxnLst/>
            <a:rect l="l" t="t" r="r" b="b"/>
            <a:pathLst>
              <a:path w="4572000" h="4518250">
                <a:moveTo>
                  <a:pt x="0" y="0"/>
                </a:moveTo>
                <a:lnTo>
                  <a:pt x="4572000" y="0"/>
                </a:lnTo>
                <a:lnTo>
                  <a:pt x="4572000" y="4518250"/>
                </a:lnTo>
                <a:lnTo>
                  <a:pt x="0" y="4518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7" r="-3027"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5" name="Freeform 15">
            <a:extLst>
              <a:ext uri="{FF2B5EF4-FFF2-40B4-BE49-F238E27FC236}">
                <a16:creationId xmlns:a16="http://schemas.microsoft.com/office/drawing/2014/main" id="{1F6D5F50-9E16-CEB7-B542-16311498568F}"/>
              </a:ext>
            </a:extLst>
          </p:cNvPr>
          <p:cNvSpPr/>
          <p:nvPr userDrawn="1"/>
        </p:nvSpPr>
        <p:spPr>
          <a:xfrm>
            <a:off x="1782292" y="3785794"/>
            <a:ext cx="452446" cy="452446"/>
          </a:xfrm>
          <a:custGeom>
            <a:avLst/>
            <a:gdLst/>
            <a:ahLst/>
            <a:cxnLst/>
            <a:rect l="l" t="t" r="r" b="b"/>
            <a:pathLst>
              <a:path w="452446" h="452446">
                <a:moveTo>
                  <a:pt x="0" y="0"/>
                </a:moveTo>
                <a:lnTo>
                  <a:pt x="452446" y="0"/>
                </a:lnTo>
                <a:lnTo>
                  <a:pt x="452446" y="452446"/>
                </a:lnTo>
                <a:lnTo>
                  <a:pt x="0" y="4524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76F059AB-B95E-2BCD-54B2-B0074EE51466}"/>
              </a:ext>
            </a:extLst>
          </p:cNvPr>
          <p:cNvSpPr txBox="1"/>
          <p:nvPr userDrawn="1"/>
        </p:nvSpPr>
        <p:spPr>
          <a:xfrm>
            <a:off x="312934" y="5681243"/>
            <a:ext cx="3966143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7" name="Freeform 18">
            <a:extLst>
              <a:ext uri="{FF2B5EF4-FFF2-40B4-BE49-F238E27FC236}">
                <a16:creationId xmlns:a16="http://schemas.microsoft.com/office/drawing/2014/main" id="{521942AB-33AC-54C7-B79D-DDB2D59A2A76}"/>
              </a:ext>
            </a:extLst>
          </p:cNvPr>
          <p:cNvSpPr/>
          <p:nvPr userDrawn="1"/>
        </p:nvSpPr>
        <p:spPr>
          <a:xfrm>
            <a:off x="2033129" y="495766"/>
            <a:ext cx="425504" cy="425504"/>
          </a:xfrm>
          <a:custGeom>
            <a:avLst/>
            <a:gdLst/>
            <a:ahLst/>
            <a:cxnLst/>
            <a:rect l="l" t="t" r="r" b="b"/>
            <a:pathLst>
              <a:path w="425504" h="425504">
                <a:moveTo>
                  <a:pt x="0" y="0"/>
                </a:moveTo>
                <a:lnTo>
                  <a:pt x="425504" y="0"/>
                </a:lnTo>
                <a:lnTo>
                  <a:pt x="425504" y="425504"/>
                </a:lnTo>
                <a:lnTo>
                  <a:pt x="0" y="42550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8" name="Freeform 19">
            <a:extLst>
              <a:ext uri="{FF2B5EF4-FFF2-40B4-BE49-F238E27FC236}">
                <a16:creationId xmlns:a16="http://schemas.microsoft.com/office/drawing/2014/main" id="{983AB895-D664-9EDA-6EB0-88BB07E43A21}"/>
              </a:ext>
            </a:extLst>
          </p:cNvPr>
          <p:cNvSpPr/>
          <p:nvPr userDrawn="1"/>
        </p:nvSpPr>
        <p:spPr>
          <a:xfrm>
            <a:off x="3388651" y="495766"/>
            <a:ext cx="425504" cy="425504"/>
          </a:xfrm>
          <a:custGeom>
            <a:avLst/>
            <a:gdLst/>
            <a:ahLst/>
            <a:cxnLst/>
            <a:rect l="l" t="t" r="r" b="b"/>
            <a:pathLst>
              <a:path w="425504" h="425504">
                <a:moveTo>
                  <a:pt x="0" y="0"/>
                </a:moveTo>
                <a:lnTo>
                  <a:pt x="425504" y="0"/>
                </a:lnTo>
                <a:lnTo>
                  <a:pt x="425504" y="425504"/>
                </a:lnTo>
                <a:lnTo>
                  <a:pt x="0" y="42550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5F6E9A46-5427-F099-123F-188D5090D552}"/>
              </a:ext>
            </a:extLst>
          </p:cNvPr>
          <p:cNvSpPr/>
          <p:nvPr userDrawn="1"/>
        </p:nvSpPr>
        <p:spPr>
          <a:xfrm>
            <a:off x="633774" y="457200"/>
            <a:ext cx="502637" cy="502637"/>
          </a:xfrm>
          <a:custGeom>
            <a:avLst/>
            <a:gdLst/>
            <a:ahLst/>
            <a:cxnLst/>
            <a:rect l="l" t="t" r="r" b="b"/>
            <a:pathLst>
              <a:path w="502637" h="502637">
                <a:moveTo>
                  <a:pt x="0" y="0"/>
                </a:moveTo>
                <a:lnTo>
                  <a:pt x="502637" y="0"/>
                </a:lnTo>
                <a:lnTo>
                  <a:pt x="502637" y="502637"/>
                </a:lnTo>
                <a:lnTo>
                  <a:pt x="0" y="50263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40" name="TextBox 21">
            <a:extLst>
              <a:ext uri="{FF2B5EF4-FFF2-40B4-BE49-F238E27FC236}">
                <a16:creationId xmlns:a16="http://schemas.microsoft.com/office/drawing/2014/main" id="{9126D18F-DB27-6B73-3523-80EE33C523C3}"/>
              </a:ext>
            </a:extLst>
          </p:cNvPr>
          <p:cNvSpPr txBox="1"/>
          <p:nvPr userDrawn="1"/>
        </p:nvSpPr>
        <p:spPr>
          <a:xfrm>
            <a:off x="318571" y="1076348"/>
            <a:ext cx="1133042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75"/>
              </a:lnSpc>
            </a:pPr>
            <a:r>
              <a:rPr lang="en-US" sz="1044" b="0" i="0" spc="8" dirty="0">
                <a:solidFill>
                  <a:srgbClr val="FFFFFF"/>
                </a:solidFill>
                <a:latin typeface="Arial" panose="020B0604020202020204" pitchFamily="34" charset="0"/>
              </a:rPr>
              <a:t>Track food, sleep, and activities</a:t>
            </a:r>
          </a:p>
        </p:txBody>
      </p:sp>
      <p:sp>
        <p:nvSpPr>
          <p:cNvPr id="41" name="TextBox 22">
            <a:extLst>
              <a:ext uri="{FF2B5EF4-FFF2-40B4-BE49-F238E27FC236}">
                <a16:creationId xmlns:a16="http://schemas.microsoft.com/office/drawing/2014/main" id="{F48A6A65-A03A-6C65-1907-EB4B87E65537}"/>
              </a:ext>
            </a:extLst>
          </p:cNvPr>
          <p:cNvSpPr txBox="1"/>
          <p:nvPr userDrawn="1"/>
        </p:nvSpPr>
        <p:spPr>
          <a:xfrm>
            <a:off x="1687212" y="1076348"/>
            <a:ext cx="1117338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75"/>
              </a:lnSpc>
            </a:pPr>
            <a:r>
              <a:rPr lang="en-US" sz="1044" b="0" i="0" spc="3" dirty="0">
                <a:solidFill>
                  <a:srgbClr val="FFFFFF"/>
                </a:solidFill>
                <a:latin typeface="Arial" panose="020B0604020202020204" pitchFamily="34" charset="0"/>
              </a:rPr>
              <a:t>Earn rewards for healthy behaviors</a:t>
            </a:r>
          </a:p>
        </p:txBody>
      </p:sp>
      <p:sp>
        <p:nvSpPr>
          <p:cNvPr id="42" name="TextBox 23">
            <a:extLst>
              <a:ext uri="{FF2B5EF4-FFF2-40B4-BE49-F238E27FC236}">
                <a16:creationId xmlns:a16="http://schemas.microsoft.com/office/drawing/2014/main" id="{2B2C50F9-6478-6076-02DF-7D5461714C97}"/>
              </a:ext>
            </a:extLst>
          </p:cNvPr>
          <p:cNvSpPr txBox="1"/>
          <p:nvPr userDrawn="1"/>
        </p:nvSpPr>
        <p:spPr>
          <a:xfrm>
            <a:off x="3040149" y="1076348"/>
            <a:ext cx="1122507" cy="3164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5"/>
              </a:lnSpc>
            </a:pPr>
            <a:r>
              <a:rPr lang="en-US" sz="1044" b="0" i="0" spc="6" dirty="0">
                <a:solidFill>
                  <a:srgbClr val="FFFFFF"/>
                </a:solidFill>
                <a:latin typeface="Arial" panose="020B0604020202020204" pitchFamily="34" charset="0"/>
              </a:rPr>
              <a:t>Participate in</a:t>
            </a:r>
          </a:p>
          <a:p>
            <a:pPr algn="ctr">
              <a:lnSpc>
                <a:spcPts val="1175"/>
              </a:lnSpc>
            </a:pPr>
            <a:r>
              <a:rPr lang="en-US" sz="1044" b="0" i="0" spc="6" dirty="0">
                <a:solidFill>
                  <a:srgbClr val="FFFFFF"/>
                </a:solidFill>
                <a:latin typeface="Arial" panose="020B0604020202020204" pitchFamily="34" charset="0"/>
              </a:rPr>
              <a:t>fun challenges</a:t>
            </a:r>
          </a:p>
        </p:txBody>
      </p:sp>
      <p:pic>
        <p:nvPicPr>
          <p:cNvPr id="43" name="Picture 42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DEAE03D0-CD14-E72B-9CAA-EC64EB73C02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60" y="3785794"/>
            <a:ext cx="520959" cy="449919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8CC3F83-2B82-B87B-8C4A-42F1E002F2C0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14400" y="4984483"/>
            <a:ext cx="1019908" cy="339969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4BC60A1-4CDB-49E5-D9F7-21B8D70EE2F1}"/>
              </a:ext>
            </a:extLst>
          </p:cNvPr>
          <p:cNvCxnSpPr/>
          <p:nvPr userDrawn="1"/>
        </p:nvCxnSpPr>
        <p:spPr>
          <a:xfrm>
            <a:off x="409344" y="1676400"/>
            <a:ext cx="37533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27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850163" y="4669717"/>
            <a:ext cx="2737152" cy="3827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</a:rPr>
              <a:t>Sign up for </a:t>
            </a:r>
            <a:r>
              <a:rPr lang="en-US" sz="1200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</a:rPr>
              <a:t> today and get $50 off an activity tracker.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7"/>
          <p:cNvSpPr txBox="1"/>
          <p:nvPr/>
        </p:nvSpPr>
        <p:spPr>
          <a:xfrm>
            <a:off x="644952" y="3099608"/>
            <a:ext cx="3088848" cy="371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200" b="1" spc="22" dirty="0">
                <a:solidFill>
                  <a:srgbClr val="FFFFFF"/>
                </a:solidFill>
                <a:latin typeface="Arial" panose="020B0604020202020204" pitchFamily="34" charset="0"/>
              </a:rPr>
              <a:t>Download the </a:t>
            </a:r>
            <a:r>
              <a:rPr lang="en-US" sz="1200" b="1" spc="22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1200" b="1" spc="22" dirty="0">
                <a:solidFill>
                  <a:srgbClr val="FFFFFF"/>
                </a:solidFill>
                <a:latin typeface="Arial" panose="020B0604020202020204" pitchFamily="34" charset="0"/>
              </a:rPr>
              <a:t> app to register in seconds or visit </a:t>
            </a:r>
            <a:r>
              <a:rPr lang="en-US" sz="1200" b="1" spc="22" dirty="0" err="1">
                <a:solidFill>
                  <a:srgbClr val="FFFFFF"/>
                </a:solidFill>
                <a:latin typeface="Arial" panose="020B0604020202020204" pitchFamily="34" charset="0"/>
              </a:rPr>
              <a:t>mycastlight.com</a:t>
            </a:r>
            <a:endParaRPr lang="en-US" sz="1200" b="1" spc="22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6B1194-ECEF-F4C7-D54F-69D3780A1BD0}"/>
              </a:ext>
            </a:extLst>
          </p:cNvPr>
          <p:cNvSpPr txBox="1"/>
          <p:nvPr/>
        </p:nvSpPr>
        <p:spPr>
          <a:xfrm>
            <a:off x="2507723" y="5029200"/>
            <a:ext cx="14546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2B42481-8D27-1132-8A54-AE7F13157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2057400"/>
            <a:ext cx="838200" cy="838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Black</vt:lpstr>
      <vt:lpstr>Arial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FINAL_CL_Wellbeing_Reg_Toolkit_TableTent.pdf</dc:title>
  <cp:lastModifiedBy>Dori Shields</cp:lastModifiedBy>
  <cp:revision>8</cp:revision>
  <dcterms:created xsi:type="dcterms:W3CDTF">2006-08-16T00:00:00Z</dcterms:created>
  <dcterms:modified xsi:type="dcterms:W3CDTF">2024-07-10T14:14:30Z</dcterms:modified>
  <dc:identifier>DAFsMPy1p_0</dc:identifier>
</cp:coreProperties>
</file>