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6" autoAdjust="0"/>
  </p:normalViewPr>
  <p:slideViewPr>
    <p:cSldViewPr>
      <p:cViewPr>
        <p:scale>
          <a:sx n="29" d="100"/>
          <a:sy n="29" d="100"/>
        </p:scale>
        <p:origin x="346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AAFFD52-2E8A-21D8-8C17-8337A2E956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091447E-3A1E-95A9-BB5D-AAF462CAF752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A7082DB1-28F6-476D-0426-9017B7B19428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BC6DC49-282B-353D-0ECC-D9FA816EF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CFCEE5-850B-384E-5BE2-4B99664627FA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84629E2-70DA-EA2C-E62B-B8199C636F81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46A0A9E8-AED2-19B3-2F55-732FCF0AAC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07881" y="26738285"/>
            <a:ext cx="1738503" cy="596694"/>
            <a:chOff x="0" y="0"/>
            <a:chExt cx="1738503" cy="596697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E96F328-B189-80CE-73FA-F1B323C0C120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Freeform 10">
            <a:extLst>
              <a:ext uri="{FF2B5EF4-FFF2-40B4-BE49-F238E27FC236}">
                <a16:creationId xmlns:a16="http://schemas.microsoft.com/office/drawing/2014/main" id="{0E4745DB-8747-8640-76FF-F8BA203966FD}"/>
              </a:ext>
            </a:extLst>
          </p:cNvPr>
          <p:cNvSpPr/>
          <p:nvPr userDrawn="1"/>
        </p:nvSpPr>
        <p:spPr>
          <a:xfrm>
            <a:off x="14491754" y="13079606"/>
            <a:ext cx="5426135" cy="481098"/>
          </a:xfrm>
          <a:custGeom>
            <a:avLst/>
            <a:gdLst/>
            <a:ahLst/>
            <a:cxnLst/>
            <a:rect l="l" t="t" r="r" b="b"/>
            <a:pathLst>
              <a:path w="5426135" h="481098">
                <a:moveTo>
                  <a:pt x="0" y="0"/>
                </a:moveTo>
                <a:lnTo>
                  <a:pt x="5426135" y="0"/>
                </a:lnTo>
                <a:lnTo>
                  <a:pt x="5426135" y="481098"/>
                </a:lnTo>
                <a:lnTo>
                  <a:pt x="0" y="481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E40379AD-5CC4-70D4-ACE7-1DB0FA08F23A}"/>
              </a:ext>
            </a:extLst>
          </p:cNvPr>
          <p:cNvSpPr/>
          <p:nvPr userDrawn="1"/>
        </p:nvSpPr>
        <p:spPr>
          <a:xfrm>
            <a:off x="2661180" y="21262086"/>
            <a:ext cx="1039101" cy="1006983"/>
          </a:xfrm>
          <a:custGeom>
            <a:avLst/>
            <a:gdLst/>
            <a:ahLst/>
            <a:cxnLst/>
            <a:rect l="l" t="t" r="r" b="b"/>
            <a:pathLst>
              <a:path w="1039101" h="1006983">
                <a:moveTo>
                  <a:pt x="0" y="0"/>
                </a:moveTo>
                <a:lnTo>
                  <a:pt x="1039102" y="0"/>
                </a:lnTo>
                <a:lnTo>
                  <a:pt x="1039102" y="1006983"/>
                </a:lnTo>
                <a:lnTo>
                  <a:pt x="0" y="1006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981C1572-962B-35CB-AD5C-0F5803409096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0ED9EAE3-86A1-37B2-68C4-AEC9227E6098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A7F91B95-579B-D9E6-C868-D2CCB0390777}"/>
              </a:ext>
            </a:extLst>
          </p:cNvPr>
          <p:cNvSpPr/>
          <p:nvPr userDrawn="1"/>
        </p:nvSpPr>
        <p:spPr>
          <a:xfrm>
            <a:off x="14135100" y="12757819"/>
            <a:ext cx="5894014" cy="11886262"/>
          </a:xfrm>
          <a:custGeom>
            <a:avLst/>
            <a:gdLst/>
            <a:ahLst/>
            <a:cxnLst/>
            <a:rect l="l" t="t" r="r" b="b"/>
            <a:pathLst>
              <a:path w="5894014" h="11886262">
                <a:moveTo>
                  <a:pt x="0" y="0"/>
                </a:moveTo>
                <a:lnTo>
                  <a:pt x="5894014" y="0"/>
                </a:lnTo>
                <a:lnTo>
                  <a:pt x="5894014" y="11886261"/>
                </a:lnTo>
                <a:lnTo>
                  <a:pt x="0" y="11886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4A0C2EFB-73BE-7290-3B07-F4264EF8057E}"/>
              </a:ext>
            </a:extLst>
          </p:cNvPr>
          <p:cNvSpPr txBox="1"/>
          <p:nvPr userDrawn="1"/>
        </p:nvSpPr>
        <p:spPr>
          <a:xfrm>
            <a:off x="6118535" y="31889071"/>
            <a:ext cx="973105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800" b="0" i="0" dirty="0" err="1">
                <a:solidFill>
                  <a:srgbClr val="485866"/>
                </a:solidFill>
                <a:latin typeface="Arial" panose="020B0604020202020204" pitchFamily="34" charset="0"/>
              </a:rPr>
              <a:t>Castlight</a:t>
            </a:r>
            <a:r>
              <a:rPr lang="en-US" sz="800" b="0" i="0" dirty="0">
                <a:solidFill>
                  <a:srgbClr val="485866"/>
                </a:solidFill>
                <a:latin typeface="Arial" panose="020B0604020202020204" pitchFamily="34" charset="0"/>
              </a:rPr>
              <a:t> is provided by your employer at no cost and is completely confidential. | </a:t>
            </a:r>
            <a:r>
              <a:rPr lang="en-US" sz="800" b="0" i="0" dirty="0" err="1">
                <a:solidFill>
                  <a:srgbClr val="485866"/>
                </a:solidFill>
                <a:latin typeface="Arial" panose="020B0604020202020204" pitchFamily="34" charset="0"/>
              </a:rPr>
              <a:t>Castlight</a:t>
            </a:r>
            <a:r>
              <a:rPr lang="en-US" sz="800" b="0" i="0" dirty="0">
                <a:solidFill>
                  <a:srgbClr val="485866"/>
                </a:solidFill>
                <a:latin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800" b="0" i="0" spc="4" dirty="0">
                <a:solidFill>
                  <a:srgbClr val="485866"/>
                </a:solidFill>
                <a:latin typeface="Arial" panose="020B0604020202020204" pitchFamily="34" charset="0"/>
              </a:rPr>
              <a:t>To enter without </a:t>
            </a:r>
            <a:r>
              <a:rPr lang="en-US" sz="800" b="0" i="0" spc="4" dirty="0" err="1">
                <a:solidFill>
                  <a:srgbClr val="485866"/>
                </a:solidFill>
                <a:latin typeface="Arial" panose="020B0604020202020204" pitchFamily="34" charset="0"/>
              </a:rPr>
              <a:t>Castlight</a:t>
            </a:r>
            <a:r>
              <a:rPr lang="en-US" sz="800" b="0" i="0" spc="4" dirty="0">
                <a:solidFill>
                  <a:srgbClr val="485866"/>
                </a:solidFill>
                <a:latin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800" b="0" i="0" spc="4" dirty="0" err="1">
                <a:solidFill>
                  <a:srgbClr val="485866"/>
                </a:solidFill>
                <a:latin typeface="Arial" panose="020B0604020202020204" pitchFamily="34" charset="0"/>
              </a:rPr>
              <a:t>my.castlighthealth.com</a:t>
            </a:r>
            <a:r>
              <a:rPr lang="en-US" sz="800" b="0" i="0" spc="4" dirty="0">
                <a:solidFill>
                  <a:srgbClr val="485866"/>
                </a:solidFill>
                <a:latin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CE7264D-5B04-6D54-5C6D-683D83CA6593}"/>
              </a:ext>
            </a:extLst>
          </p:cNvPr>
          <p:cNvSpPr txBox="1"/>
          <p:nvPr userDrawn="1"/>
        </p:nvSpPr>
        <p:spPr>
          <a:xfrm>
            <a:off x="4795971" y="26848860"/>
            <a:ext cx="6634029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0" i="0" dirty="0">
                <a:solidFill>
                  <a:srgbClr val="FFFFFF"/>
                </a:solidFill>
                <a:latin typeface="Arial" panose="020B0604020202020204" pitchFamily="34" charset="0"/>
              </a:rPr>
              <a:t>Available on desktop, mobile, and tablet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3A410E52-DFD8-E22E-FBA0-203E1B9E958A}"/>
              </a:ext>
            </a:extLst>
          </p:cNvPr>
          <p:cNvSpPr txBox="1"/>
          <p:nvPr userDrawn="1"/>
        </p:nvSpPr>
        <p:spPr>
          <a:xfrm>
            <a:off x="2653494" y="14836321"/>
            <a:ext cx="11431632" cy="2285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7200" b="0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wellness, made simple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DDEFF3C3-838C-C7B3-AD85-94087F8A16C3}"/>
              </a:ext>
            </a:extLst>
          </p:cNvPr>
          <p:cNvSpPr txBox="1"/>
          <p:nvPr userDrawn="1"/>
        </p:nvSpPr>
        <p:spPr>
          <a:xfrm>
            <a:off x="2701214" y="17716699"/>
            <a:ext cx="10893619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b="0" i="0" dirty="0" err="1">
                <a:solidFill>
                  <a:srgbClr val="231F20"/>
                </a:solidFill>
                <a:latin typeface="Arial" panose="020B0604020202020204" pitchFamily="34" charset="0"/>
              </a:rPr>
              <a:t>Castlight</a:t>
            </a:r>
            <a:r>
              <a:rPr lang="en-US" sz="3500" b="0" i="0" dirty="0">
                <a:solidFill>
                  <a:srgbClr val="231F20"/>
                </a:solidFill>
                <a:latin typeface="Arial" panose="020B0604020202020204" pitchFamily="34" charset="0"/>
              </a:rPr>
              <a:t> brings your health and wellness on the go.</a:t>
            </a:r>
          </a:p>
          <a:p>
            <a:pPr>
              <a:lnSpc>
                <a:spcPts val="3850"/>
              </a:lnSpc>
            </a:pPr>
            <a:endParaRPr lang="en-US" sz="3500" b="0" i="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>
              <a:lnSpc>
                <a:spcPts val="3850"/>
              </a:lnSpc>
            </a:pPr>
            <a:r>
              <a:rPr lang="en-US" sz="3500" b="0" i="0" dirty="0">
                <a:solidFill>
                  <a:srgbClr val="231F20"/>
                </a:solidFill>
                <a:latin typeface="Arial" panose="020B0604020202020204" pitchFamily="34" charset="0"/>
              </a:rPr>
              <a:t>With </a:t>
            </a:r>
            <a:r>
              <a:rPr lang="en-US" sz="3500" b="0" i="0" dirty="0" err="1">
                <a:solidFill>
                  <a:srgbClr val="231F20"/>
                </a:solidFill>
                <a:latin typeface="Arial" panose="020B0604020202020204" pitchFamily="34" charset="0"/>
              </a:rPr>
              <a:t>Castlight</a:t>
            </a:r>
            <a:r>
              <a:rPr lang="en-US" sz="3500" b="0" i="0" dirty="0">
                <a:solidFill>
                  <a:srgbClr val="231F20"/>
                </a:solidFill>
                <a:latin typeface="Arial" panose="020B0604020202020204" pitchFamily="34" charset="0"/>
              </a:rPr>
              <a:t>, you can easily track your activities, participate in fun challenges, form healthy habits, </a:t>
            </a:r>
            <a:br>
              <a:rPr lang="en-US" sz="3500" b="0" i="0" dirty="0">
                <a:solidFill>
                  <a:srgbClr val="231F20"/>
                </a:solidFill>
                <a:latin typeface="Arial" panose="020B0604020202020204" pitchFamily="34" charset="0"/>
              </a:rPr>
            </a:br>
            <a:r>
              <a:rPr lang="en-US" sz="3500" b="0" i="0" dirty="0">
                <a:solidFill>
                  <a:srgbClr val="231F20"/>
                </a:solidFill>
                <a:latin typeface="Arial" panose="020B0604020202020204" pitchFamily="34" charset="0"/>
              </a:rPr>
              <a:t>and earn great rewards.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FC4C73-3984-42C6-9F26-9620E568E6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29400" y="29647141"/>
            <a:ext cx="3200400" cy="1066800"/>
          </a:xfrm>
          <a:prstGeom prst="rect">
            <a:avLst/>
          </a:prstGeom>
        </p:spPr>
      </p:pic>
      <p:pic>
        <p:nvPicPr>
          <p:cNvPr id="28" name="Picture 27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41FA1A2B-7E46-2991-B994-ECAF43DD57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05773"/>
            <a:ext cx="1905000" cy="1645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4202135" y="21249570"/>
            <a:ext cx="7910408" cy="100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</a:rPr>
              <a:t>Sign up for </a:t>
            </a:r>
            <a:r>
              <a:rPr lang="en-US" sz="3500" dirty="0" err="1">
                <a:solidFill>
                  <a:srgbClr val="FFFFFF"/>
                </a:solidFill>
                <a:latin typeface="Arial" panose="020B0604020202020204" pitchFamily="34" charset="0"/>
              </a:rPr>
              <a:t>Castlight</a:t>
            </a: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</a:rPr>
              <a:t> today and get $50 off an activity tracker.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92236" y="24363850"/>
            <a:ext cx="8695164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</a:rPr>
              <a:t>Download the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</a:rPr>
              <a:t>Castlight</a:t>
            </a: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</a:rPr>
              <a:t> app to register in seconds or visit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</a:rPr>
              <a:t>mycastlight.com</a:t>
            </a:r>
            <a:endParaRPr lang="en-US" sz="3500" b="1" spc="7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298D4D-7661-21AB-B1FB-8EA5EC55D9AF}"/>
              </a:ext>
            </a:extLst>
          </p:cNvPr>
          <p:cNvSpPr txBox="1"/>
          <p:nvPr/>
        </p:nvSpPr>
        <p:spPr>
          <a:xfrm>
            <a:off x="11887201" y="29974171"/>
            <a:ext cx="260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20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839A77-09AC-B8EF-FE1E-5804C6CF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240411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 Black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FINAL_CL_Wellbeing_Reg_Toolkit_Poster.pdf</dc:title>
  <cp:lastModifiedBy>Dori Shields</cp:lastModifiedBy>
  <cp:revision>7</cp:revision>
  <dcterms:created xsi:type="dcterms:W3CDTF">2006-08-16T00:00:00Z</dcterms:created>
  <dcterms:modified xsi:type="dcterms:W3CDTF">2024-07-10T14:12:39Z</dcterms:modified>
  <dc:identifier>DAFsL1MhUmE</dc:identifier>
</cp:coreProperties>
</file>