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6858000" cy="9144000"/>
  <p:embeddedFontLst>
    <p:embeddedFont>
      <p:font typeface="Arial Black" panose="020B0604020202020204" pitchFamily="34" charset="0"/>
      <p:bold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33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54" autoAdjust="0"/>
    <p:restoredTop sz="94589" autoAdjust="0"/>
  </p:normalViewPr>
  <p:slideViewPr>
    <p:cSldViewPr>
      <p:cViewPr varScale="1">
        <p:scale>
          <a:sx n="82" d="100"/>
          <a:sy n="82" d="100"/>
        </p:scale>
        <p:origin x="3520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B74900-F88F-9A4D-82A3-32D8EB27DFA8}" type="datetimeFigureOut">
              <a:rPr lang="en-US" smtClean="0"/>
              <a:t>7/16/24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365064-1FDC-A84F-8EA5-17881DF962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861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365064-1FDC-A84F-8EA5-17881DF962F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67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emf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>
            <a:extLst>
              <a:ext uri="{FF2B5EF4-FFF2-40B4-BE49-F238E27FC236}">
                <a16:creationId xmlns:a16="http://schemas.microsoft.com/office/drawing/2014/main" id="{2B2B5637-5F24-5C5A-2B0C-1A2F6DF495DA}"/>
              </a:ext>
            </a:extLst>
          </p:cNvPr>
          <p:cNvSpPr/>
          <p:nvPr userDrawn="1"/>
        </p:nvSpPr>
        <p:spPr>
          <a:xfrm>
            <a:off x="0" y="5641"/>
            <a:ext cx="7772400" cy="5976598"/>
          </a:xfrm>
          <a:custGeom>
            <a:avLst/>
            <a:gdLst/>
            <a:ahLst/>
            <a:cxnLst/>
            <a:rect l="l" t="t" r="r" b="b"/>
            <a:pathLst>
              <a:path w="7899397" h="5976598">
                <a:moveTo>
                  <a:pt x="0" y="0"/>
                </a:moveTo>
                <a:lnTo>
                  <a:pt x="7899397" y="0"/>
                </a:lnTo>
                <a:lnTo>
                  <a:pt x="7899397" y="5976598"/>
                </a:lnTo>
                <a:lnTo>
                  <a:pt x="0" y="597659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r="-1634"/>
            </a:stretch>
          </a:blipFill>
        </p:spPr>
        <p:txBody>
          <a:bodyPr/>
          <a:lstStyle/>
          <a:p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95376582-788F-8589-BE01-46710035B9FF}"/>
              </a:ext>
            </a:extLst>
          </p:cNvPr>
          <p:cNvSpPr/>
          <p:nvPr userDrawn="1"/>
        </p:nvSpPr>
        <p:spPr>
          <a:xfrm>
            <a:off x="3873503" y="8636003"/>
            <a:ext cx="12697" cy="431797"/>
          </a:xfrm>
          <a:custGeom>
            <a:avLst/>
            <a:gdLst/>
            <a:ahLst/>
            <a:cxnLst/>
            <a:rect l="l" t="t" r="r" b="b"/>
            <a:pathLst>
              <a:path w="12697" h="431797">
                <a:moveTo>
                  <a:pt x="0" y="0"/>
                </a:moveTo>
                <a:lnTo>
                  <a:pt x="12697" y="0"/>
                </a:lnTo>
                <a:lnTo>
                  <a:pt x="12697" y="431797"/>
                </a:lnTo>
                <a:lnTo>
                  <a:pt x="0" y="43179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 b="0" i="0" dirty="0">
              <a:latin typeface="Arial" panose="020B0604020202020204" pitchFamily="34" charset="0"/>
            </a:endParaRPr>
          </a:p>
        </p:txBody>
      </p:sp>
      <p:grpSp>
        <p:nvGrpSpPr>
          <p:cNvPr id="12" name="Group 7">
            <a:extLst>
              <a:ext uri="{FF2B5EF4-FFF2-40B4-BE49-F238E27FC236}">
                <a16:creationId xmlns:a16="http://schemas.microsoft.com/office/drawing/2014/main" id="{2624BA06-6D4E-732B-9181-35D6A2EE9311}"/>
              </a:ext>
            </a:extLst>
          </p:cNvPr>
          <p:cNvGrpSpPr/>
          <p:nvPr userDrawn="1"/>
        </p:nvGrpSpPr>
        <p:grpSpPr>
          <a:xfrm>
            <a:off x="0" y="6715438"/>
            <a:ext cx="8184806" cy="1480959"/>
            <a:chOff x="0" y="-66675"/>
            <a:chExt cx="2853092" cy="516238"/>
          </a:xfrm>
        </p:grpSpPr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8DBAFA7F-5EA5-9E07-7FE2-AC6E79ED099F}"/>
                </a:ext>
              </a:extLst>
            </p:cNvPr>
            <p:cNvSpPr/>
            <p:nvPr/>
          </p:nvSpPr>
          <p:spPr>
            <a:xfrm>
              <a:off x="0" y="0"/>
              <a:ext cx="2709334" cy="449563"/>
            </a:xfrm>
            <a:custGeom>
              <a:avLst/>
              <a:gdLst/>
              <a:ahLst/>
              <a:cxnLst/>
              <a:rect l="l" t="t" r="r" b="b"/>
              <a:pathLst>
                <a:path w="2853092" h="449563">
                  <a:moveTo>
                    <a:pt x="0" y="0"/>
                  </a:moveTo>
                  <a:lnTo>
                    <a:pt x="2853092" y="0"/>
                  </a:lnTo>
                  <a:lnTo>
                    <a:pt x="2853092" y="449563"/>
                  </a:lnTo>
                  <a:lnTo>
                    <a:pt x="0" y="449563"/>
                  </a:lnTo>
                  <a:close/>
                </a:path>
              </a:pathLst>
            </a:custGeom>
            <a:solidFill>
              <a:srgbClr val="D9DEDE"/>
            </a:solidFill>
          </p:spPr>
          <p:txBody>
            <a:bodyPr/>
            <a:lstStyle/>
            <a:p>
              <a:endParaRPr lang="en-US" b="0" i="0" dirty="0">
                <a:latin typeface="Arial" panose="020B0604020202020204" pitchFamily="34" charset="0"/>
              </a:endParaRPr>
            </a:p>
          </p:txBody>
        </p:sp>
        <p:sp>
          <p:nvSpPr>
            <p:cNvPr id="14" name="TextBox 9">
              <a:extLst>
                <a:ext uri="{FF2B5EF4-FFF2-40B4-BE49-F238E27FC236}">
                  <a16:creationId xmlns:a16="http://schemas.microsoft.com/office/drawing/2014/main" id="{0423B48C-1E85-2C44-10A0-763D460745E5}"/>
                </a:ext>
              </a:extLst>
            </p:cNvPr>
            <p:cNvSpPr txBox="1"/>
            <p:nvPr/>
          </p:nvSpPr>
          <p:spPr>
            <a:xfrm>
              <a:off x="0" y="-66675"/>
              <a:ext cx="2853092" cy="51623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 b="0" i="0" dirty="0">
                <a:latin typeface="Arial" panose="020B0604020202020204" pitchFamily="34" charset="0"/>
              </a:endParaRPr>
            </a:p>
          </p:txBody>
        </p:sp>
      </p:grpSp>
      <p:sp>
        <p:nvSpPr>
          <p:cNvPr id="15" name="Freeform 11">
            <a:extLst>
              <a:ext uri="{FF2B5EF4-FFF2-40B4-BE49-F238E27FC236}">
                <a16:creationId xmlns:a16="http://schemas.microsoft.com/office/drawing/2014/main" id="{36BD0448-8973-F0EF-5AC5-6A739AF3EEAA}"/>
              </a:ext>
            </a:extLst>
          </p:cNvPr>
          <p:cNvSpPr/>
          <p:nvPr userDrawn="1"/>
        </p:nvSpPr>
        <p:spPr>
          <a:xfrm>
            <a:off x="5647274" y="7200786"/>
            <a:ext cx="701536" cy="701536"/>
          </a:xfrm>
          <a:custGeom>
            <a:avLst/>
            <a:gdLst/>
            <a:ahLst/>
            <a:cxnLst/>
            <a:rect l="l" t="t" r="r" b="b"/>
            <a:pathLst>
              <a:path w="701536" h="701536">
                <a:moveTo>
                  <a:pt x="0" y="0"/>
                </a:moveTo>
                <a:lnTo>
                  <a:pt x="701535" y="0"/>
                </a:lnTo>
                <a:lnTo>
                  <a:pt x="701535" y="701536"/>
                </a:lnTo>
                <a:lnTo>
                  <a:pt x="0" y="70153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b="0" i="0" dirty="0">
              <a:latin typeface="Arial" panose="020B0604020202020204" pitchFamily="34" charset="0"/>
            </a:endParaRPr>
          </a:p>
        </p:txBody>
      </p:sp>
      <p:grpSp>
        <p:nvGrpSpPr>
          <p:cNvPr id="17" name="Group 13">
            <a:extLst>
              <a:ext uri="{FF2B5EF4-FFF2-40B4-BE49-F238E27FC236}">
                <a16:creationId xmlns:a16="http://schemas.microsoft.com/office/drawing/2014/main" id="{FB6042DC-08D4-F6E8-C7E1-1A7753A7B473}"/>
              </a:ext>
            </a:extLst>
          </p:cNvPr>
          <p:cNvGrpSpPr/>
          <p:nvPr userDrawn="1"/>
        </p:nvGrpSpPr>
        <p:grpSpPr>
          <a:xfrm>
            <a:off x="1445239" y="5007716"/>
            <a:ext cx="330203" cy="330203"/>
            <a:chOff x="0" y="0"/>
            <a:chExt cx="812800" cy="812800"/>
          </a:xfrm>
        </p:grpSpPr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9C8A4687-89FB-234C-2603-65B66BABFFE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AECED"/>
            </a:solidFill>
          </p:spPr>
          <p:txBody>
            <a:bodyPr/>
            <a:lstStyle/>
            <a:p>
              <a:endParaRPr lang="en-US" b="0" i="0" dirty="0">
                <a:latin typeface="Arial" panose="020B0604020202020204" pitchFamily="34" charset="0"/>
              </a:endParaRPr>
            </a:p>
          </p:txBody>
        </p:sp>
        <p:sp>
          <p:nvSpPr>
            <p:cNvPr id="19" name="TextBox 15">
              <a:extLst>
                <a:ext uri="{FF2B5EF4-FFF2-40B4-BE49-F238E27FC236}">
                  <a16:creationId xmlns:a16="http://schemas.microsoft.com/office/drawing/2014/main" id="{75CFC1C6-70F7-DB34-1BE9-9053E3553FED}"/>
                </a:ext>
              </a:extLst>
            </p:cNvPr>
            <p:cNvSpPr txBox="1"/>
            <p:nvPr/>
          </p:nvSpPr>
          <p:spPr>
            <a:xfrm>
              <a:off x="76200" y="9525"/>
              <a:ext cx="660400" cy="7270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 b="0" i="0" dirty="0">
                <a:latin typeface="Arial" panose="020B0604020202020204" pitchFamily="34" charset="0"/>
              </a:endParaRPr>
            </a:p>
          </p:txBody>
        </p:sp>
      </p:grpSp>
      <p:sp>
        <p:nvSpPr>
          <p:cNvPr id="20" name="Freeform 16">
            <a:extLst>
              <a:ext uri="{FF2B5EF4-FFF2-40B4-BE49-F238E27FC236}">
                <a16:creationId xmlns:a16="http://schemas.microsoft.com/office/drawing/2014/main" id="{EA48F80E-9479-F8A1-1C7E-DD4FFA130C70}"/>
              </a:ext>
            </a:extLst>
          </p:cNvPr>
          <p:cNvSpPr/>
          <p:nvPr userDrawn="1"/>
        </p:nvSpPr>
        <p:spPr>
          <a:xfrm>
            <a:off x="2186932" y="3931382"/>
            <a:ext cx="420290" cy="420290"/>
          </a:xfrm>
          <a:custGeom>
            <a:avLst/>
            <a:gdLst/>
            <a:ahLst/>
            <a:cxnLst/>
            <a:rect l="l" t="t" r="r" b="b"/>
            <a:pathLst>
              <a:path w="420290" h="420290">
                <a:moveTo>
                  <a:pt x="0" y="0"/>
                </a:moveTo>
                <a:lnTo>
                  <a:pt x="420290" y="0"/>
                </a:lnTo>
                <a:lnTo>
                  <a:pt x="420290" y="420290"/>
                </a:lnTo>
                <a:lnTo>
                  <a:pt x="0" y="42029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21" name="Freeform 17">
            <a:extLst>
              <a:ext uri="{FF2B5EF4-FFF2-40B4-BE49-F238E27FC236}">
                <a16:creationId xmlns:a16="http://schemas.microsoft.com/office/drawing/2014/main" id="{70C2808A-ECD9-C63B-DD9D-3AB811246BB3}"/>
              </a:ext>
            </a:extLst>
          </p:cNvPr>
          <p:cNvSpPr/>
          <p:nvPr userDrawn="1"/>
        </p:nvSpPr>
        <p:spPr>
          <a:xfrm>
            <a:off x="2148979" y="2647555"/>
            <a:ext cx="496196" cy="496196"/>
          </a:xfrm>
          <a:custGeom>
            <a:avLst/>
            <a:gdLst/>
            <a:ahLst/>
            <a:cxnLst/>
            <a:rect l="l" t="t" r="r" b="b"/>
            <a:pathLst>
              <a:path w="496196" h="496196">
                <a:moveTo>
                  <a:pt x="0" y="0"/>
                </a:moveTo>
                <a:lnTo>
                  <a:pt x="496196" y="0"/>
                </a:lnTo>
                <a:lnTo>
                  <a:pt x="496196" y="496196"/>
                </a:lnTo>
                <a:lnTo>
                  <a:pt x="0" y="496196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US" b="0" i="0" dirty="0">
              <a:latin typeface="Arial" panose="020B0604020202020204" pitchFamily="34" charset="0"/>
            </a:endParaRPr>
          </a:p>
        </p:txBody>
      </p:sp>
      <p:grpSp>
        <p:nvGrpSpPr>
          <p:cNvPr id="22" name="Group 18">
            <a:extLst>
              <a:ext uri="{FF2B5EF4-FFF2-40B4-BE49-F238E27FC236}">
                <a16:creationId xmlns:a16="http://schemas.microsoft.com/office/drawing/2014/main" id="{917D537F-DC61-6A85-900B-12EB7EF8295E}"/>
              </a:ext>
            </a:extLst>
          </p:cNvPr>
          <p:cNvGrpSpPr/>
          <p:nvPr userDrawn="1"/>
        </p:nvGrpSpPr>
        <p:grpSpPr>
          <a:xfrm>
            <a:off x="1457184" y="3976425"/>
            <a:ext cx="330203" cy="330203"/>
            <a:chOff x="0" y="0"/>
            <a:chExt cx="440271" cy="440271"/>
          </a:xfrm>
        </p:grpSpPr>
        <p:grpSp>
          <p:nvGrpSpPr>
            <p:cNvPr id="23" name="Group 19">
              <a:extLst>
                <a:ext uri="{FF2B5EF4-FFF2-40B4-BE49-F238E27FC236}">
                  <a16:creationId xmlns:a16="http://schemas.microsoft.com/office/drawing/2014/main" id="{527B0F44-8C93-2197-5105-B3CB76577A17}"/>
                </a:ext>
              </a:extLst>
            </p:cNvPr>
            <p:cNvGrpSpPr/>
            <p:nvPr/>
          </p:nvGrpSpPr>
          <p:grpSpPr>
            <a:xfrm>
              <a:off x="0" y="0"/>
              <a:ext cx="440271" cy="440271"/>
              <a:chOff x="0" y="0"/>
              <a:chExt cx="812800" cy="812800"/>
            </a:xfrm>
          </p:grpSpPr>
          <p:sp>
            <p:nvSpPr>
              <p:cNvPr id="25" name="Freeform 20">
                <a:extLst>
                  <a:ext uri="{FF2B5EF4-FFF2-40B4-BE49-F238E27FC236}">
                    <a16:creationId xmlns:a16="http://schemas.microsoft.com/office/drawing/2014/main" id="{BFF2075E-969D-CEE2-6470-A9FC27400468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AECED"/>
              </a:solidFill>
            </p:spPr>
            <p:txBody>
              <a:bodyPr/>
              <a:lstStyle/>
              <a:p>
                <a:endParaRPr lang="en-US" b="1" i="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6" name="TextBox 21">
                <a:extLst>
                  <a:ext uri="{FF2B5EF4-FFF2-40B4-BE49-F238E27FC236}">
                    <a16:creationId xmlns:a16="http://schemas.microsoft.com/office/drawing/2014/main" id="{607BC1EA-9B1C-3682-376E-6E26B4D6D028}"/>
                  </a:ext>
                </a:extLst>
              </p:cNvPr>
              <p:cNvSpPr txBox="1"/>
              <p:nvPr/>
            </p:nvSpPr>
            <p:spPr>
              <a:xfrm>
                <a:off x="76200" y="9525"/>
                <a:ext cx="660400" cy="7270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100"/>
                  </a:lnSpc>
                </a:pPr>
                <a:endParaRPr b="1" i="0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4" name="TextBox 22">
              <a:extLst>
                <a:ext uri="{FF2B5EF4-FFF2-40B4-BE49-F238E27FC236}">
                  <a16:creationId xmlns:a16="http://schemas.microsoft.com/office/drawing/2014/main" id="{5708140F-3071-1330-5947-393B9F58FF08}"/>
                </a:ext>
              </a:extLst>
            </p:cNvPr>
            <p:cNvSpPr txBox="1"/>
            <p:nvPr/>
          </p:nvSpPr>
          <p:spPr>
            <a:xfrm>
              <a:off x="147351" y="5684"/>
              <a:ext cx="140817" cy="39062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520"/>
                </a:lnSpc>
              </a:pPr>
              <a:r>
                <a:rPr lang="en-US" sz="1800" b="1" i="0" dirty="0">
                  <a:solidFill>
                    <a:srgbClr val="414EA1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7" name="Group 23">
            <a:extLst>
              <a:ext uri="{FF2B5EF4-FFF2-40B4-BE49-F238E27FC236}">
                <a16:creationId xmlns:a16="http://schemas.microsoft.com/office/drawing/2014/main" id="{965EE0BC-191C-94D5-6AC8-5EEE2F8E738C}"/>
              </a:ext>
            </a:extLst>
          </p:cNvPr>
          <p:cNvGrpSpPr/>
          <p:nvPr userDrawn="1"/>
        </p:nvGrpSpPr>
        <p:grpSpPr>
          <a:xfrm>
            <a:off x="1457184" y="2692950"/>
            <a:ext cx="330203" cy="331946"/>
            <a:chOff x="0" y="-2324"/>
            <a:chExt cx="440271" cy="442595"/>
          </a:xfrm>
        </p:grpSpPr>
        <p:grpSp>
          <p:nvGrpSpPr>
            <p:cNvPr id="28" name="Group 24">
              <a:extLst>
                <a:ext uri="{FF2B5EF4-FFF2-40B4-BE49-F238E27FC236}">
                  <a16:creationId xmlns:a16="http://schemas.microsoft.com/office/drawing/2014/main" id="{02D71D21-1700-2EED-8117-3A59A5AEAB3C}"/>
                </a:ext>
              </a:extLst>
            </p:cNvPr>
            <p:cNvGrpSpPr/>
            <p:nvPr/>
          </p:nvGrpSpPr>
          <p:grpSpPr>
            <a:xfrm>
              <a:off x="0" y="0"/>
              <a:ext cx="440271" cy="440271"/>
              <a:chOff x="0" y="0"/>
              <a:chExt cx="812800" cy="812800"/>
            </a:xfrm>
          </p:grpSpPr>
          <p:sp>
            <p:nvSpPr>
              <p:cNvPr id="30" name="Freeform 25">
                <a:extLst>
                  <a:ext uri="{FF2B5EF4-FFF2-40B4-BE49-F238E27FC236}">
                    <a16:creationId xmlns:a16="http://schemas.microsoft.com/office/drawing/2014/main" id="{42ACD9A0-60AF-7740-527A-BF8BCF461F59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AECED"/>
              </a:solidFill>
            </p:spPr>
            <p:txBody>
              <a:bodyPr/>
              <a:lstStyle/>
              <a:p>
                <a:endParaRPr lang="en-US" b="1" i="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1" name="TextBox 26">
                <a:extLst>
                  <a:ext uri="{FF2B5EF4-FFF2-40B4-BE49-F238E27FC236}">
                    <a16:creationId xmlns:a16="http://schemas.microsoft.com/office/drawing/2014/main" id="{D33D3469-124B-B0E4-52C7-8918CEDA6413}"/>
                  </a:ext>
                </a:extLst>
              </p:cNvPr>
              <p:cNvSpPr txBox="1"/>
              <p:nvPr/>
            </p:nvSpPr>
            <p:spPr>
              <a:xfrm>
                <a:off x="76200" y="9525"/>
                <a:ext cx="660400" cy="7270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100"/>
                  </a:lnSpc>
                </a:pPr>
                <a:endParaRPr b="1" i="0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9" name="TextBox 27">
              <a:extLst>
                <a:ext uri="{FF2B5EF4-FFF2-40B4-BE49-F238E27FC236}">
                  <a16:creationId xmlns:a16="http://schemas.microsoft.com/office/drawing/2014/main" id="{5D217EAB-869E-40BC-1958-4FFE31A60673}"/>
                </a:ext>
              </a:extLst>
            </p:cNvPr>
            <p:cNvSpPr txBox="1"/>
            <p:nvPr/>
          </p:nvSpPr>
          <p:spPr>
            <a:xfrm>
              <a:off x="138115" y="-2324"/>
              <a:ext cx="105156" cy="39062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520"/>
                </a:lnSpc>
              </a:pPr>
              <a:r>
                <a:rPr lang="en-US" sz="1800" b="1" i="0" dirty="0">
                  <a:solidFill>
                    <a:srgbClr val="414EA1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32" name="Freeform 28">
            <a:extLst>
              <a:ext uri="{FF2B5EF4-FFF2-40B4-BE49-F238E27FC236}">
                <a16:creationId xmlns:a16="http://schemas.microsoft.com/office/drawing/2014/main" id="{9C6E876B-1424-6AD3-0273-1360C3B03313}"/>
              </a:ext>
            </a:extLst>
          </p:cNvPr>
          <p:cNvSpPr/>
          <p:nvPr userDrawn="1"/>
        </p:nvSpPr>
        <p:spPr>
          <a:xfrm>
            <a:off x="2172613" y="4989847"/>
            <a:ext cx="448928" cy="448928"/>
          </a:xfrm>
          <a:custGeom>
            <a:avLst/>
            <a:gdLst/>
            <a:ahLst/>
            <a:cxnLst/>
            <a:rect l="l" t="t" r="r" b="b"/>
            <a:pathLst>
              <a:path w="448928" h="448928">
                <a:moveTo>
                  <a:pt x="0" y="0"/>
                </a:moveTo>
                <a:lnTo>
                  <a:pt x="448928" y="0"/>
                </a:lnTo>
                <a:lnTo>
                  <a:pt x="448928" y="448928"/>
                </a:lnTo>
                <a:lnTo>
                  <a:pt x="0" y="448928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33" name="TextBox 29">
            <a:extLst>
              <a:ext uri="{FF2B5EF4-FFF2-40B4-BE49-F238E27FC236}">
                <a16:creationId xmlns:a16="http://schemas.microsoft.com/office/drawing/2014/main" id="{CED725D1-3A20-D236-A123-E6E6D1FD7146}"/>
              </a:ext>
            </a:extLst>
          </p:cNvPr>
          <p:cNvSpPr txBox="1"/>
          <p:nvPr userDrawn="1"/>
        </p:nvSpPr>
        <p:spPr>
          <a:xfrm>
            <a:off x="618782" y="9489529"/>
            <a:ext cx="6551714" cy="3590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"/>
              </a:lnSpc>
            </a:pP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</a:rPr>
              <a:t> is provided by your employer at no cost and is completely confidential. | </a:t>
            </a: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</a:rPr>
              <a:t> is personalized for you—the info and features available to you may vary based on your benefits eligibility. </a:t>
            </a:r>
            <a:r>
              <a:rPr lang="en-US" sz="600" b="0" i="0" spc="6" dirty="0">
                <a:solidFill>
                  <a:srgbClr val="485866"/>
                </a:solidFill>
                <a:latin typeface="Arial" panose="020B0604020202020204" pitchFamily="34" charset="0"/>
              </a:rPr>
              <a:t>To enter without </a:t>
            </a:r>
            <a:r>
              <a:rPr lang="en-US" sz="600" b="0" i="0" spc="6" dirty="0" err="1">
                <a:solidFill>
                  <a:srgbClr val="485866"/>
                </a:solidFill>
                <a:latin typeface="Arial" panose="020B0604020202020204" pitchFamily="34" charset="0"/>
              </a:rPr>
              <a:t>Castlight</a:t>
            </a:r>
            <a:r>
              <a:rPr lang="en-US" sz="600" b="0" i="0" spc="6" dirty="0">
                <a:solidFill>
                  <a:srgbClr val="485866"/>
                </a:solidFill>
                <a:latin typeface="Arial" panose="020B0604020202020204" pitchFamily="34" charset="0"/>
              </a:rPr>
              <a:t> sign-up obligation, legibly hand print on 3”x5” card campaign title, employer name, Employee ID# (as possible), complete name, address, email address (if available), phone number, and year of birth and mail it to Compliance/Rewards Campaign, PO Box 468, Stonington, CT 06378. Void where prohibited. To view official rules: http://</a:t>
            </a:r>
            <a:r>
              <a:rPr lang="en-US" sz="600" b="0" i="0" spc="6" dirty="0" err="1">
                <a:solidFill>
                  <a:srgbClr val="485866"/>
                </a:solidFill>
                <a:latin typeface="Arial" panose="020B0604020202020204" pitchFamily="34" charset="0"/>
              </a:rPr>
              <a:t>my.castlighthealth.com</a:t>
            </a:r>
            <a:r>
              <a:rPr lang="en-US" sz="600" b="0" i="0" spc="6" dirty="0">
                <a:solidFill>
                  <a:srgbClr val="485866"/>
                </a:solidFill>
                <a:latin typeface="Arial" panose="020B0604020202020204" pitchFamily="34" charset="0"/>
              </a:rPr>
              <a:t>/terms-and-conditions/sweepstakes-rules.</a:t>
            </a:r>
          </a:p>
        </p:txBody>
      </p:sp>
      <p:sp>
        <p:nvSpPr>
          <p:cNvPr id="34" name="TextBox 32">
            <a:extLst>
              <a:ext uri="{FF2B5EF4-FFF2-40B4-BE49-F238E27FC236}">
                <a16:creationId xmlns:a16="http://schemas.microsoft.com/office/drawing/2014/main" id="{0CCBB5E7-D9C4-F80F-E884-A0212FA7C9D7}"/>
              </a:ext>
            </a:extLst>
          </p:cNvPr>
          <p:cNvSpPr txBox="1"/>
          <p:nvPr userDrawn="1"/>
        </p:nvSpPr>
        <p:spPr>
          <a:xfrm>
            <a:off x="413084" y="497829"/>
            <a:ext cx="6946232" cy="11315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502"/>
              </a:lnSpc>
            </a:pPr>
            <a:r>
              <a:rPr lang="en-US" sz="3600" b="1" i="0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Start your wellness journey with </a:t>
            </a:r>
            <a:r>
              <a:rPr lang="en-US" sz="3600" b="1" i="0" dirty="0" err="1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Castlight</a:t>
            </a:r>
            <a:r>
              <a:rPr lang="en-US" sz="3600" b="1" i="0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 today</a:t>
            </a:r>
          </a:p>
        </p:txBody>
      </p:sp>
      <p:sp>
        <p:nvSpPr>
          <p:cNvPr id="35" name="TextBox 33">
            <a:extLst>
              <a:ext uri="{FF2B5EF4-FFF2-40B4-BE49-F238E27FC236}">
                <a16:creationId xmlns:a16="http://schemas.microsoft.com/office/drawing/2014/main" id="{B8506627-5362-FB03-4695-557C143E5589}"/>
              </a:ext>
            </a:extLst>
          </p:cNvPr>
          <p:cNvSpPr txBox="1"/>
          <p:nvPr userDrawn="1"/>
        </p:nvSpPr>
        <p:spPr>
          <a:xfrm>
            <a:off x="1506802" y="1839711"/>
            <a:ext cx="4875172" cy="3151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660"/>
              </a:lnSpc>
            </a:pPr>
            <a:r>
              <a:rPr lang="en-US" sz="1900" b="1" i="0" dirty="0">
                <a:solidFill>
                  <a:srgbClr val="FFFFFF"/>
                </a:solidFill>
                <a:latin typeface="Arial" panose="020B0604020202020204" pitchFamily="34" charset="0"/>
              </a:rPr>
              <a:t>Sign up in 3 easy steps:</a:t>
            </a:r>
          </a:p>
        </p:txBody>
      </p:sp>
      <p:sp>
        <p:nvSpPr>
          <p:cNvPr id="37" name="TextBox 35">
            <a:extLst>
              <a:ext uri="{FF2B5EF4-FFF2-40B4-BE49-F238E27FC236}">
                <a16:creationId xmlns:a16="http://schemas.microsoft.com/office/drawing/2014/main" id="{09B33088-A78A-E0BF-6FBF-4DB68B411395}"/>
              </a:ext>
            </a:extLst>
          </p:cNvPr>
          <p:cNvSpPr txBox="1"/>
          <p:nvPr userDrawn="1"/>
        </p:nvSpPr>
        <p:spPr>
          <a:xfrm>
            <a:off x="2918762" y="3878521"/>
            <a:ext cx="3285941" cy="33060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100" b="1" i="0" dirty="0">
                <a:solidFill>
                  <a:srgbClr val="FFFFFF"/>
                </a:solidFill>
                <a:latin typeface="Arial" panose="020B0604020202020204" pitchFamily="34" charset="0"/>
              </a:rPr>
              <a:t>Submit your information</a:t>
            </a:r>
          </a:p>
        </p:txBody>
      </p:sp>
      <p:sp>
        <p:nvSpPr>
          <p:cNvPr id="38" name="TextBox 36">
            <a:extLst>
              <a:ext uri="{FF2B5EF4-FFF2-40B4-BE49-F238E27FC236}">
                <a16:creationId xmlns:a16="http://schemas.microsoft.com/office/drawing/2014/main" id="{C49DFE65-001D-ECB2-70EB-077E1A3D3021}"/>
              </a:ext>
            </a:extLst>
          </p:cNvPr>
          <p:cNvSpPr txBox="1"/>
          <p:nvPr userDrawn="1"/>
        </p:nvSpPr>
        <p:spPr>
          <a:xfrm>
            <a:off x="2906065" y="4945322"/>
            <a:ext cx="2885135" cy="33060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100" b="1" i="0" dirty="0">
                <a:solidFill>
                  <a:srgbClr val="FFFFFF"/>
                </a:solidFill>
                <a:latin typeface="Arial" panose="020B0604020202020204" pitchFamily="34" charset="0"/>
              </a:rPr>
              <a:t>Start earning rewards</a:t>
            </a:r>
          </a:p>
        </p:txBody>
      </p:sp>
      <p:sp>
        <p:nvSpPr>
          <p:cNvPr id="39" name="TextBox 37">
            <a:extLst>
              <a:ext uri="{FF2B5EF4-FFF2-40B4-BE49-F238E27FC236}">
                <a16:creationId xmlns:a16="http://schemas.microsoft.com/office/drawing/2014/main" id="{29A4B7EA-0D63-A3AA-0410-5D11AD95C021}"/>
              </a:ext>
            </a:extLst>
          </p:cNvPr>
          <p:cNvSpPr txBox="1"/>
          <p:nvPr userDrawn="1"/>
        </p:nvSpPr>
        <p:spPr>
          <a:xfrm>
            <a:off x="2906065" y="5240692"/>
            <a:ext cx="2530526" cy="2457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100"/>
              </a:lnSpc>
            </a:pPr>
            <a:r>
              <a:rPr lang="en-US" sz="1500" b="0" i="0" dirty="0">
                <a:solidFill>
                  <a:srgbClr val="FFFFFF"/>
                </a:solidFill>
                <a:latin typeface="Arial" panose="020B0604020202020204" pitchFamily="34" charset="0"/>
              </a:rPr>
              <a:t>when your account is ready</a:t>
            </a:r>
          </a:p>
        </p:txBody>
      </p:sp>
      <p:sp>
        <p:nvSpPr>
          <p:cNvPr id="40" name="TextBox 38">
            <a:extLst>
              <a:ext uri="{FF2B5EF4-FFF2-40B4-BE49-F238E27FC236}">
                <a16:creationId xmlns:a16="http://schemas.microsoft.com/office/drawing/2014/main" id="{8390BDF6-5837-C481-ECC5-FFDCDFE3CE7C}"/>
              </a:ext>
            </a:extLst>
          </p:cNvPr>
          <p:cNvSpPr txBox="1"/>
          <p:nvPr userDrawn="1"/>
        </p:nvSpPr>
        <p:spPr>
          <a:xfrm>
            <a:off x="2918761" y="4173892"/>
            <a:ext cx="3285941" cy="2457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100"/>
              </a:lnSpc>
            </a:pPr>
            <a:r>
              <a:rPr lang="en-US" sz="1500" b="0" i="0" dirty="0">
                <a:solidFill>
                  <a:srgbClr val="FFFFFF"/>
                </a:solidFill>
                <a:latin typeface="Arial" panose="020B0604020202020204" pitchFamily="34" charset="0"/>
              </a:rPr>
              <a:t>(secure and completely confidential)</a:t>
            </a:r>
          </a:p>
        </p:txBody>
      </p:sp>
      <p:sp>
        <p:nvSpPr>
          <p:cNvPr id="42" name="TextBox 40">
            <a:extLst>
              <a:ext uri="{FF2B5EF4-FFF2-40B4-BE49-F238E27FC236}">
                <a16:creationId xmlns:a16="http://schemas.microsoft.com/office/drawing/2014/main" id="{3DD332AA-BFFC-1603-5520-3663E6062130}"/>
              </a:ext>
            </a:extLst>
          </p:cNvPr>
          <p:cNvSpPr txBox="1"/>
          <p:nvPr userDrawn="1"/>
        </p:nvSpPr>
        <p:spPr>
          <a:xfrm>
            <a:off x="1549111" y="5015722"/>
            <a:ext cx="102184" cy="2929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20"/>
              </a:lnSpc>
            </a:pPr>
            <a:r>
              <a:rPr lang="en-US" sz="1800" b="1" i="0" dirty="0">
                <a:solidFill>
                  <a:srgbClr val="414EA1"/>
                </a:solidFill>
                <a:latin typeface="Arial" panose="020B0604020202020204" pitchFamily="34" charset="0"/>
              </a:rPr>
              <a:t>3</a:t>
            </a: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86489FA6-59A9-E525-4683-0B9ADAB8C272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1996045" y="8618126"/>
            <a:ext cx="1432955" cy="477652"/>
          </a:xfrm>
          <a:prstGeom prst="rect">
            <a:avLst/>
          </a:prstGeom>
        </p:spPr>
      </p:pic>
      <p:pic>
        <p:nvPicPr>
          <p:cNvPr id="46" name="Picture 45" descr="A black rectangular sign with white text&#10;&#10;Description automatically generated">
            <a:extLst>
              <a:ext uri="{FF2B5EF4-FFF2-40B4-BE49-F238E27FC236}">
                <a16:creationId xmlns:a16="http://schemas.microsoft.com/office/drawing/2014/main" id="{48ED2FE3-FC4A-EEE4-7A11-378741E8B78E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7162800"/>
            <a:ext cx="882316" cy="7620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0EEE54B-9174-4BF2-E829-B54008A034C5}"/>
              </a:ext>
            </a:extLst>
          </p:cNvPr>
          <p:cNvSpPr/>
          <p:nvPr userDrawn="1"/>
        </p:nvSpPr>
        <p:spPr>
          <a:xfrm>
            <a:off x="0" y="5975244"/>
            <a:ext cx="7772399" cy="958524"/>
          </a:xfrm>
          <a:prstGeom prst="rect">
            <a:avLst/>
          </a:prstGeom>
          <a:solidFill>
            <a:srgbClr val="57339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30"/>
          <p:cNvSpPr txBox="1"/>
          <p:nvPr/>
        </p:nvSpPr>
        <p:spPr>
          <a:xfrm>
            <a:off x="1918703" y="7370303"/>
            <a:ext cx="3186697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400"/>
              </a:lnSpc>
            </a:pPr>
            <a:r>
              <a:rPr lang="en-US" sz="1300" b="1" spc="23" dirty="0">
                <a:solidFill>
                  <a:srgbClr val="231F20"/>
                </a:solidFill>
                <a:latin typeface="Arial" panose="020B0604020202020204" pitchFamily="34" charset="0"/>
              </a:rPr>
              <a:t>Download the </a:t>
            </a:r>
            <a:r>
              <a:rPr lang="en-US" sz="1300" b="1" spc="23" dirty="0" err="1">
                <a:solidFill>
                  <a:srgbClr val="231F20"/>
                </a:solidFill>
                <a:latin typeface="Arial" panose="020B0604020202020204" pitchFamily="34" charset="0"/>
              </a:rPr>
              <a:t>Castlight</a:t>
            </a:r>
            <a:r>
              <a:rPr lang="en-US" sz="1300" b="1" spc="23" dirty="0">
                <a:solidFill>
                  <a:srgbClr val="231F20"/>
                </a:solidFill>
                <a:latin typeface="Arial" panose="020B0604020202020204" pitchFamily="34" charset="0"/>
              </a:rPr>
              <a:t> app to register in seconds or visit </a:t>
            </a:r>
            <a:r>
              <a:rPr lang="en-US" sz="1300" b="1" spc="23" dirty="0" err="1">
                <a:solidFill>
                  <a:srgbClr val="231F20"/>
                </a:solidFill>
                <a:latin typeface="Arial" panose="020B0604020202020204" pitchFamily="34" charset="0"/>
              </a:rPr>
              <a:t>mycastlight.com</a:t>
            </a:r>
            <a:endParaRPr lang="en-US" sz="1300" b="1" spc="23" dirty="0">
              <a:solidFill>
                <a:srgbClr val="231F20"/>
              </a:solidFill>
              <a:latin typeface="Arial" panose="020B0604020202020204" pitchFamily="34" charset="0"/>
            </a:endParaRPr>
          </a:p>
        </p:txBody>
      </p:sp>
      <p:sp>
        <p:nvSpPr>
          <p:cNvPr id="31" name="TextBox 31"/>
          <p:cNvSpPr txBox="1"/>
          <p:nvPr/>
        </p:nvSpPr>
        <p:spPr>
          <a:xfrm>
            <a:off x="1843004" y="6165067"/>
            <a:ext cx="4100596" cy="5386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074"/>
              </a:lnSpc>
            </a:pPr>
            <a:r>
              <a:rPr lang="en-US" b="1" spc="3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 up for </a:t>
            </a:r>
            <a:r>
              <a:rPr lang="en-US" b="1" spc="3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b="1" spc="3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today and get $50 off an activity tracker.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75BD32D-6FF5-10E4-A0F6-17F98AE76FB8}"/>
              </a:ext>
            </a:extLst>
          </p:cNvPr>
          <p:cNvSpPr txBox="1"/>
          <p:nvPr/>
        </p:nvSpPr>
        <p:spPr>
          <a:xfrm>
            <a:off x="4191000" y="8767246"/>
            <a:ext cx="145467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spc="1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34">
            <a:extLst>
              <a:ext uri="{FF2B5EF4-FFF2-40B4-BE49-F238E27FC236}">
                <a16:creationId xmlns:a16="http://schemas.microsoft.com/office/drawing/2014/main" id="{F7E8007D-C429-E512-3DF3-C2F42ACA0E37}"/>
              </a:ext>
            </a:extLst>
          </p:cNvPr>
          <p:cNvSpPr txBox="1"/>
          <p:nvPr/>
        </p:nvSpPr>
        <p:spPr>
          <a:xfrm>
            <a:off x="2918762" y="2590405"/>
            <a:ext cx="3558238" cy="33060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100" b="1" i="0" dirty="0">
                <a:solidFill>
                  <a:srgbClr val="FFFFFF"/>
                </a:solidFill>
                <a:latin typeface="Arial" panose="020B0604020202020204" pitchFamily="34" charset="0"/>
              </a:rPr>
              <a:t>Sign up for </a:t>
            </a:r>
            <a:r>
              <a:rPr lang="en-US" sz="2100" b="1" i="0" dirty="0" err="1">
                <a:solidFill>
                  <a:srgbClr val="FFFFFF"/>
                </a:solidFill>
                <a:latin typeface="Arial" panose="020B0604020202020204" pitchFamily="34" charset="0"/>
              </a:rPr>
              <a:t>Castlight</a:t>
            </a:r>
            <a:r>
              <a:rPr lang="en-US" sz="2100" b="1" i="0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" name="TextBox 39">
            <a:extLst>
              <a:ext uri="{FF2B5EF4-FFF2-40B4-BE49-F238E27FC236}">
                <a16:creationId xmlns:a16="http://schemas.microsoft.com/office/drawing/2014/main" id="{83544C29-AB86-0442-16AE-48C5CBFC2394}"/>
              </a:ext>
            </a:extLst>
          </p:cNvPr>
          <p:cNvSpPr txBox="1"/>
          <p:nvPr/>
        </p:nvSpPr>
        <p:spPr>
          <a:xfrm>
            <a:off x="2918762" y="2914350"/>
            <a:ext cx="3329638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800"/>
              </a:lnSpc>
            </a:pPr>
            <a:r>
              <a:rPr lang="en-US" sz="1500" b="0" i="0" dirty="0">
                <a:solidFill>
                  <a:srgbClr val="FFFFFF"/>
                </a:solidFill>
                <a:latin typeface="Arial" panose="020B0604020202020204" pitchFamily="34" charset="0"/>
              </a:rPr>
              <a:t>at </a:t>
            </a:r>
            <a:r>
              <a:rPr lang="en-US" sz="1500" b="0" i="0" dirty="0" err="1">
                <a:solidFill>
                  <a:srgbClr val="FFFFFF"/>
                </a:solidFill>
                <a:latin typeface="Arial" panose="020B0604020202020204" pitchFamily="34" charset="0"/>
              </a:rPr>
              <a:t>mycastlight.com</a:t>
            </a:r>
            <a:r>
              <a:rPr lang="en-US" sz="1500" b="0" i="0" dirty="0">
                <a:solidFill>
                  <a:srgbClr val="FFFFFF"/>
                </a:solidFill>
                <a:latin typeface="Arial" panose="020B0604020202020204" pitchFamily="34" charset="0"/>
              </a:rPr>
              <a:t>/</a:t>
            </a:r>
            <a:r>
              <a:rPr lang="en-US" sz="1500" b="0" i="0" dirty="0" err="1">
                <a:solidFill>
                  <a:srgbClr val="FFFFFF"/>
                </a:solidFill>
                <a:latin typeface="Arial" panose="020B0604020202020204" pitchFamily="34" charset="0"/>
              </a:rPr>
              <a:t>testurl</a:t>
            </a:r>
            <a:r>
              <a:rPr lang="en-US" sz="1500" b="0" i="0" dirty="0">
                <a:solidFill>
                  <a:srgbClr val="FFFFFF"/>
                </a:solidFill>
                <a:latin typeface="Arial" panose="020B0604020202020204" pitchFamily="34" charset="0"/>
              </a:rPr>
              <a:t> or download the </a:t>
            </a:r>
            <a:r>
              <a:rPr lang="en-US" sz="1500" b="0" i="0" dirty="0" err="1">
                <a:solidFill>
                  <a:srgbClr val="FFFFFF"/>
                </a:solidFill>
                <a:latin typeface="Arial" panose="020B0604020202020204" pitchFamily="34" charset="0"/>
              </a:rPr>
              <a:t>Castlight</a:t>
            </a:r>
            <a:r>
              <a:rPr lang="en-US" sz="1500" b="0" i="0" dirty="0">
                <a:solidFill>
                  <a:srgbClr val="FFFFFF"/>
                </a:solidFill>
                <a:latin typeface="Arial" panose="020B0604020202020204" pitchFamily="34" charset="0"/>
              </a:rPr>
              <a:t> Mobile app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4A3250A4-3308-7928-7C35-547D141CAD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3996" y="7086601"/>
            <a:ext cx="928604" cy="92860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48</Words>
  <Application>Microsoft Macintosh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 Black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FINAL_CL_Wellbeing_Reg_Toolkit_Quickstart1.pdf</dc:title>
  <cp:lastModifiedBy>Dori Shields</cp:lastModifiedBy>
  <cp:revision>14</cp:revision>
  <dcterms:created xsi:type="dcterms:W3CDTF">2006-08-16T00:00:00Z</dcterms:created>
  <dcterms:modified xsi:type="dcterms:W3CDTF">2024-07-16T14:20:33Z</dcterms:modified>
  <dc:identifier>DAFsL4UAaTI</dc:identifier>
</cp:coreProperties>
</file>