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  <p:sldMasterId id="2147483656" r:id="rId2"/>
  </p:sldMasterIdLst>
  <p:sldIdLst>
    <p:sldId id="256" r:id="rId3"/>
    <p:sldId id="257" r:id="rId4"/>
  </p:sldIdLst>
  <p:sldSz cx="6400800" cy="4572000"/>
  <p:notesSz cx="6858000" cy="9144000"/>
  <p:embeddedFontLst>
    <p:embeddedFont>
      <p:font typeface="Arial Black" panose="020B0604020202020204" pitchFamily="34" charset="0"/>
      <p:bold r:id="rId5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975" autoAdjust="0"/>
    <p:restoredTop sz="94589" autoAdjust="0"/>
  </p:normalViewPr>
  <p:slideViewPr>
    <p:cSldViewPr>
      <p:cViewPr varScale="1">
        <p:scale>
          <a:sx n="180" d="100"/>
          <a:sy n="180" d="100"/>
        </p:scale>
        <p:origin x="2008" y="1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font" Target="fonts/font1.fntdata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079817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svg"/><Relationship Id="rId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svg"/><Relationship Id="rId4" Type="http://schemas.openxmlformats.org/officeDocument/2006/relationships/image" Target="../media/image5.png"/><Relationship Id="rId9" Type="http://schemas.openxmlformats.org/officeDocument/2006/relationships/image" Target="../media/image10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2">
            <a:extLst>
              <a:ext uri="{FF2B5EF4-FFF2-40B4-BE49-F238E27FC236}">
                <a16:creationId xmlns:a16="http://schemas.microsoft.com/office/drawing/2014/main" id="{0E399AEF-DD87-097D-C66D-9FAE607E0F26}"/>
              </a:ext>
            </a:extLst>
          </p:cNvPr>
          <p:cNvSpPr/>
          <p:nvPr userDrawn="1"/>
        </p:nvSpPr>
        <p:spPr>
          <a:xfrm>
            <a:off x="0" y="0"/>
            <a:ext cx="6400800" cy="3452346"/>
          </a:xfrm>
          <a:custGeom>
            <a:avLst/>
            <a:gdLst/>
            <a:ahLst/>
            <a:cxnLst/>
            <a:rect l="l" t="t" r="r" b="b"/>
            <a:pathLst>
              <a:path w="6400800" h="3452346">
                <a:moveTo>
                  <a:pt x="0" y="0"/>
                </a:moveTo>
                <a:lnTo>
                  <a:pt x="6400800" y="0"/>
                </a:lnTo>
                <a:lnTo>
                  <a:pt x="6400800" y="3452346"/>
                </a:lnTo>
                <a:lnTo>
                  <a:pt x="0" y="3452346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-53096" t="-25219" r="-3698" b="-33214"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8" name="Freeform 3">
            <a:extLst>
              <a:ext uri="{FF2B5EF4-FFF2-40B4-BE49-F238E27FC236}">
                <a16:creationId xmlns:a16="http://schemas.microsoft.com/office/drawing/2014/main" id="{DF05595C-51B7-BF6C-4846-D1C27E9A29B9}"/>
              </a:ext>
            </a:extLst>
          </p:cNvPr>
          <p:cNvSpPr/>
          <p:nvPr userDrawn="1"/>
        </p:nvSpPr>
        <p:spPr>
          <a:xfrm>
            <a:off x="1605734" y="3763108"/>
            <a:ext cx="1258338" cy="504063"/>
          </a:xfrm>
          <a:custGeom>
            <a:avLst/>
            <a:gdLst/>
            <a:ahLst/>
            <a:cxnLst/>
            <a:rect l="l" t="t" r="r" b="b"/>
            <a:pathLst>
              <a:path w="1258338" h="504063">
                <a:moveTo>
                  <a:pt x="0" y="0"/>
                </a:moveTo>
                <a:lnTo>
                  <a:pt x="1258338" y="0"/>
                </a:lnTo>
                <a:lnTo>
                  <a:pt x="1258338" y="504063"/>
                </a:lnTo>
                <a:lnTo>
                  <a:pt x="0" y="504063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grpSp>
        <p:nvGrpSpPr>
          <p:cNvPr id="9" name="Group 4">
            <a:extLst>
              <a:ext uri="{FF2B5EF4-FFF2-40B4-BE49-F238E27FC236}">
                <a16:creationId xmlns:a16="http://schemas.microsoft.com/office/drawing/2014/main" id="{B123CB8A-D3DE-AA53-BA38-EFD0B3D7C652}"/>
              </a:ext>
            </a:extLst>
          </p:cNvPr>
          <p:cNvGrpSpPr>
            <a:grpSpLocks noChangeAspect="1"/>
          </p:cNvGrpSpPr>
          <p:nvPr userDrawn="1"/>
        </p:nvGrpSpPr>
        <p:grpSpPr>
          <a:xfrm>
            <a:off x="3191237" y="3827240"/>
            <a:ext cx="9525" cy="375656"/>
            <a:chOff x="0" y="0"/>
            <a:chExt cx="9525" cy="375653"/>
          </a:xfrm>
        </p:grpSpPr>
        <p:sp>
          <p:nvSpPr>
            <p:cNvPr id="10" name="Freeform 5">
              <a:extLst>
                <a:ext uri="{FF2B5EF4-FFF2-40B4-BE49-F238E27FC236}">
                  <a16:creationId xmlns:a16="http://schemas.microsoft.com/office/drawing/2014/main" id="{F7C776BE-5726-90E3-E5C8-7C0F7D8DBDAA}"/>
                </a:ext>
              </a:extLst>
            </p:cNvPr>
            <p:cNvSpPr/>
            <p:nvPr/>
          </p:nvSpPr>
          <p:spPr>
            <a:xfrm>
              <a:off x="0" y="0"/>
              <a:ext cx="9525" cy="375666"/>
            </a:xfrm>
            <a:custGeom>
              <a:avLst/>
              <a:gdLst/>
              <a:ahLst/>
              <a:cxnLst/>
              <a:rect l="l" t="t" r="r" b="b"/>
              <a:pathLst>
                <a:path w="9525" h="375666">
                  <a:moveTo>
                    <a:pt x="0" y="0"/>
                  </a:moveTo>
                  <a:lnTo>
                    <a:pt x="0" y="375666"/>
                  </a:lnTo>
                  <a:lnTo>
                    <a:pt x="9525" y="375666"/>
                  </a:lnTo>
                  <a:lnTo>
                    <a:pt x="9525" y="0"/>
                  </a:lnTo>
                </a:path>
              </a:pathLst>
            </a:custGeom>
            <a:solidFill>
              <a:srgbClr val="D8DDDD"/>
            </a:solidFill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1" name="Group 6">
            <a:extLst>
              <a:ext uri="{FF2B5EF4-FFF2-40B4-BE49-F238E27FC236}">
                <a16:creationId xmlns:a16="http://schemas.microsoft.com/office/drawing/2014/main" id="{91EF32F6-7627-C3FC-CF2D-6744BF36A169}"/>
              </a:ext>
            </a:extLst>
          </p:cNvPr>
          <p:cNvGrpSpPr>
            <a:grpSpLocks noChangeAspect="1"/>
          </p:cNvGrpSpPr>
          <p:nvPr userDrawn="1"/>
        </p:nvGrpSpPr>
        <p:grpSpPr>
          <a:xfrm>
            <a:off x="2999203" y="601761"/>
            <a:ext cx="3465100" cy="2278637"/>
            <a:chOff x="0" y="0"/>
            <a:chExt cx="3465093" cy="2278647"/>
          </a:xfrm>
        </p:grpSpPr>
        <p:sp>
          <p:nvSpPr>
            <p:cNvPr id="12" name="Freeform 7">
              <a:extLst>
                <a:ext uri="{FF2B5EF4-FFF2-40B4-BE49-F238E27FC236}">
                  <a16:creationId xmlns:a16="http://schemas.microsoft.com/office/drawing/2014/main" id="{7814CB35-F40C-25E3-4DD9-6DCCE082B97E}"/>
                </a:ext>
              </a:extLst>
            </p:cNvPr>
            <p:cNvSpPr/>
            <p:nvPr/>
          </p:nvSpPr>
          <p:spPr>
            <a:xfrm>
              <a:off x="64135" y="63500"/>
              <a:ext cx="3337560" cy="1992630"/>
            </a:xfrm>
            <a:custGeom>
              <a:avLst/>
              <a:gdLst/>
              <a:ahLst/>
              <a:cxnLst/>
              <a:rect l="l" t="t" r="r" b="b"/>
              <a:pathLst>
                <a:path w="3337560" h="1992630">
                  <a:moveTo>
                    <a:pt x="182880" y="0"/>
                  </a:moveTo>
                  <a:cubicBezTo>
                    <a:pt x="81915" y="0"/>
                    <a:pt x="0" y="81915"/>
                    <a:pt x="0" y="182880"/>
                  </a:cubicBezTo>
                  <a:lnTo>
                    <a:pt x="0" y="1992630"/>
                  </a:lnTo>
                  <a:lnTo>
                    <a:pt x="3337560" y="1992630"/>
                  </a:lnTo>
                  <a:lnTo>
                    <a:pt x="333756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13" name="Freeform 8">
              <a:extLst>
                <a:ext uri="{FF2B5EF4-FFF2-40B4-BE49-F238E27FC236}">
                  <a16:creationId xmlns:a16="http://schemas.microsoft.com/office/drawing/2014/main" id="{F7AA9A75-7892-F27D-E770-2479C4466483}"/>
                </a:ext>
              </a:extLst>
            </p:cNvPr>
            <p:cNvSpPr/>
            <p:nvPr/>
          </p:nvSpPr>
          <p:spPr>
            <a:xfrm>
              <a:off x="63500" y="1501394"/>
              <a:ext cx="3338068" cy="713740"/>
            </a:xfrm>
            <a:custGeom>
              <a:avLst/>
              <a:gdLst/>
              <a:ahLst/>
              <a:cxnLst/>
              <a:rect l="l" t="t" r="r" b="b"/>
              <a:pathLst>
                <a:path w="3338068" h="713740">
                  <a:moveTo>
                    <a:pt x="0" y="0"/>
                  </a:moveTo>
                  <a:lnTo>
                    <a:pt x="0" y="530860"/>
                  </a:lnTo>
                  <a:cubicBezTo>
                    <a:pt x="0" y="631825"/>
                    <a:pt x="81915" y="713740"/>
                    <a:pt x="182880" y="713740"/>
                  </a:cubicBezTo>
                  <a:lnTo>
                    <a:pt x="3338068" y="713740"/>
                  </a:lnTo>
                  <a:lnTo>
                    <a:pt x="3338068" y="0"/>
                  </a:lnTo>
                  <a:close/>
                </a:path>
              </a:pathLst>
            </a:custGeom>
            <a:solidFill>
              <a:srgbClr val="573393"/>
            </a:solidFill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9" name="TextBox 14">
            <a:extLst>
              <a:ext uri="{FF2B5EF4-FFF2-40B4-BE49-F238E27FC236}">
                <a16:creationId xmlns:a16="http://schemas.microsoft.com/office/drawing/2014/main" id="{A528A227-43EA-6855-0561-39FADE7E08B9}"/>
              </a:ext>
            </a:extLst>
          </p:cNvPr>
          <p:cNvSpPr txBox="1"/>
          <p:nvPr userDrawn="1"/>
        </p:nvSpPr>
        <p:spPr>
          <a:xfrm>
            <a:off x="3333864" y="882799"/>
            <a:ext cx="3066914" cy="64120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ts val="2499"/>
              </a:lnSpc>
            </a:pPr>
            <a:r>
              <a:rPr lang="en-US" sz="2000" b="1" i="0" dirty="0">
                <a:solidFill>
                  <a:srgbClr val="0054A6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Managing your health, made simple</a:t>
            </a:r>
          </a:p>
        </p:txBody>
      </p:sp>
      <p:sp>
        <p:nvSpPr>
          <p:cNvPr id="20" name="TextBox 15">
            <a:extLst>
              <a:ext uri="{FF2B5EF4-FFF2-40B4-BE49-F238E27FC236}">
                <a16:creationId xmlns:a16="http://schemas.microsoft.com/office/drawing/2014/main" id="{7A2ED5EC-A07C-7848-2912-68C15E2A1DA8}"/>
              </a:ext>
            </a:extLst>
          </p:cNvPr>
          <p:cNvSpPr txBox="1"/>
          <p:nvPr userDrawn="1"/>
        </p:nvSpPr>
        <p:spPr>
          <a:xfrm>
            <a:off x="3343018" y="1593113"/>
            <a:ext cx="2829182" cy="33342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1320"/>
              </a:lnSpc>
            </a:pPr>
            <a:r>
              <a:rPr lang="en-US" sz="1100" b="0" i="0" dirty="0" err="1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Castlight</a:t>
            </a:r>
            <a:r>
              <a:rPr lang="en-US" sz="1100" b="0" i="0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brings your health plan benefits, providers, and healthcare spend together.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2">
            <a:extLst>
              <a:ext uri="{FF2B5EF4-FFF2-40B4-BE49-F238E27FC236}">
                <a16:creationId xmlns:a16="http://schemas.microsoft.com/office/drawing/2014/main" id="{DA93D2BF-7B69-42BA-7C91-934EDA972098}"/>
              </a:ext>
            </a:extLst>
          </p:cNvPr>
          <p:cNvGrpSpPr>
            <a:grpSpLocks noChangeAspect="1"/>
          </p:cNvGrpSpPr>
          <p:nvPr userDrawn="1"/>
        </p:nvGrpSpPr>
        <p:grpSpPr>
          <a:xfrm>
            <a:off x="409118" y="1474584"/>
            <a:ext cx="2390423" cy="3172"/>
            <a:chOff x="0" y="0"/>
            <a:chExt cx="2390419" cy="3175"/>
          </a:xfrm>
        </p:grpSpPr>
        <p:sp>
          <p:nvSpPr>
            <p:cNvPr id="8" name="Freeform 3">
              <a:extLst>
                <a:ext uri="{FF2B5EF4-FFF2-40B4-BE49-F238E27FC236}">
                  <a16:creationId xmlns:a16="http://schemas.microsoft.com/office/drawing/2014/main" id="{82AB0A22-3B20-A25B-1E86-09FB4C9F9B90}"/>
                </a:ext>
              </a:extLst>
            </p:cNvPr>
            <p:cNvSpPr/>
            <p:nvPr/>
          </p:nvSpPr>
          <p:spPr>
            <a:xfrm>
              <a:off x="0" y="0"/>
              <a:ext cx="2390394" cy="3175"/>
            </a:xfrm>
            <a:custGeom>
              <a:avLst/>
              <a:gdLst/>
              <a:ahLst/>
              <a:cxnLst/>
              <a:rect l="l" t="t" r="r" b="b"/>
              <a:pathLst>
                <a:path w="2390394" h="3175">
                  <a:moveTo>
                    <a:pt x="0" y="3175"/>
                  </a:moveTo>
                  <a:lnTo>
                    <a:pt x="239039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9" name="Freeform 4">
            <a:extLst>
              <a:ext uri="{FF2B5EF4-FFF2-40B4-BE49-F238E27FC236}">
                <a16:creationId xmlns:a16="http://schemas.microsoft.com/office/drawing/2014/main" id="{35578A8F-30A5-2F80-2386-37FE8BE69B0B}"/>
              </a:ext>
            </a:extLst>
          </p:cNvPr>
          <p:cNvSpPr/>
          <p:nvPr userDrawn="1"/>
        </p:nvSpPr>
        <p:spPr>
          <a:xfrm>
            <a:off x="0" y="0"/>
            <a:ext cx="3200400" cy="3439187"/>
          </a:xfrm>
          <a:custGeom>
            <a:avLst/>
            <a:gdLst/>
            <a:ahLst/>
            <a:cxnLst/>
            <a:rect l="l" t="t" r="r" b="b"/>
            <a:pathLst>
              <a:path w="3200400" h="3439187">
                <a:moveTo>
                  <a:pt x="0" y="0"/>
                </a:moveTo>
                <a:lnTo>
                  <a:pt x="3200400" y="0"/>
                </a:lnTo>
                <a:lnTo>
                  <a:pt x="3200400" y="3439187"/>
                </a:lnTo>
                <a:lnTo>
                  <a:pt x="0" y="3439187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-173" r="-173"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10" name="Freeform 6">
            <a:extLst>
              <a:ext uri="{FF2B5EF4-FFF2-40B4-BE49-F238E27FC236}">
                <a16:creationId xmlns:a16="http://schemas.microsoft.com/office/drawing/2014/main" id="{3A392337-3F78-26EA-5CC4-5CCD19DC0196}"/>
              </a:ext>
            </a:extLst>
          </p:cNvPr>
          <p:cNvSpPr/>
          <p:nvPr userDrawn="1"/>
        </p:nvSpPr>
        <p:spPr>
          <a:xfrm>
            <a:off x="1193502" y="2843763"/>
            <a:ext cx="358194" cy="358194"/>
          </a:xfrm>
          <a:custGeom>
            <a:avLst/>
            <a:gdLst/>
            <a:ahLst/>
            <a:cxnLst/>
            <a:rect l="l" t="t" r="r" b="b"/>
            <a:pathLst>
              <a:path w="358194" h="358194">
                <a:moveTo>
                  <a:pt x="0" y="0"/>
                </a:moveTo>
                <a:lnTo>
                  <a:pt x="358193" y="0"/>
                </a:lnTo>
                <a:lnTo>
                  <a:pt x="358193" y="358194"/>
                </a:lnTo>
                <a:lnTo>
                  <a:pt x="0" y="358194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12" name="TextBox 8">
            <a:extLst>
              <a:ext uri="{FF2B5EF4-FFF2-40B4-BE49-F238E27FC236}">
                <a16:creationId xmlns:a16="http://schemas.microsoft.com/office/drawing/2014/main" id="{FA5C9DB7-923B-8BB5-1458-5AC70C9A56AC}"/>
              </a:ext>
            </a:extLst>
          </p:cNvPr>
          <p:cNvSpPr txBox="1"/>
          <p:nvPr userDrawn="1"/>
        </p:nvSpPr>
        <p:spPr>
          <a:xfrm>
            <a:off x="193748" y="3631444"/>
            <a:ext cx="2832697" cy="71814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700"/>
              </a:lnSpc>
            </a:pPr>
            <a:r>
              <a:rPr lang="en-US" sz="600" b="0" i="0" dirty="0" err="1">
                <a:solidFill>
                  <a:srgbClr val="4858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Castlight</a:t>
            </a:r>
            <a:r>
              <a:rPr lang="en-US" sz="600" b="0" i="0" dirty="0">
                <a:solidFill>
                  <a:srgbClr val="4858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is provided by your employer at no cost and is completely confidential. | </a:t>
            </a:r>
            <a:r>
              <a:rPr lang="en-US" sz="600" b="0" i="0" dirty="0" err="1">
                <a:solidFill>
                  <a:srgbClr val="4858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Castlight</a:t>
            </a:r>
            <a:r>
              <a:rPr lang="en-US" sz="600" b="0" i="0" dirty="0">
                <a:solidFill>
                  <a:srgbClr val="4858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is personalized for you—the info and features available to you may vary based on your benefits eligibility. | To enter without </a:t>
            </a:r>
            <a:r>
              <a:rPr lang="en-US" sz="600" b="0" i="0" dirty="0" err="1">
                <a:solidFill>
                  <a:srgbClr val="4858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Castlight</a:t>
            </a:r>
            <a:r>
              <a:rPr lang="en-US" sz="600" b="0" i="0" dirty="0">
                <a:solidFill>
                  <a:srgbClr val="4858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sign-up obligation, legibly hand print on 3”x5” card campaign title, employer name, Employee ID# (as possible), complete name, address, email address (if available), phone number, and year of birth and mail it to Compliance/Rewards Campaign, PO Box 468, Stonington, CT 06378. Void where prohibited. To view official rules: http://</a:t>
            </a:r>
            <a:r>
              <a:rPr lang="en-US" sz="600" b="0" i="0" dirty="0" err="1">
                <a:solidFill>
                  <a:srgbClr val="4858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my.castlighthealth.com</a:t>
            </a:r>
            <a:r>
              <a:rPr lang="en-US" sz="600" b="0" i="0" dirty="0">
                <a:solidFill>
                  <a:srgbClr val="4858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/terms-and-conditions/sweepstakes-rules.</a:t>
            </a:r>
          </a:p>
        </p:txBody>
      </p:sp>
      <p:sp>
        <p:nvSpPr>
          <p:cNvPr id="14" name="TextBox 10">
            <a:extLst>
              <a:ext uri="{FF2B5EF4-FFF2-40B4-BE49-F238E27FC236}">
                <a16:creationId xmlns:a16="http://schemas.microsoft.com/office/drawing/2014/main" id="{20CCC3C0-A806-33B4-1CB9-5E3CBBA26CC4}"/>
              </a:ext>
            </a:extLst>
          </p:cNvPr>
          <p:cNvSpPr txBox="1"/>
          <p:nvPr userDrawn="1"/>
        </p:nvSpPr>
        <p:spPr>
          <a:xfrm>
            <a:off x="304800" y="864773"/>
            <a:ext cx="668626" cy="33778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900"/>
              </a:lnSpc>
            </a:pPr>
            <a:r>
              <a:rPr lang="en-US" sz="700" b="0" i="0" spc="6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Find in-network, high-quality providers</a:t>
            </a:r>
          </a:p>
        </p:txBody>
      </p:sp>
      <p:sp>
        <p:nvSpPr>
          <p:cNvPr id="15" name="TextBox 11">
            <a:extLst>
              <a:ext uri="{FF2B5EF4-FFF2-40B4-BE49-F238E27FC236}">
                <a16:creationId xmlns:a16="http://schemas.microsoft.com/office/drawing/2014/main" id="{ECA863D1-3013-0F54-8DD7-AF3FF6062B4B}"/>
              </a:ext>
            </a:extLst>
          </p:cNvPr>
          <p:cNvSpPr txBox="1"/>
          <p:nvPr userDrawn="1"/>
        </p:nvSpPr>
        <p:spPr>
          <a:xfrm>
            <a:off x="1255473" y="864773"/>
            <a:ext cx="668626" cy="22236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900"/>
              </a:lnSpc>
            </a:pPr>
            <a:r>
              <a:rPr lang="en-US" sz="700" b="0" i="0" spc="2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Review your medical claims</a:t>
            </a:r>
          </a:p>
        </p:txBody>
      </p:sp>
      <p:sp>
        <p:nvSpPr>
          <p:cNvPr id="17" name="Freeform 13">
            <a:extLst>
              <a:ext uri="{FF2B5EF4-FFF2-40B4-BE49-F238E27FC236}">
                <a16:creationId xmlns:a16="http://schemas.microsoft.com/office/drawing/2014/main" id="{E99DD15D-962B-2D4A-CF21-D16B9A8BC617}"/>
              </a:ext>
            </a:extLst>
          </p:cNvPr>
          <p:cNvSpPr/>
          <p:nvPr userDrawn="1"/>
        </p:nvSpPr>
        <p:spPr>
          <a:xfrm>
            <a:off x="444460" y="306433"/>
            <a:ext cx="389306" cy="389306"/>
          </a:xfrm>
          <a:custGeom>
            <a:avLst/>
            <a:gdLst/>
            <a:ahLst/>
            <a:cxnLst/>
            <a:rect l="l" t="t" r="r" b="b"/>
            <a:pathLst>
              <a:path w="389306" h="389306">
                <a:moveTo>
                  <a:pt x="0" y="0"/>
                </a:moveTo>
                <a:lnTo>
                  <a:pt x="389306" y="0"/>
                </a:lnTo>
                <a:lnTo>
                  <a:pt x="389306" y="389305"/>
                </a:lnTo>
                <a:lnTo>
                  <a:pt x="0" y="389305"/>
                </a:lnTo>
                <a:lnTo>
                  <a:pt x="0" y="0"/>
                </a:lnTo>
                <a:close/>
              </a:path>
            </a:pathLst>
          </a:custGeom>
          <a:blipFill>
            <a:blip r:embed="rId6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19" name="Freeform 15">
            <a:extLst>
              <a:ext uri="{FF2B5EF4-FFF2-40B4-BE49-F238E27FC236}">
                <a16:creationId xmlns:a16="http://schemas.microsoft.com/office/drawing/2014/main" id="{73974F08-FB8E-341F-37C5-982F385A6BEC}"/>
              </a:ext>
            </a:extLst>
          </p:cNvPr>
          <p:cNvSpPr/>
          <p:nvPr userDrawn="1"/>
        </p:nvSpPr>
        <p:spPr>
          <a:xfrm>
            <a:off x="1394008" y="297909"/>
            <a:ext cx="397829" cy="397829"/>
          </a:xfrm>
          <a:custGeom>
            <a:avLst/>
            <a:gdLst/>
            <a:ahLst/>
            <a:cxnLst/>
            <a:rect l="l" t="t" r="r" b="b"/>
            <a:pathLst>
              <a:path w="397829" h="397829">
                <a:moveTo>
                  <a:pt x="0" y="0"/>
                </a:moveTo>
                <a:lnTo>
                  <a:pt x="397829" y="0"/>
                </a:lnTo>
                <a:lnTo>
                  <a:pt x="397829" y="397829"/>
                </a:lnTo>
                <a:lnTo>
                  <a:pt x="0" y="397829"/>
                </a:lnTo>
                <a:lnTo>
                  <a:pt x="0" y="0"/>
                </a:lnTo>
                <a:close/>
              </a:path>
            </a:pathLst>
          </a:custGeom>
          <a:blipFill>
            <a:blip r:embed="rId7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pic>
        <p:nvPicPr>
          <p:cNvPr id="20" name="Picture 19" descr="A black rectangular sign with white text&#10;&#10;Description automatically generated">
            <a:extLst>
              <a:ext uri="{FF2B5EF4-FFF2-40B4-BE49-F238E27FC236}">
                <a16:creationId xmlns:a16="http://schemas.microsoft.com/office/drawing/2014/main" id="{69E06A7E-417F-7702-A80A-E7D81AF4B77D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84905" y="2820552"/>
            <a:ext cx="441627" cy="381405"/>
          </a:xfrm>
          <a:prstGeom prst="rect">
            <a:avLst/>
          </a:prstGeom>
        </p:spPr>
      </p:pic>
      <p:sp>
        <p:nvSpPr>
          <p:cNvPr id="2" name="Freeform 10">
            <a:extLst>
              <a:ext uri="{FF2B5EF4-FFF2-40B4-BE49-F238E27FC236}">
                <a16:creationId xmlns:a16="http://schemas.microsoft.com/office/drawing/2014/main" id="{1587BF2C-337E-BDB8-F86C-EE317BEC8D1B}"/>
              </a:ext>
            </a:extLst>
          </p:cNvPr>
          <p:cNvSpPr/>
          <p:nvPr userDrawn="1"/>
        </p:nvSpPr>
        <p:spPr>
          <a:xfrm>
            <a:off x="2428174" y="286716"/>
            <a:ext cx="420216" cy="420216"/>
          </a:xfrm>
          <a:custGeom>
            <a:avLst/>
            <a:gdLst/>
            <a:ahLst/>
            <a:cxnLst/>
            <a:rect l="l" t="t" r="r" b="b"/>
            <a:pathLst>
              <a:path w="420216" h="420216">
                <a:moveTo>
                  <a:pt x="0" y="0"/>
                </a:moveTo>
                <a:lnTo>
                  <a:pt x="420216" y="0"/>
                </a:lnTo>
                <a:lnTo>
                  <a:pt x="420216" y="420216"/>
                </a:lnTo>
                <a:lnTo>
                  <a:pt x="0" y="420216"/>
                </a:lnTo>
                <a:lnTo>
                  <a:pt x="0" y="0"/>
                </a:lnTo>
                <a:close/>
              </a:path>
            </a:pathLst>
          </a:custGeom>
          <a:blipFill>
            <a:blip r:embed="rId9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3" name="TextBox 15">
            <a:extLst>
              <a:ext uri="{FF2B5EF4-FFF2-40B4-BE49-F238E27FC236}">
                <a16:creationId xmlns:a16="http://schemas.microsoft.com/office/drawing/2014/main" id="{6DECE3B6-4FCF-38BC-138A-0D740AAA15D8}"/>
              </a:ext>
            </a:extLst>
          </p:cNvPr>
          <p:cNvSpPr txBox="1"/>
          <p:nvPr userDrawn="1"/>
        </p:nvSpPr>
        <p:spPr>
          <a:xfrm>
            <a:off x="2208465" y="864773"/>
            <a:ext cx="859635" cy="23083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900"/>
              </a:lnSpc>
            </a:pPr>
            <a:r>
              <a:rPr lang="en-US" sz="700" b="0" i="0" spc="4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Earn rewards for</a:t>
            </a:r>
          </a:p>
          <a:p>
            <a:pPr algn="ctr">
              <a:lnSpc>
                <a:spcPts val="900"/>
              </a:lnSpc>
            </a:pPr>
            <a:r>
              <a:rPr lang="en-US" sz="700" b="0" i="0" spc="4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healthy behaviors</a:t>
            </a:r>
          </a:p>
        </p:txBody>
      </p:sp>
    </p:spTree>
    <p:extLst>
      <p:ext uri="{BB962C8B-B14F-4D97-AF65-F5344CB8AC3E}">
        <p14:creationId xmlns:p14="http://schemas.microsoft.com/office/powerpoint/2010/main" val="26306298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7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sv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sv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Box 17">
            <a:extLst>
              <a:ext uri="{FF2B5EF4-FFF2-40B4-BE49-F238E27FC236}">
                <a16:creationId xmlns:a16="http://schemas.microsoft.com/office/drawing/2014/main" id="{EDED599E-4C02-4924-CDD6-F4E128E6938A}"/>
              </a:ext>
            </a:extLst>
          </p:cNvPr>
          <p:cNvSpPr txBox="1"/>
          <p:nvPr/>
        </p:nvSpPr>
        <p:spPr>
          <a:xfrm>
            <a:off x="3962400" y="2302011"/>
            <a:ext cx="2240280" cy="29553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1199"/>
              </a:lnSpc>
            </a:pPr>
            <a:r>
              <a:rPr lang="en-US" sz="900" b="1" i="0" spc="22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Download the </a:t>
            </a:r>
            <a:r>
              <a:rPr lang="en-US" sz="900" b="1" i="0" spc="22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Castlight</a:t>
            </a:r>
            <a:r>
              <a:rPr lang="en-US" sz="900" b="1" i="0" spc="22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app to register in seconds or visit </a:t>
            </a:r>
            <a:r>
              <a:rPr lang="en-US" sz="900" b="1" i="0" spc="22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mycastlight.com</a:t>
            </a:r>
            <a:endParaRPr lang="en-US" sz="900" b="1" i="0" spc="22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3482A253-E18E-C563-3762-DD46CB4A7267}"/>
              </a:ext>
            </a:extLst>
          </p:cNvPr>
          <p:cNvSpPr txBox="1"/>
          <p:nvPr/>
        </p:nvSpPr>
        <p:spPr>
          <a:xfrm>
            <a:off x="3406140" y="3886200"/>
            <a:ext cx="16764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b="0" i="0" spc="100" baseline="0" dirty="0">
                <a:latin typeface="Arial" panose="020B0604020202020204" pitchFamily="34" charset="0"/>
                <a:cs typeface="Arial" panose="020B0604020202020204" pitchFamily="34" charset="0"/>
              </a:rPr>
              <a:t>[CUSTOMER LOGO]</a:t>
            </a:r>
          </a:p>
        </p:txBody>
      </p:sp>
      <p:pic>
        <p:nvPicPr>
          <p:cNvPr id="3" name="Graphic 2">
            <a:extLst>
              <a:ext uri="{FF2B5EF4-FFF2-40B4-BE49-F238E27FC236}">
                <a16:creationId xmlns:a16="http://schemas.microsoft.com/office/drawing/2014/main" id="{9E08FC6A-D171-5498-FE3D-FB94C6C117A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352800" y="2209801"/>
            <a:ext cx="457200" cy="4572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Box 9">
            <a:extLst>
              <a:ext uri="{FF2B5EF4-FFF2-40B4-BE49-F238E27FC236}">
                <a16:creationId xmlns:a16="http://schemas.microsoft.com/office/drawing/2014/main" id="{6E70BB91-9121-0C0B-F5DC-A5AD3A80F039}"/>
              </a:ext>
            </a:extLst>
          </p:cNvPr>
          <p:cNvSpPr txBox="1"/>
          <p:nvPr/>
        </p:nvSpPr>
        <p:spPr>
          <a:xfrm>
            <a:off x="374723" y="2317509"/>
            <a:ext cx="2456183" cy="2986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199"/>
              </a:lnSpc>
            </a:pPr>
            <a:r>
              <a:rPr lang="en-US" sz="900" b="1" i="0" spc="22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Download the </a:t>
            </a:r>
            <a:r>
              <a:rPr lang="en-US" sz="900" b="1" i="0" spc="22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Castlight</a:t>
            </a:r>
            <a:r>
              <a:rPr lang="en-US" sz="900" b="1" i="0" spc="22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app to register in seconds or visit </a:t>
            </a:r>
            <a:r>
              <a:rPr lang="en-US" sz="900" b="1" i="0" spc="22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mycastlight.com</a:t>
            </a:r>
            <a:endParaRPr lang="en-US" sz="900" b="1" i="0" spc="22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" name="Graphic 1">
            <a:extLst>
              <a:ext uri="{FF2B5EF4-FFF2-40B4-BE49-F238E27FC236}">
                <a16:creationId xmlns:a16="http://schemas.microsoft.com/office/drawing/2014/main" id="{74C6BF7C-FAA0-C388-0156-8371774ACBE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308331" y="1616211"/>
            <a:ext cx="591996" cy="591996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30</Words>
  <Application>Microsoft Macintosh PowerPoint</Application>
  <PresentationFormat>Custom</PresentationFormat>
  <Paragraphs>3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 Black</vt:lpstr>
      <vt:lpstr>Arial</vt:lpstr>
      <vt:lpstr>Calibri</vt:lpstr>
      <vt:lpstr>Office Theme</vt:lpstr>
      <vt:lpstr>Custom Design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FINAL_CL_CareGuidance_NOINC_Reg_Toolkit_Postcard.pdf</dc:title>
  <cp:lastModifiedBy>Dori Shields</cp:lastModifiedBy>
  <cp:revision>5</cp:revision>
  <dcterms:created xsi:type="dcterms:W3CDTF">2006-08-16T00:00:00Z</dcterms:created>
  <dcterms:modified xsi:type="dcterms:W3CDTF">2024-07-09T19:18:53Z</dcterms:modified>
  <dc:identifier>DAFr6c3Rdlo</dc:identifier>
</cp:coreProperties>
</file>