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7772400" cy="10058400"/>
  <p:notesSz cx="6858000" cy="9144000"/>
  <p:embeddedFontLst>
    <p:embeddedFont>
      <p:font typeface="Arial Black" panose="020B0604020202020204" pitchFamily="34" charset="0"/>
      <p:bold r:id="rId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589" autoAdjust="0"/>
  </p:normalViewPr>
  <p:slideViewPr>
    <p:cSldViewPr>
      <p:cViewPr>
        <p:scale>
          <a:sx n="83" d="100"/>
          <a:sy n="83" d="100"/>
        </p:scale>
        <p:origin x="3376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font" Target="fonts/font1.fntdata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svg"/><Relationship Id="rId12" Type="http://schemas.openxmlformats.org/officeDocument/2006/relationships/image" Target="../media/image10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jpeg"/><Relationship Id="rId9" Type="http://schemas.openxmlformats.org/officeDocument/2006/relationships/image" Target="../media/image7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2">
            <a:extLst>
              <a:ext uri="{FF2B5EF4-FFF2-40B4-BE49-F238E27FC236}">
                <a16:creationId xmlns:a16="http://schemas.microsoft.com/office/drawing/2014/main" id="{22403D84-8D73-B28B-E225-5602B8324902}"/>
              </a:ext>
            </a:extLst>
          </p:cNvPr>
          <p:cNvSpPr/>
          <p:nvPr userDrawn="1"/>
        </p:nvSpPr>
        <p:spPr>
          <a:xfrm>
            <a:off x="-1" y="4398217"/>
            <a:ext cx="7781544" cy="4047884"/>
          </a:xfrm>
          <a:custGeom>
            <a:avLst/>
            <a:gdLst/>
            <a:ahLst/>
            <a:cxnLst/>
            <a:rect l="l" t="t" r="r" b="b"/>
            <a:pathLst>
              <a:path w="7769746" h="4017440">
                <a:moveTo>
                  <a:pt x="0" y="0"/>
                </a:moveTo>
                <a:lnTo>
                  <a:pt x="7769746" y="0"/>
                </a:lnTo>
                <a:lnTo>
                  <a:pt x="7769746" y="4017440"/>
                </a:lnTo>
                <a:lnTo>
                  <a:pt x="0" y="401744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8" name="Group 3">
            <a:extLst>
              <a:ext uri="{FF2B5EF4-FFF2-40B4-BE49-F238E27FC236}">
                <a16:creationId xmlns:a16="http://schemas.microsoft.com/office/drawing/2014/main" id="{9340393A-6755-21D4-8B86-923A7AF467BF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0" y="0"/>
            <a:ext cx="7772400" cy="4885134"/>
            <a:chOff x="0" y="0"/>
            <a:chExt cx="10363200" cy="6513512"/>
          </a:xfrm>
        </p:grpSpPr>
        <p:sp>
          <p:nvSpPr>
            <p:cNvPr id="9" name="Freeform 4">
              <a:extLst>
                <a:ext uri="{FF2B5EF4-FFF2-40B4-BE49-F238E27FC236}">
                  <a16:creationId xmlns:a16="http://schemas.microsoft.com/office/drawing/2014/main" id="{2A0EFECD-A64D-C0E4-66BC-757078995D59}"/>
                </a:ext>
              </a:extLst>
            </p:cNvPr>
            <p:cNvSpPr/>
            <p:nvPr/>
          </p:nvSpPr>
          <p:spPr>
            <a:xfrm>
              <a:off x="0" y="0"/>
              <a:ext cx="10363200" cy="6513576"/>
            </a:xfrm>
            <a:custGeom>
              <a:avLst/>
              <a:gdLst/>
              <a:ahLst/>
              <a:cxnLst/>
              <a:rect l="l" t="t" r="r" b="b"/>
              <a:pathLst>
                <a:path w="10363200" h="6513576">
                  <a:moveTo>
                    <a:pt x="0" y="0"/>
                  </a:moveTo>
                  <a:lnTo>
                    <a:pt x="0" y="6513449"/>
                  </a:lnTo>
                  <a:lnTo>
                    <a:pt x="766445" y="6513449"/>
                  </a:lnTo>
                  <a:lnTo>
                    <a:pt x="766445" y="4973701"/>
                  </a:lnTo>
                  <a:cubicBezTo>
                    <a:pt x="766445" y="4839081"/>
                    <a:pt x="875665" y="4729861"/>
                    <a:pt x="1010285" y="4729861"/>
                  </a:cubicBezTo>
                  <a:lnTo>
                    <a:pt x="7116953" y="4729861"/>
                  </a:lnTo>
                  <a:lnTo>
                    <a:pt x="7117461" y="4623816"/>
                  </a:lnTo>
                  <a:cubicBezTo>
                    <a:pt x="7118350" y="4426458"/>
                    <a:pt x="7279259" y="4266438"/>
                    <a:pt x="7476363" y="4266438"/>
                  </a:cubicBezTo>
                  <a:lnTo>
                    <a:pt x="9158732" y="4273677"/>
                  </a:lnTo>
                  <a:cubicBezTo>
                    <a:pt x="9356726" y="4274566"/>
                    <a:pt x="9517000" y="4436237"/>
                    <a:pt x="9516238" y="4634230"/>
                  </a:cubicBezTo>
                  <a:lnTo>
                    <a:pt x="9508110" y="6513576"/>
                  </a:lnTo>
                  <a:lnTo>
                    <a:pt x="10363200" y="6513576"/>
                  </a:lnTo>
                  <a:lnTo>
                    <a:pt x="10363200" y="0"/>
                  </a:lnTo>
                  <a:close/>
                </a:path>
              </a:pathLst>
            </a:custGeom>
            <a:blipFill>
              <a:blip r:embed="rId4"/>
              <a:stretch>
                <a:fillRect l="-25" t="-15" r="-17"/>
              </a:stretch>
            </a:blip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" name="Group 5">
            <a:extLst>
              <a:ext uri="{FF2B5EF4-FFF2-40B4-BE49-F238E27FC236}">
                <a16:creationId xmlns:a16="http://schemas.microsoft.com/office/drawing/2014/main" id="{0F32CF58-DAB3-E722-A328-6B465A73BE8D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511359" y="3483912"/>
            <a:ext cx="5208280" cy="3488903"/>
            <a:chOff x="0" y="0"/>
            <a:chExt cx="5208283" cy="3488906"/>
          </a:xfrm>
        </p:grpSpPr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FA471A6D-75D9-2D6F-AD9D-598EB5AA6F62}"/>
                </a:ext>
              </a:extLst>
            </p:cNvPr>
            <p:cNvSpPr/>
            <p:nvPr/>
          </p:nvSpPr>
          <p:spPr>
            <a:xfrm>
              <a:off x="63500" y="63500"/>
              <a:ext cx="5081270" cy="3106039"/>
            </a:xfrm>
            <a:custGeom>
              <a:avLst/>
              <a:gdLst/>
              <a:ahLst/>
              <a:cxnLst/>
              <a:rect l="l" t="t" r="r" b="b"/>
              <a:pathLst>
                <a:path w="5081270" h="3106039">
                  <a:moveTo>
                    <a:pt x="5081270" y="3106039"/>
                  </a:moveTo>
                  <a:lnTo>
                    <a:pt x="173609" y="3106039"/>
                  </a:lnTo>
                  <a:cubicBezTo>
                    <a:pt x="77724" y="3106039"/>
                    <a:pt x="0" y="3028315"/>
                    <a:pt x="0" y="2932430"/>
                  </a:cubicBezTo>
                  <a:lnTo>
                    <a:pt x="0" y="182880"/>
                  </a:lnTo>
                  <a:cubicBezTo>
                    <a:pt x="0" y="81915"/>
                    <a:pt x="81915" y="0"/>
                    <a:pt x="182880" y="0"/>
                  </a:cubicBezTo>
                  <a:lnTo>
                    <a:pt x="4907661" y="0"/>
                  </a:lnTo>
                  <a:cubicBezTo>
                    <a:pt x="5003546" y="0"/>
                    <a:pt x="5081270" y="77724"/>
                    <a:pt x="5081270" y="173609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23452222-56B4-7F94-4769-E1EB3585A091}"/>
                </a:ext>
              </a:extLst>
            </p:cNvPr>
            <p:cNvSpPr/>
            <p:nvPr/>
          </p:nvSpPr>
          <p:spPr>
            <a:xfrm>
              <a:off x="63500" y="2679192"/>
              <a:ext cx="4713605" cy="746252"/>
            </a:xfrm>
            <a:custGeom>
              <a:avLst/>
              <a:gdLst/>
              <a:ahLst/>
              <a:cxnLst/>
              <a:rect l="l" t="t" r="r" b="b"/>
              <a:pathLst>
                <a:path w="4713605" h="746252">
                  <a:moveTo>
                    <a:pt x="4713605" y="746252"/>
                  </a:moveTo>
                  <a:lnTo>
                    <a:pt x="180340" y="746252"/>
                  </a:lnTo>
                  <a:cubicBezTo>
                    <a:pt x="80772" y="746252"/>
                    <a:pt x="0" y="665607"/>
                    <a:pt x="0" y="565912"/>
                  </a:cubicBezTo>
                  <a:lnTo>
                    <a:pt x="0" y="0"/>
                  </a:lnTo>
                  <a:lnTo>
                    <a:pt x="4676521" y="0"/>
                  </a:lnTo>
                  <a:cubicBezTo>
                    <a:pt x="4676521" y="0"/>
                    <a:pt x="4672838" y="586232"/>
                    <a:pt x="4672965" y="588645"/>
                  </a:cubicBezTo>
                  <a:cubicBezTo>
                    <a:pt x="4674743" y="688467"/>
                    <a:pt x="4713605" y="746252"/>
                    <a:pt x="4713605" y="746252"/>
                  </a:cubicBezTo>
                </a:path>
              </a:pathLst>
            </a:custGeom>
            <a:solidFill>
              <a:srgbClr val="573393"/>
            </a:solidFill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" name="Freeform 25">
            <a:extLst>
              <a:ext uri="{FF2B5EF4-FFF2-40B4-BE49-F238E27FC236}">
                <a16:creationId xmlns:a16="http://schemas.microsoft.com/office/drawing/2014/main" id="{A754E9ED-90BE-4B2D-2B11-2BB942B197F3}"/>
              </a:ext>
            </a:extLst>
          </p:cNvPr>
          <p:cNvSpPr/>
          <p:nvPr userDrawn="1"/>
        </p:nvSpPr>
        <p:spPr>
          <a:xfrm>
            <a:off x="3875970" y="8777443"/>
            <a:ext cx="25403" cy="419100"/>
          </a:xfrm>
          <a:custGeom>
            <a:avLst/>
            <a:gdLst/>
            <a:ahLst/>
            <a:cxnLst/>
            <a:rect l="l" t="t" r="r" b="b"/>
            <a:pathLst>
              <a:path w="25403" h="419100">
                <a:moveTo>
                  <a:pt x="0" y="0"/>
                </a:moveTo>
                <a:lnTo>
                  <a:pt x="25403" y="0"/>
                </a:lnTo>
                <a:lnTo>
                  <a:pt x="25403" y="419100"/>
                </a:lnTo>
                <a:lnTo>
                  <a:pt x="0" y="419100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4" name="Freeform 29">
            <a:extLst>
              <a:ext uri="{FF2B5EF4-FFF2-40B4-BE49-F238E27FC236}">
                <a16:creationId xmlns:a16="http://schemas.microsoft.com/office/drawing/2014/main" id="{39F8ED51-B241-D0DD-BD70-72369F23172C}"/>
              </a:ext>
            </a:extLst>
          </p:cNvPr>
          <p:cNvSpPr/>
          <p:nvPr userDrawn="1"/>
        </p:nvSpPr>
        <p:spPr>
          <a:xfrm>
            <a:off x="5604043" y="7450322"/>
            <a:ext cx="563385" cy="563385"/>
          </a:xfrm>
          <a:custGeom>
            <a:avLst/>
            <a:gdLst/>
            <a:ahLst/>
            <a:cxnLst/>
            <a:rect l="l" t="t" r="r" b="b"/>
            <a:pathLst>
              <a:path w="563385" h="563385">
                <a:moveTo>
                  <a:pt x="0" y="0"/>
                </a:moveTo>
                <a:lnTo>
                  <a:pt x="563385" y="0"/>
                </a:lnTo>
                <a:lnTo>
                  <a:pt x="563385" y="563384"/>
                </a:lnTo>
                <a:lnTo>
                  <a:pt x="0" y="56338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8" name="TextBox 33">
            <a:extLst>
              <a:ext uri="{FF2B5EF4-FFF2-40B4-BE49-F238E27FC236}">
                <a16:creationId xmlns:a16="http://schemas.microsoft.com/office/drawing/2014/main" id="{3678ECB0-640F-D4A7-E4D1-75FEBDED5413}"/>
              </a:ext>
            </a:extLst>
          </p:cNvPr>
          <p:cNvSpPr txBox="1"/>
          <p:nvPr userDrawn="1"/>
        </p:nvSpPr>
        <p:spPr>
          <a:xfrm>
            <a:off x="533400" y="9496139"/>
            <a:ext cx="6747205" cy="35907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00"/>
              </a:lnSpc>
            </a:pPr>
            <a:r>
              <a:rPr lang="en-US" sz="600" b="0" i="0" dirty="0" err="1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600" b="0" i="0" dirty="0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 provided by your employer at no cost and is completely confidential. | </a:t>
            </a:r>
            <a:r>
              <a:rPr lang="en-US" sz="600" b="0" i="0" dirty="0" err="1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600" b="0" i="0" dirty="0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 personalized for you—the info and features available to you may vary based on your benefits eligibility. </a:t>
            </a:r>
          </a:p>
          <a:p>
            <a:pPr algn="ctr">
              <a:lnSpc>
                <a:spcPts val="700"/>
              </a:lnSpc>
            </a:pPr>
            <a:r>
              <a:rPr lang="en-US" sz="600" b="0" i="0" spc="6" dirty="0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enter without </a:t>
            </a:r>
            <a:r>
              <a:rPr lang="en-US" sz="600" b="0" i="0" spc="6" dirty="0" err="1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600" b="0" i="0" spc="6" dirty="0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sign-up obligation, legibly hand print on 3”x5” card campaign title, employer name, Employee ID# (as possible), complete name, address, email address (if available), phone number, and year of birth and mail it to Compliance/Rewards Campaign, PO Box 468, Stonington, CT 06378. Void where prohibited. To view official rules: http://</a:t>
            </a:r>
            <a:r>
              <a:rPr lang="en-US" sz="600" b="0" i="0" spc="6" dirty="0" err="1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my.castlighthealth.com</a:t>
            </a:r>
            <a:r>
              <a:rPr lang="en-US" sz="600" b="0" i="0" spc="6" dirty="0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/terms-and-conditions/sweepstakes-rules.</a:t>
            </a:r>
          </a:p>
        </p:txBody>
      </p:sp>
      <p:sp>
        <p:nvSpPr>
          <p:cNvPr id="39" name="TextBox 34">
            <a:extLst>
              <a:ext uri="{FF2B5EF4-FFF2-40B4-BE49-F238E27FC236}">
                <a16:creationId xmlns:a16="http://schemas.microsoft.com/office/drawing/2014/main" id="{F6D13649-E143-3209-7B29-4CA75B289D12}"/>
              </a:ext>
            </a:extLst>
          </p:cNvPr>
          <p:cNvSpPr txBox="1"/>
          <p:nvPr userDrawn="1"/>
        </p:nvSpPr>
        <p:spPr>
          <a:xfrm>
            <a:off x="924792" y="3742649"/>
            <a:ext cx="4116928" cy="84638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3301"/>
              </a:lnSpc>
            </a:pPr>
            <a:r>
              <a:rPr lang="en-US" sz="2800" b="1" i="0" dirty="0">
                <a:solidFill>
                  <a:srgbClr val="0054A6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Managing your health, made simple</a:t>
            </a:r>
          </a:p>
        </p:txBody>
      </p:sp>
      <p:sp>
        <p:nvSpPr>
          <p:cNvPr id="41" name="TextBox 36">
            <a:extLst>
              <a:ext uri="{FF2B5EF4-FFF2-40B4-BE49-F238E27FC236}">
                <a16:creationId xmlns:a16="http://schemas.microsoft.com/office/drawing/2014/main" id="{85E4ECEB-03E6-8321-7C5B-1EBF9DC43597}"/>
              </a:ext>
            </a:extLst>
          </p:cNvPr>
          <p:cNvSpPr txBox="1"/>
          <p:nvPr userDrawn="1"/>
        </p:nvSpPr>
        <p:spPr>
          <a:xfrm>
            <a:off x="964787" y="4703435"/>
            <a:ext cx="3908514" cy="53860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430"/>
              </a:lnSpc>
            </a:pPr>
            <a:r>
              <a:rPr lang="en-US" sz="1300" b="0" i="0" dirty="0" err="1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1300" b="0" i="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brings your Health Plan benefits, providers, and healthcare spend together. When you download </a:t>
            </a:r>
            <a:r>
              <a:rPr lang="en-US" sz="1300" b="0" i="0" dirty="0" err="1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1300" b="0" i="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you can:</a:t>
            </a:r>
          </a:p>
        </p:txBody>
      </p:sp>
      <p:pic>
        <p:nvPicPr>
          <p:cNvPr id="46" name="Picture 45" descr="A black rectangular sign with white text&#10;&#10;Description automatically generated">
            <a:extLst>
              <a:ext uri="{FF2B5EF4-FFF2-40B4-BE49-F238E27FC236}">
                <a16:creationId xmlns:a16="http://schemas.microsoft.com/office/drawing/2014/main" id="{D690AD04-B497-BC06-CCB6-0984988E4529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0554" y="7459314"/>
            <a:ext cx="652839" cy="563815"/>
          </a:xfrm>
          <a:prstGeom prst="rect">
            <a:avLst/>
          </a:prstGeom>
        </p:spPr>
      </p:pic>
      <p:sp>
        <p:nvSpPr>
          <p:cNvPr id="49" name="Freeform 36">
            <a:extLst>
              <a:ext uri="{FF2B5EF4-FFF2-40B4-BE49-F238E27FC236}">
                <a16:creationId xmlns:a16="http://schemas.microsoft.com/office/drawing/2014/main" id="{4C4C3258-5E70-4D33-17B1-E5D66FCA8298}"/>
              </a:ext>
            </a:extLst>
          </p:cNvPr>
          <p:cNvSpPr/>
          <p:nvPr userDrawn="1"/>
        </p:nvSpPr>
        <p:spPr>
          <a:xfrm>
            <a:off x="2078568" y="8654242"/>
            <a:ext cx="1502832" cy="642160"/>
          </a:xfrm>
          <a:custGeom>
            <a:avLst/>
            <a:gdLst/>
            <a:ahLst/>
            <a:cxnLst/>
            <a:rect l="l" t="t" r="r" b="b"/>
            <a:pathLst>
              <a:path w="3770484" h="1611127">
                <a:moveTo>
                  <a:pt x="0" y="0"/>
                </a:moveTo>
                <a:lnTo>
                  <a:pt x="3770484" y="0"/>
                </a:lnTo>
                <a:lnTo>
                  <a:pt x="3770484" y="1611127"/>
                </a:lnTo>
                <a:lnTo>
                  <a:pt x="0" y="1611127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15">
            <a:extLst>
              <a:ext uri="{FF2B5EF4-FFF2-40B4-BE49-F238E27FC236}">
                <a16:creationId xmlns:a16="http://schemas.microsoft.com/office/drawing/2014/main" id="{60F1C924-279D-E699-E527-1A3FFDDFD9B1}"/>
              </a:ext>
            </a:extLst>
          </p:cNvPr>
          <p:cNvSpPr/>
          <p:nvPr userDrawn="1"/>
        </p:nvSpPr>
        <p:spPr>
          <a:xfrm>
            <a:off x="5181600" y="3016318"/>
            <a:ext cx="2109758" cy="4293357"/>
          </a:xfrm>
          <a:custGeom>
            <a:avLst/>
            <a:gdLst/>
            <a:ahLst/>
            <a:cxnLst/>
            <a:rect l="l" t="t" r="r" b="b"/>
            <a:pathLst>
              <a:path w="2109758" h="4293357">
                <a:moveTo>
                  <a:pt x="0" y="0"/>
                </a:moveTo>
                <a:lnTo>
                  <a:pt x="2109758" y="0"/>
                </a:lnTo>
                <a:lnTo>
                  <a:pt x="2109758" y="4293357"/>
                </a:lnTo>
                <a:lnTo>
                  <a:pt x="0" y="4293357"/>
                </a:lnTo>
                <a:lnTo>
                  <a:pt x="0" y="0"/>
                </a:lnTo>
                <a:close/>
              </a:path>
            </a:pathLst>
          </a:custGeom>
          <a:blipFill>
            <a:blip r:embed="rId10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16">
            <a:extLst>
              <a:ext uri="{FF2B5EF4-FFF2-40B4-BE49-F238E27FC236}">
                <a16:creationId xmlns:a16="http://schemas.microsoft.com/office/drawing/2014/main" id="{CD2089B5-1D69-5EC4-DE72-1A74A0FEDAA4}"/>
              </a:ext>
            </a:extLst>
          </p:cNvPr>
          <p:cNvSpPr/>
          <p:nvPr userDrawn="1"/>
        </p:nvSpPr>
        <p:spPr>
          <a:xfrm>
            <a:off x="4295084" y="5400509"/>
            <a:ext cx="270921" cy="270921"/>
          </a:xfrm>
          <a:custGeom>
            <a:avLst/>
            <a:gdLst/>
            <a:ahLst/>
            <a:cxnLst/>
            <a:rect l="l" t="t" r="r" b="b"/>
            <a:pathLst>
              <a:path w="270921" h="270921">
                <a:moveTo>
                  <a:pt x="0" y="0"/>
                </a:moveTo>
                <a:lnTo>
                  <a:pt x="270921" y="0"/>
                </a:lnTo>
                <a:lnTo>
                  <a:pt x="270921" y="270921"/>
                </a:lnTo>
                <a:lnTo>
                  <a:pt x="0" y="270921"/>
                </a:lnTo>
                <a:lnTo>
                  <a:pt x="0" y="0"/>
                </a:lnTo>
                <a:close/>
              </a:path>
            </a:pathLst>
          </a:custGeom>
          <a:blipFill>
            <a:blip r:embed="rId11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3" name="Freeform 17">
            <a:extLst>
              <a:ext uri="{FF2B5EF4-FFF2-40B4-BE49-F238E27FC236}">
                <a16:creationId xmlns:a16="http://schemas.microsoft.com/office/drawing/2014/main" id="{0E33A0C4-854C-90E3-6D03-FB2FA2FE3E41}"/>
              </a:ext>
            </a:extLst>
          </p:cNvPr>
          <p:cNvSpPr/>
          <p:nvPr userDrawn="1"/>
        </p:nvSpPr>
        <p:spPr>
          <a:xfrm>
            <a:off x="1226962" y="5386334"/>
            <a:ext cx="298107" cy="299271"/>
          </a:xfrm>
          <a:custGeom>
            <a:avLst/>
            <a:gdLst/>
            <a:ahLst/>
            <a:cxnLst/>
            <a:rect l="l" t="t" r="r" b="b"/>
            <a:pathLst>
              <a:path w="298107" h="299271">
                <a:moveTo>
                  <a:pt x="0" y="0"/>
                </a:moveTo>
                <a:lnTo>
                  <a:pt x="298106" y="0"/>
                </a:lnTo>
                <a:lnTo>
                  <a:pt x="298106" y="299271"/>
                </a:lnTo>
                <a:lnTo>
                  <a:pt x="0" y="299271"/>
                </a:lnTo>
                <a:lnTo>
                  <a:pt x="0" y="0"/>
                </a:lnTo>
                <a:close/>
              </a:path>
            </a:pathLst>
          </a:custGeom>
          <a:blipFill>
            <a:blip r:embed="rId1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4" name="Freeform 18">
            <a:extLst>
              <a:ext uri="{FF2B5EF4-FFF2-40B4-BE49-F238E27FC236}">
                <a16:creationId xmlns:a16="http://schemas.microsoft.com/office/drawing/2014/main" id="{473C0E78-9CC9-68DA-0DA9-B607AD7078E4}"/>
              </a:ext>
            </a:extLst>
          </p:cNvPr>
          <p:cNvSpPr/>
          <p:nvPr userDrawn="1"/>
        </p:nvSpPr>
        <p:spPr>
          <a:xfrm>
            <a:off x="2786624" y="5400509"/>
            <a:ext cx="285096" cy="285096"/>
          </a:xfrm>
          <a:custGeom>
            <a:avLst/>
            <a:gdLst/>
            <a:ahLst/>
            <a:cxnLst/>
            <a:rect l="l" t="t" r="r" b="b"/>
            <a:pathLst>
              <a:path w="285096" h="285096">
                <a:moveTo>
                  <a:pt x="0" y="0"/>
                </a:moveTo>
                <a:lnTo>
                  <a:pt x="285096" y="0"/>
                </a:lnTo>
                <a:lnTo>
                  <a:pt x="285096" y="285096"/>
                </a:lnTo>
                <a:lnTo>
                  <a:pt x="0" y="285096"/>
                </a:lnTo>
                <a:lnTo>
                  <a:pt x="0" y="0"/>
                </a:lnTo>
                <a:close/>
              </a:path>
            </a:pathLst>
          </a:custGeom>
          <a:blipFill>
            <a:blip r:embed="rId13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5" name="TextBox 23">
            <a:extLst>
              <a:ext uri="{FF2B5EF4-FFF2-40B4-BE49-F238E27FC236}">
                <a16:creationId xmlns:a16="http://schemas.microsoft.com/office/drawing/2014/main" id="{78A0C16C-AF0E-3493-FCA1-DAEC142D0FC9}"/>
              </a:ext>
            </a:extLst>
          </p:cNvPr>
          <p:cNvSpPr txBox="1"/>
          <p:nvPr userDrawn="1"/>
        </p:nvSpPr>
        <p:spPr>
          <a:xfrm>
            <a:off x="2287637" y="5756824"/>
            <a:ext cx="1258731" cy="25648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049"/>
              </a:lnSpc>
            </a:pPr>
            <a:r>
              <a:rPr lang="en-US" sz="950" b="0" i="0" spc="3" dirty="0">
                <a:solidFill>
                  <a:srgbClr val="0054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Find in-network, </a:t>
            </a:r>
          </a:p>
          <a:p>
            <a:pPr algn="ctr">
              <a:lnSpc>
                <a:spcPts val="1049"/>
              </a:lnSpc>
            </a:pPr>
            <a:r>
              <a:rPr lang="en-US" sz="950" b="0" i="0" spc="3" dirty="0">
                <a:solidFill>
                  <a:srgbClr val="0054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high-quality providers</a:t>
            </a:r>
          </a:p>
        </p:txBody>
      </p:sp>
      <p:sp>
        <p:nvSpPr>
          <p:cNvPr id="16" name="TextBox 24">
            <a:extLst>
              <a:ext uri="{FF2B5EF4-FFF2-40B4-BE49-F238E27FC236}">
                <a16:creationId xmlns:a16="http://schemas.microsoft.com/office/drawing/2014/main" id="{8DADEE3F-AADF-987F-DBC3-8DB84120A42A}"/>
              </a:ext>
            </a:extLst>
          </p:cNvPr>
          <p:cNvSpPr txBox="1"/>
          <p:nvPr userDrawn="1"/>
        </p:nvSpPr>
        <p:spPr>
          <a:xfrm>
            <a:off x="964787" y="5730878"/>
            <a:ext cx="822455" cy="2564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049"/>
              </a:lnSpc>
            </a:pPr>
            <a:r>
              <a:rPr lang="en-US" sz="950" b="0" i="0" dirty="0">
                <a:solidFill>
                  <a:srgbClr val="0054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Connect with a Care Guide</a:t>
            </a:r>
          </a:p>
        </p:txBody>
      </p:sp>
      <p:sp>
        <p:nvSpPr>
          <p:cNvPr id="17" name="TextBox 25">
            <a:extLst>
              <a:ext uri="{FF2B5EF4-FFF2-40B4-BE49-F238E27FC236}">
                <a16:creationId xmlns:a16="http://schemas.microsoft.com/office/drawing/2014/main" id="{3B638587-96B1-1260-9ACA-B2B9A6E22C5D}"/>
              </a:ext>
            </a:extLst>
          </p:cNvPr>
          <p:cNvSpPr txBox="1"/>
          <p:nvPr userDrawn="1"/>
        </p:nvSpPr>
        <p:spPr>
          <a:xfrm>
            <a:off x="3766233" y="5747909"/>
            <a:ext cx="1267768" cy="2564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049"/>
              </a:lnSpc>
            </a:pPr>
            <a:r>
              <a:rPr lang="en-US" sz="950" b="0" i="0" spc="1" dirty="0">
                <a:solidFill>
                  <a:srgbClr val="0054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Review your </a:t>
            </a:r>
          </a:p>
          <a:p>
            <a:pPr algn="ctr">
              <a:lnSpc>
                <a:spcPts val="1049"/>
              </a:lnSpc>
            </a:pPr>
            <a:r>
              <a:rPr lang="en-US" sz="950" b="0" i="0" spc="1" dirty="0">
                <a:solidFill>
                  <a:srgbClr val="0054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medical claims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Box 35">
            <a:extLst>
              <a:ext uri="{FF2B5EF4-FFF2-40B4-BE49-F238E27FC236}">
                <a16:creationId xmlns:a16="http://schemas.microsoft.com/office/drawing/2014/main" id="{2B21A733-9026-30A1-DE04-257441FBE741}"/>
              </a:ext>
            </a:extLst>
          </p:cNvPr>
          <p:cNvSpPr txBox="1"/>
          <p:nvPr/>
        </p:nvSpPr>
        <p:spPr>
          <a:xfrm>
            <a:off x="1673170" y="6338401"/>
            <a:ext cx="3197229" cy="3847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500"/>
              </a:lnSpc>
            </a:pPr>
            <a:r>
              <a:rPr lang="en-US" sz="1300" b="1" spc="23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Download the </a:t>
            </a:r>
            <a:r>
              <a:rPr lang="en-US" sz="1300" b="1" spc="23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1300" b="1" spc="23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app to register in seconds or visit </a:t>
            </a:r>
            <a:r>
              <a:rPr lang="en-US" sz="1300" b="1" spc="23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mycastlight.com</a:t>
            </a:r>
            <a:endParaRPr lang="en-US" sz="1300" b="1" spc="23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20967B3B-396B-AC81-A6E9-536BCB531ADC}"/>
              </a:ext>
            </a:extLst>
          </p:cNvPr>
          <p:cNvSpPr txBox="1"/>
          <p:nvPr/>
        </p:nvSpPr>
        <p:spPr>
          <a:xfrm>
            <a:off x="4191000" y="8839200"/>
            <a:ext cx="1676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0" i="0" spc="100" baseline="0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67ACD76A-B517-6C2C-55CD-D8E0169BE7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90600" y="6264061"/>
            <a:ext cx="533400" cy="5334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17</Words>
  <Application>Microsoft Macintosh PowerPoint</Application>
  <PresentationFormat>Custom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 Black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FINAL_CL_CareGuidance_NOINC_Reg_Toolkit_Flyer.pdf</dc:title>
  <cp:lastModifiedBy>Dori Shields</cp:lastModifiedBy>
  <cp:revision>6</cp:revision>
  <dcterms:created xsi:type="dcterms:W3CDTF">2006-08-16T00:00:00Z</dcterms:created>
  <dcterms:modified xsi:type="dcterms:W3CDTF">2024-07-10T14:30:54Z</dcterms:modified>
  <dc:identifier>DAFr6WcV6j0</dc:identifier>
</cp:coreProperties>
</file>