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1371600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7D8"/>
    <a:srgbClr val="EBEDED"/>
    <a:srgbClr val="6E1EBC"/>
    <a:srgbClr val="6E1EBE"/>
    <a:srgbClr val="00C389"/>
    <a:srgbClr val="B528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558"/>
    <p:restoredTop sz="96320"/>
  </p:normalViewPr>
  <p:slideViewPr>
    <p:cSldViewPr snapToGrid="0">
      <p:cViewPr varScale="1">
        <p:scale>
          <a:sx n="87" d="100"/>
          <a:sy n="87" d="100"/>
        </p:scale>
        <p:origin x="1112"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B58354-4FE1-D848-863D-1091BF29DCEB}" type="datetimeFigureOut">
              <a:rPr lang="en-US" smtClean="0"/>
              <a:t>10/24/24</a:t>
            </a:fld>
            <a:endParaRPr lang="en-US"/>
          </a:p>
        </p:txBody>
      </p:sp>
      <p:sp>
        <p:nvSpPr>
          <p:cNvPr id="4" name="Slide Image Placeholder 3"/>
          <p:cNvSpPr>
            <a:spLocks noGrp="1" noRot="1" noChangeAspect="1"/>
          </p:cNvSpPr>
          <p:nvPr>
            <p:ph type="sldImg" idx="2"/>
          </p:nvPr>
        </p:nvSpPr>
        <p:spPr>
          <a:xfrm>
            <a:off x="1885950" y="1143000"/>
            <a:ext cx="30861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A877A5-994E-FD49-B346-02801BADB8DE}" type="slidenum">
              <a:rPr lang="en-US" smtClean="0"/>
              <a:t>‹#›</a:t>
            </a:fld>
            <a:endParaRPr lang="en-US"/>
          </a:p>
        </p:txBody>
      </p:sp>
    </p:spTree>
    <p:extLst>
      <p:ext uri="{BB962C8B-B14F-4D97-AF65-F5344CB8AC3E}">
        <p14:creationId xmlns:p14="http://schemas.microsoft.com/office/powerpoint/2010/main" val="3873461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1A877A5-994E-FD49-B346-02801BADB8DE}" type="slidenum">
              <a:rPr lang="en-US" smtClean="0"/>
              <a:t>1</a:t>
            </a:fld>
            <a:endParaRPr lang="en-US"/>
          </a:p>
        </p:txBody>
      </p:sp>
    </p:spTree>
    <p:extLst>
      <p:ext uri="{BB962C8B-B14F-4D97-AF65-F5344CB8AC3E}">
        <p14:creationId xmlns:p14="http://schemas.microsoft.com/office/powerpoint/2010/main" val="4130737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83788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FEB6444-4274-93A6-1D48-B82BC7D0D3D8}"/>
              </a:ext>
            </a:extLst>
          </p:cNvPr>
          <p:cNvSpPr/>
          <p:nvPr userDrawn="1"/>
        </p:nvSpPr>
        <p:spPr>
          <a:xfrm>
            <a:off x="0" y="0"/>
            <a:ext cx="13716000" cy="13716000"/>
          </a:xfrm>
          <a:prstGeom prst="rect">
            <a:avLst/>
          </a:prstGeom>
          <a:solidFill>
            <a:srgbClr val="EBED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762030B2-AE66-A65D-7969-BBF9E69EBC40}"/>
              </a:ext>
            </a:extLst>
          </p:cNvPr>
          <p:cNvCxnSpPr>
            <a:cxnSpLocks/>
          </p:cNvCxnSpPr>
          <p:nvPr userDrawn="1"/>
        </p:nvCxnSpPr>
        <p:spPr>
          <a:xfrm>
            <a:off x="6794822" y="12302006"/>
            <a:ext cx="0" cy="867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6830A59B-909B-67F0-70B6-43D445384608}"/>
              </a:ext>
            </a:extLst>
          </p:cNvPr>
          <p:cNvPicPr>
            <a:picLocks noChangeAspect="1"/>
          </p:cNvPicPr>
          <p:nvPr userDrawn="1"/>
        </p:nvPicPr>
        <p:blipFill>
          <a:blip r:embed="rId3"/>
          <a:stretch>
            <a:fillRect/>
          </a:stretch>
        </p:blipFill>
        <p:spPr>
          <a:xfrm>
            <a:off x="4044106" y="12381515"/>
            <a:ext cx="2247900" cy="749300"/>
          </a:xfrm>
          <a:prstGeom prst="rect">
            <a:avLst/>
          </a:prstGeom>
        </p:spPr>
      </p:pic>
      <p:pic>
        <p:nvPicPr>
          <p:cNvPr id="10" name="Picture 9" descr="A person making a heart with his hands&#10;&#10;Description automatically generated">
            <a:extLst>
              <a:ext uri="{FF2B5EF4-FFF2-40B4-BE49-F238E27FC236}">
                <a16:creationId xmlns:a16="http://schemas.microsoft.com/office/drawing/2014/main" id="{5CB998EE-49FC-7F94-8A8E-7C9A0941B15D}"/>
              </a:ext>
            </a:extLst>
          </p:cNvPr>
          <p:cNvPicPr>
            <a:picLocks noChangeAspect="1"/>
          </p:cNvPicPr>
          <p:nvPr userDrawn="1"/>
        </p:nvPicPr>
        <p:blipFill>
          <a:blip r:embed="rId4"/>
          <a:stretch>
            <a:fillRect/>
          </a:stretch>
        </p:blipFill>
        <p:spPr>
          <a:xfrm>
            <a:off x="-1" y="0"/>
            <a:ext cx="13716001" cy="5588000"/>
          </a:xfrm>
          <a:prstGeom prst="rect">
            <a:avLst/>
          </a:prstGeom>
        </p:spPr>
      </p:pic>
    </p:spTree>
    <p:extLst>
      <p:ext uri="{BB962C8B-B14F-4D97-AF65-F5344CB8AC3E}">
        <p14:creationId xmlns:p14="http://schemas.microsoft.com/office/powerpoint/2010/main" val="1604406122"/>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9F8EC70-8DF3-8D87-735A-36CF0AD3DD51}"/>
              </a:ext>
            </a:extLst>
          </p:cNvPr>
          <p:cNvPicPr>
            <a:picLocks noChangeAspect="1"/>
          </p:cNvPicPr>
          <p:nvPr/>
        </p:nvPicPr>
        <p:blipFill>
          <a:blip r:embed="rId3"/>
          <a:stretch>
            <a:fillRect/>
          </a:stretch>
        </p:blipFill>
        <p:spPr>
          <a:xfrm>
            <a:off x="829912" y="9111594"/>
            <a:ext cx="12024312" cy="2628334"/>
          </a:xfrm>
          <a:prstGeom prst="rect">
            <a:avLst/>
          </a:prstGeom>
        </p:spPr>
      </p:pic>
      <p:sp>
        <p:nvSpPr>
          <p:cNvPr id="2" name="Title 1">
            <a:extLst>
              <a:ext uri="{FF2B5EF4-FFF2-40B4-BE49-F238E27FC236}">
                <a16:creationId xmlns:a16="http://schemas.microsoft.com/office/drawing/2014/main" id="{781F18F3-CB0F-1E70-C8B3-0E8E1984F03F}"/>
              </a:ext>
            </a:extLst>
          </p:cNvPr>
          <p:cNvSpPr>
            <a:spLocks noGrp="1"/>
          </p:cNvSpPr>
          <p:nvPr>
            <p:ph type="ctrTitle" idx="4294967295"/>
          </p:nvPr>
        </p:nvSpPr>
        <p:spPr>
          <a:xfrm>
            <a:off x="7238657" y="9462326"/>
            <a:ext cx="4055005" cy="1066844"/>
          </a:xfrm>
          <a:prstGeom prst="rect">
            <a:avLst/>
          </a:prstGeom>
        </p:spPr>
        <p:txBody>
          <a:bodyPr/>
          <a:lstStyle/>
          <a:p>
            <a:pPr>
              <a:lnSpc>
                <a:spcPts val="2700"/>
              </a:lnSpc>
            </a:pPr>
            <a:r>
              <a:rPr lang="en-US" sz="2000" b="1" dirty="0">
                <a:latin typeface="Arial" panose="020B0604020202020204" pitchFamily="34" charset="0"/>
                <a:ea typeface="Verdana" panose="020B0604030504040204" pitchFamily="34" charset="0"/>
                <a:cs typeface="Arial" panose="020B0604020202020204" pitchFamily="34" charset="0"/>
              </a:rPr>
              <a:t>Not registered? </a:t>
            </a:r>
            <a:br>
              <a:rPr lang="en-US" sz="2000" b="1" dirty="0">
                <a:latin typeface="Arial" panose="020B0604020202020204" pitchFamily="34" charset="0"/>
                <a:ea typeface="Verdana" panose="020B0604030504040204" pitchFamily="34" charset="0"/>
                <a:cs typeface="Arial" panose="020B0604020202020204" pitchFamily="34" charset="0"/>
              </a:rPr>
            </a:br>
            <a:r>
              <a:rPr lang="en-US" sz="2000" b="1" dirty="0">
                <a:latin typeface="Arial" panose="020B0604020202020204" pitchFamily="34" charset="0"/>
                <a:ea typeface="Verdana" panose="020B0604030504040204" pitchFamily="34" charset="0"/>
                <a:cs typeface="Arial" panose="020B0604020202020204" pitchFamily="34" charset="0"/>
              </a:rPr>
              <a:t>Download the mobile app </a:t>
            </a:r>
            <a:br>
              <a:rPr lang="en-US" sz="2000" b="1" dirty="0">
                <a:latin typeface="Arial" panose="020B0604020202020204" pitchFamily="34" charset="0"/>
                <a:ea typeface="Verdana" panose="020B0604030504040204" pitchFamily="34" charset="0"/>
                <a:cs typeface="Arial" panose="020B0604020202020204" pitchFamily="34" charset="0"/>
              </a:rPr>
            </a:br>
            <a:r>
              <a:rPr lang="en-US" sz="2000" b="1" dirty="0">
                <a:latin typeface="Arial" panose="020B0604020202020204" pitchFamily="34" charset="0"/>
                <a:ea typeface="Verdana" panose="020B0604030504040204" pitchFamily="34" charset="0"/>
                <a:cs typeface="Arial" panose="020B0604020202020204" pitchFamily="34" charset="0"/>
              </a:rPr>
              <a:t>or visit </a:t>
            </a:r>
            <a:r>
              <a:rPr lang="en-US" sz="2000" b="1" dirty="0" err="1">
                <a:latin typeface="Arial" panose="020B0604020202020204" pitchFamily="34" charset="0"/>
                <a:ea typeface="Verdana" panose="020B0604030504040204" pitchFamily="34" charset="0"/>
                <a:cs typeface="Arial" panose="020B0604020202020204" pitchFamily="34" charset="0"/>
              </a:rPr>
              <a:t>mycastlight.com</a:t>
            </a:r>
            <a:endParaRPr lang="en-US" sz="2000" b="1" dirty="0">
              <a:latin typeface="Arial" panose="020B060402020202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72E84A44-D438-29B4-A75F-8EE391F03679}"/>
              </a:ext>
            </a:extLst>
          </p:cNvPr>
          <p:cNvSpPr txBox="1"/>
          <p:nvPr/>
        </p:nvSpPr>
        <p:spPr>
          <a:xfrm>
            <a:off x="7414301" y="12615334"/>
            <a:ext cx="2486025" cy="323165"/>
          </a:xfrm>
          <a:prstGeom prst="rect">
            <a:avLst/>
          </a:prstGeom>
          <a:noFill/>
        </p:spPr>
        <p:txBody>
          <a:bodyPr wrap="square" rtlCol="0">
            <a:spAutoFit/>
          </a:bodyPr>
          <a:lstStyle/>
          <a:p>
            <a:r>
              <a:rPr lang="en-US" sz="1500" b="0" i="0" spc="200" baseline="0" dirty="0">
                <a:latin typeface="Arial" panose="020B0604020202020204" pitchFamily="34" charset="0"/>
                <a:cs typeface="Arial" panose="020B0604020202020204" pitchFamily="34" charset="0"/>
              </a:rPr>
              <a:t>[CUSTOMER LOGO]</a:t>
            </a:r>
          </a:p>
        </p:txBody>
      </p:sp>
      <p:sp>
        <p:nvSpPr>
          <p:cNvPr id="3" name="TextBox 2">
            <a:extLst>
              <a:ext uri="{FF2B5EF4-FFF2-40B4-BE49-F238E27FC236}">
                <a16:creationId xmlns:a16="http://schemas.microsoft.com/office/drawing/2014/main" id="{0B383143-7A22-937E-2F72-004C7DE9E438}"/>
              </a:ext>
            </a:extLst>
          </p:cNvPr>
          <p:cNvSpPr txBox="1"/>
          <p:nvPr/>
        </p:nvSpPr>
        <p:spPr>
          <a:xfrm>
            <a:off x="691755" y="5937485"/>
            <a:ext cx="12702117" cy="1015663"/>
          </a:xfrm>
          <a:prstGeom prst="rect">
            <a:avLst/>
          </a:prstGeom>
          <a:noFill/>
        </p:spPr>
        <p:txBody>
          <a:bodyPr wrap="square" rtlCol="0">
            <a:spAutoFit/>
          </a:bodyPr>
          <a:lstStyle/>
          <a:p>
            <a:r>
              <a:rPr lang="en-US" sz="6000" b="1" spc="-150" dirty="0">
                <a:solidFill>
                  <a:srgbClr val="2A27D8"/>
                </a:solidFill>
                <a:latin typeface="Arial" panose="020B0604020202020204" pitchFamily="34" charset="0"/>
                <a:cs typeface="Arial" panose="020B0604020202020204" pitchFamily="34" charset="0"/>
              </a:rPr>
              <a:t>Are you at risk for heart disease?</a:t>
            </a:r>
          </a:p>
        </p:txBody>
      </p:sp>
      <p:sp>
        <p:nvSpPr>
          <p:cNvPr id="5" name="TextBox 4">
            <a:extLst>
              <a:ext uri="{FF2B5EF4-FFF2-40B4-BE49-F238E27FC236}">
                <a16:creationId xmlns:a16="http://schemas.microsoft.com/office/drawing/2014/main" id="{E08B9134-737C-D1F1-08B3-34AE830AEB5F}"/>
              </a:ext>
            </a:extLst>
          </p:cNvPr>
          <p:cNvSpPr txBox="1"/>
          <p:nvPr/>
        </p:nvSpPr>
        <p:spPr>
          <a:xfrm>
            <a:off x="742950" y="6961476"/>
            <a:ext cx="12250380" cy="1797415"/>
          </a:xfrm>
          <a:prstGeom prst="rect">
            <a:avLst/>
          </a:prstGeom>
          <a:noFill/>
        </p:spPr>
        <p:txBody>
          <a:bodyPr wrap="square" rtlCol="0">
            <a:spAutoFit/>
          </a:bodyPr>
          <a:lstStyle/>
          <a:p>
            <a:pPr>
              <a:lnSpc>
                <a:spcPts val="3380"/>
              </a:lnSpc>
            </a:pPr>
            <a:r>
              <a:rPr lang="en-US" sz="2400" dirty="0">
                <a:latin typeface="Arial" panose="020B0604020202020204" pitchFamily="34" charset="0"/>
                <a:cs typeface="Arial" panose="020B0604020202020204" pitchFamily="34" charset="0"/>
              </a:rPr>
              <a:t>Checking your cholesterol regularly helps determine whether you’re at risk for a heart attack, other forms of heart disease, or diseases of the blood vessels. High cholesterol usually has no signs or symptoms. Your primary care provider (PCP) can check your cholesterol with a simple test. </a:t>
            </a:r>
          </a:p>
        </p:txBody>
      </p:sp>
      <p:sp>
        <p:nvSpPr>
          <p:cNvPr id="6" name="TextBox 5">
            <a:extLst>
              <a:ext uri="{FF2B5EF4-FFF2-40B4-BE49-F238E27FC236}">
                <a16:creationId xmlns:a16="http://schemas.microsoft.com/office/drawing/2014/main" id="{350138FA-D4D0-B3C7-F8C1-E42715B2C25F}"/>
              </a:ext>
            </a:extLst>
          </p:cNvPr>
          <p:cNvSpPr txBox="1"/>
          <p:nvPr/>
        </p:nvSpPr>
        <p:spPr>
          <a:xfrm>
            <a:off x="1724949" y="9614051"/>
            <a:ext cx="4229100" cy="1473096"/>
          </a:xfrm>
          <a:prstGeom prst="rect">
            <a:avLst/>
          </a:prstGeom>
          <a:noFill/>
        </p:spPr>
        <p:txBody>
          <a:bodyPr wrap="square" rtlCol="0">
            <a:spAutoFit/>
          </a:bodyPr>
          <a:lstStyle/>
          <a:p>
            <a:pPr>
              <a:lnSpc>
                <a:spcPts val="3720"/>
              </a:lnSpc>
            </a:pPr>
            <a:r>
              <a:rPr lang="en-US" sz="2600" b="1" dirty="0">
                <a:solidFill>
                  <a:srgbClr val="2A27D8"/>
                </a:solidFill>
                <a:latin typeface="Arial" panose="020B0604020202020204" pitchFamily="34" charset="0"/>
                <a:cs typeface="Arial" panose="020B0604020202020204" pitchFamily="34" charset="0"/>
              </a:rPr>
              <a:t>Log in to </a:t>
            </a:r>
            <a:r>
              <a:rPr lang="en-US" sz="2600" b="1" dirty="0" err="1">
                <a:solidFill>
                  <a:srgbClr val="2A27D8"/>
                </a:solidFill>
                <a:latin typeface="Arial" panose="020B0604020202020204" pitchFamily="34" charset="0"/>
                <a:cs typeface="Arial" panose="020B0604020202020204" pitchFamily="34" charset="0"/>
              </a:rPr>
              <a:t>Castlight</a:t>
            </a:r>
            <a:r>
              <a:rPr lang="en-US" sz="2600" b="1" dirty="0">
                <a:solidFill>
                  <a:srgbClr val="2A27D8"/>
                </a:solidFill>
                <a:latin typeface="Arial" panose="020B0604020202020204" pitchFamily="34" charset="0"/>
                <a:cs typeface="Arial" panose="020B0604020202020204" pitchFamily="34" charset="0"/>
              </a:rPr>
              <a:t> to find a provider and schedule your appointment.</a:t>
            </a:r>
          </a:p>
        </p:txBody>
      </p:sp>
      <p:sp>
        <p:nvSpPr>
          <p:cNvPr id="17" name="TextBox 16">
            <a:extLst>
              <a:ext uri="{FF2B5EF4-FFF2-40B4-BE49-F238E27FC236}">
                <a16:creationId xmlns:a16="http://schemas.microsoft.com/office/drawing/2014/main" id="{19CD5171-E780-C868-8F53-3AAF7CE45D10}"/>
              </a:ext>
            </a:extLst>
          </p:cNvPr>
          <p:cNvSpPr txBox="1"/>
          <p:nvPr/>
        </p:nvSpPr>
        <p:spPr>
          <a:xfrm>
            <a:off x="7837527" y="10943998"/>
            <a:ext cx="2857264" cy="400110"/>
          </a:xfrm>
          <a:prstGeom prst="rect">
            <a:avLst/>
          </a:prstGeom>
          <a:noFill/>
        </p:spPr>
        <p:txBody>
          <a:bodyPr wrap="square" rtlCol="0">
            <a:spAutoFit/>
          </a:bodyPr>
          <a:lstStyle/>
          <a:p>
            <a:r>
              <a:rPr lang="en-US" sz="2000" b="1" dirty="0">
                <a:solidFill>
                  <a:srgbClr val="2A27D8"/>
                </a:solidFill>
                <a:latin typeface="Arial" panose="020B0604020202020204" pitchFamily="34" charset="0"/>
                <a:cs typeface="Arial" panose="020B0604020202020204" pitchFamily="34" charset="0"/>
              </a:rPr>
              <a:t>@</a:t>
            </a:r>
            <a:r>
              <a:rPr lang="en-US" sz="2000" b="1" dirty="0" err="1">
                <a:solidFill>
                  <a:srgbClr val="2A27D8"/>
                </a:solidFill>
                <a:latin typeface="Arial" panose="020B0604020202020204" pitchFamily="34" charset="0"/>
                <a:cs typeface="Arial" panose="020B0604020202020204" pitchFamily="34" charset="0"/>
              </a:rPr>
              <a:t>heycastlight_health</a:t>
            </a:r>
            <a:endParaRPr lang="en-US" sz="2000" b="1" dirty="0">
              <a:solidFill>
                <a:srgbClr val="2A27D8"/>
              </a:solidFill>
              <a:latin typeface="Arial" panose="020B0604020202020204" pitchFamily="34" charset="0"/>
              <a:cs typeface="Arial" panose="020B0604020202020204" pitchFamily="34" charset="0"/>
            </a:endParaRPr>
          </a:p>
        </p:txBody>
      </p:sp>
      <p:pic>
        <p:nvPicPr>
          <p:cNvPr id="18" name="Picture 17">
            <a:extLst>
              <a:ext uri="{FF2B5EF4-FFF2-40B4-BE49-F238E27FC236}">
                <a16:creationId xmlns:a16="http://schemas.microsoft.com/office/drawing/2014/main" id="{D874B214-F116-E452-5128-E4061992459B}"/>
              </a:ext>
            </a:extLst>
          </p:cNvPr>
          <p:cNvPicPr>
            <a:picLocks noChangeAspect="1"/>
          </p:cNvPicPr>
          <p:nvPr/>
        </p:nvPicPr>
        <p:blipFill>
          <a:blip r:embed="rId4"/>
          <a:stretch>
            <a:fillRect/>
          </a:stretch>
        </p:blipFill>
        <p:spPr>
          <a:xfrm>
            <a:off x="7330153" y="10921803"/>
            <a:ext cx="431800" cy="444500"/>
          </a:xfrm>
          <a:prstGeom prst="rect">
            <a:avLst/>
          </a:prstGeom>
        </p:spPr>
      </p:pic>
      <p:pic>
        <p:nvPicPr>
          <p:cNvPr id="20" name="Picture 19">
            <a:extLst>
              <a:ext uri="{FF2B5EF4-FFF2-40B4-BE49-F238E27FC236}">
                <a16:creationId xmlns:a16="http://schemas.microsoft.com/office/drawing/2014/main" id="{A47AFE61-6B87-9923-1F34-310E5282CF25}"/>
              </a:ext>
            </a:extLst>
          </p:cNvPr>
          <p:cNvPicPr>
            <a:picLocks noChangeAspect="1"/>
          </p:cNvPicPr>
          <p:nvPr/>
        </p:nvPicPr>
        <p:blipFill>
          <a:blip r:embed="rId5"/>
          <a:stretch>
            <a:fillRect/>
          </a:stretch>
        </p:blipFill>
        <p:spPr>
          <a:xfrm>
            <a:off x="829912" y="9870114"/>
            <a:ext cx="571500" cy="1130300"/>
          </a:xfrm>
          <a:prstGeom prst="rect">
            <a:avLst/>
          </a:prstGeom>
        </p:spPr>
      </p:pic>
      <p:pic>
        <p:nvPicPr>
          <p:cNvPr id="21" name="Picture 20">
            <a:extLst>
              <a:ext uri="{FF2B5EF4-FFF2-40B4-BE49-F238E27FC236}">
                <a16:creationId xmlns:a16="http://schemas.microsoft.com/office/drawing/2014/main" id="{8C0CB716-E03F-8DD8-A742-D2F9EEE4FA6C}"/>
              </a:ext>
            </a:extLst>
          </p:cNvPr>
          <p:cNvPicPr>
            <a:picLocks noChangeAspect="1"/>
          </p:cNvPicPr>
          <p:nvPr/>
        </p:nvPicPr>
        <p:blipFill>
          <a:blip r:embed="rId6"/>
          <a:stretch>
            <a:fillRect/>
          </a:stretch>
        </p:blipFill>
        <p:spPr>
          <a:xfrm>
            <a:off x="829912" y="10191987"/>
            <a:ext cx="393700" cy="469900"/>
          </a:xfrm>
          <a:prstGeom prst="rect">
            <a:avLst/>
          </a:prstGeom>
        </p:spPr>
      </p:pic>
      <p:pic>
        <p:nvPicPr>
          <p:cNvPr id="9" name="Picture 8">
            <a:extLst>
              <a:ext uri="{FF2B5EF4-FFF2-40B4-BE49-F238E27FC236}">
                <a16:creationId xmlns:a16="http://schemas.microsoft.com/office/drawing/2014/main" id="{8594086D-8D9E-B5E5-B3E8-46D095545B50}"/>
              </a:ext>
            </a:extLst>
          </p:cNvPr>
          <p:cNvPicPr>
            <a:picLocks noChangeAspect="1"/>
          </p:cNvPicPr>
          <p:nvPr/>
        </p:nvPicPr>
        <p:blipFill>
          <a:blip r:embed="rId7"/>
          <a:stretch>
            <a:fillRect/>
          </a:stretch>
        </p:blipFill>
        <p:spPr>
          <a:xfrm>
            <a:off x="10962216" y="9537937"/>
            <a:ext cx="1320800" cy="1320800"/>
          </a:xfrm>
          <a:prstGeom prst="rect">
            <a:avLst/>
          </a:prstGeom>
        </p:spPr>
      </p:pic>
    </p:spTree>
    <p:extLst>
      <p:ext uri="{BB962C8B-B14F-4D97-AF65-F5344CB8AC3E}">
        <p14:creationId xmlns:p14="http://schemas.microsoft.com/office/powerpoint/2010/main" val="3461676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120</TotalTime>
  <Words>97</Words>
  <Application>Microsoft Macintosh PowerPoint</Application>
  <PresentationFormat>Custom</PresentationFormat>
  <Paragraphs>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Not registered?  Download the mobile app  or visit mycastlight.com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registered? Download the mobile app or visit mycastlight.com</dc:title>
  <dc:creator>Dori Shields</dc:creator>
  <cp:lastModifiedBy>Dori Shields</cp:lastModifiedBy>
  <cp:revision>31</cp:revision>
  <dcterms:created xsi:type="dcterms:W3CDTF">2023-12-11T20:49:55Z</dcterms:created>
  <dcterms:modified xsi:type="dcterms:W3CDTF">2024-10-24T19:39:21Z</dcterms:modified>
</cp:coreProperties>
</file>