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6"/>
    <a:srgbClr val="EBEDED"/>
    <a:srgbClr val="6E1EBC"/>
    <a:srgbClr val="2A27D8"/>
    <a:srgbClr val="00C187"/>
    <a:srgbClr val="FFD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96327"/>
  </p:normalViewPr>
  <p:slideViewPr>
    <p:cSldViewPr snapToGrid="0">
      <p:cViewPr varScale="1">
        <p:scale>
          <a:sx n="123" d="100"/>
          <a:sy n="123" d="100"/>
        </p:scale>
        <p:origin x="11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4F314-5DDB-D557-F5A5-A17D9B9753E4}"/>
              </a:ext>
            </a:extLst>
          </p:cNvPr>
          <p:cNvSpPr txBox="1"/>
          <p:nvPr userDrawn="1"/>
        </p:nvSpPr>
        <p:spPr>
          <a:xfrm>
            <a:off x="2564606" y="54006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6881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A05A22-F0F1-F48C-87D9-BF2A72B7925D}"/>
              </a:ext>
            </a:extLst>
          </p:cNvPr>
          <p:cNvSpPr/>
          <p:nvPr userDrawn="1"/>
        </p:nvSpPr>
        <p:spPr>
          <a:xfrm>
            <a:off x="0" y="0"/>
            <a:ext cx="12192000" cy="6858000"/>
          </a:xfrm>
          <a:prstGeom prst="rect">
            <a:avLst/>
          </a:prstGeom>
          <a:solidFill>
            <a:srgbClr val="EB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556969F-457F-18ED-5039-0FA87C5B8439}"/>
              </a:ext>
            </a:extLst>
          </p:cNvPr>
          <p:cNvCxnSpPr/>
          <p:nvPr userDrawn="1"/>
        </p:nvCxnSpPr>
        <p:spPr>
          <a:xfrm>
            <a:off x="2385583" y="6044061"/>
            <a:ext cx="0" cy="537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20CD47D-143F-F72C-444B-1A6068129097}"/>
              </a:ext>
            </a:extLst>
          </p:cNvPr>
          <p:cNvPicPr>
            <a:picLocks noChangeAspect="1"/>
          </p:cNvPicPr>
          <p:nvPr userDrawn="1"/>
        </p:nvPicPr>
        <p:blipFill>
          <a:blip r:embed="rId3"/>
          <a:stretch>
            <a:fillRect/>
          </a:stretch>
        </p:blipFill>
        <p:spPr>
          <a:xfrm>
            <a:off x="694547" y="6072323"/>
            <a:ext cx="1373173" cy="457724"/>
          </a:xfrm>
          <a:prstGeom prst="rect">
            <a:avLst/>
          </a:prstGeom>
        </p:spPr>
      </p:pic>
      <p:pic>
        <p:nvPicPr>
          <p:cNvPr id="3" name="Picture 2" descr="A doctor putting a bandage on a person's arm&#10;&#10;Description automatically generated">
            <a:extLst>
              <a:ext uri="{FF2B5EF4-FFF2-40B4-BE49-F238E27FC236}">
                <a16:creationId xmlns:a16="http://schemas.microsoft.com/office/drawing/2014/main" id="{EBAB09C9-9E56-C6FE-0178-DC03D2A6158A}"/>
              </a:ext>
            </a:extLst>
          </p:cNvPr>
          <p:cNvPicPr>
            <a:picLocks noChangeAspect="1"/>
          </p:cNvPicPr>
          <p:nvPr userDrawn="1"/>
        </p:nvPicPr>
        <p:blipFill>
          <a:blip r:embed="rId4"/>
          <a:stretch>
            <a:fillRect/>
          </a:stretch>
        </p:blipFill>
        <p:spPr>
          <a:xfrm>
            <a:off x="6096000" y="0"/>
            <a:ext cx="6096000" cy="6858000"/>
          </a:xfrm>
          <a:prstGeom prst="rect">
            <a:avLst/>
          </a:prstGeom>
        </p:spPr>
      </p:pic>
    </p:spTree>
    <p:extLst>
      <p:ext uri="{BB962C8B-B14F-4D97-AF65-F5344CB8AC3E}">
        <p14:creationId xmlns:p14="http://schemas.microsoft.com/office/powerpoint/2010/main" val="37077080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2A61EF-3AE0-7EB1-A45B-B5BA71823A2F}"/>
              </a:ext>
            </a:extLst>
          </p:cNvPr>
          <p:cNvPicPr>
            <a:picLocks noChangeAspect="1"/>
          </p:cNvPicPr>
          <p:nvPr/>
        </p:nvPicPr>
        <p:blipFill>
          <a:blip r:embed="rId2"/>
          <a:stretch>
            <a:fillRect/>
          </a:stretch>
        </p:blipFill>
        <p:spPr>
          <a:xfrm>
            <a:off x="0" y="3699499"/>
            <a:ext cx="5611660" cy="1660593"/>
          </a:xfrm>
          <a:prstGeom prst="rect">
            <a:avLst/>
          </a:prstGeom>
        </p:spPr>
      </p:pic>
      <p:sp>
        <p:nvSpPr>
          <p:cNvPr id="6" name="TextBox 5">
            <a:extLst>
              <a:ext uri="{FF2B5EF4-FFF2-40B4-BE49-F238E27FC236}">
                <a16:creationId xmlns:a16="http://schemas.microsoft.com/office/drawing/2014/main" id="{7E269FF0-3A53-78DC-CC27-07129609042F}"/>
              </a:ext>
            </a:extLst>
          </p:cNvPr>
          <p:cNvSpPr txBox="1"/>
          <p:nvPr/>
        </p:nvSpPr>
        <p:spPr>
          <a:xfrm>
            <a:off x="2627723" y="6172200"/>
            <a:ext cx="2486025" cy="230832"/>
          </a:xfrm>
          <a:prstGeom prst="rect">
            <a:avLst/>
          </a:prstGeom>
          <a:noFill/>
        </p:spPr>
        <p:txBody>
          <a:bodyPr wrap="square" rtlCol="0">
            <a:spAutoFit/>
          </a:bodyPr>
          <a:lstStyle/>
          <a:p>
            <a:r>
              <a:rPr lang="en-US" sz="900" b="0" i="0" spc="200" baseline="0" dirty="0">
                <a:latin typeface="Arial" panose="020B0604020202020204" pitchFamily="34" charset="0"/>
                <a:cs typeface="Arial" panose="020B0604020202020204" pitchFamily="34" charset="0"/>
              </a:rPr>
              <a:t>[CUSTOMER LOGO]</a:t>
            </a:r>
          </a:p>
        </p:txBody>
      </p:sp>
      <p:sp>
        <p:nvSpPr>
          <p:cNvPr id="2" name="TextBox 1">
            <a:extLst>
              <a:ext uri="{FF2B5EF4-FFF2-40B4-BE49-F238E27FC236}">
                <a16:creationId xmlns:a16="http://schemas.microsoft.com/office/drawing/2014/main" id="{75D3525F-8D6E-953F-C0B7-FDC5A0E603CA}"/>
              </a:ext>
            </a:extLst>
          </p:cNvPr>
          <p:cNvSpPr txBox="1"/>
          <p:nvPr/>
        </p:nvSpPr>
        <p:spPr>
          <a:xfrm>
            <a:off x="581973" y="542291"/>
            <a:ext cx="5514027" cy="1502976"/>
          </a:xfrm>
          <a:prstGeom prst="rect">
            <a:avLst/>
          </a:prstGeom>
          <a:noFill/>
        </p:spPr>
        <p:txBody>
          <a:bodyPr wrap="square" rtlCol="0">
            <a:spAutoFit/>
          </a:bodyPr>
          <a:lstStyle/>
          <a:p>
            <a:pPr>
              <a:lnSpc>
                <a:spcPts val="5500"/>
              </a:lnSpc>
            </a:pPr>
            <a:r>
              <a:rPr lang="en-US" sz="5600" b="1" spc="-150" dirty="0">
                <a:solidFill>
                  <a:srgbClr val="2A27D6"/>
                </a:solidFill>
                <a:latin typeface="Arial" panose="020B0604020202020204" pitchFamily="34" charset="0"/>
                <a:cs typeface="Arial" panose="020B0604020202020204" pitchFamily="34" charset="0"/>
              </a:rPr>
              <a:t>Get ahead, vaccinate today </a:t>
            </a:r>
          </a:p>
        </p:txBody>
      </p:sp>
      <p:sp>
        <p:nvSpPr>
          <p:cNvPr id="3" name="TextBox 2">
            <a:extLst>
              <a:ext uri="{FF2B5EF4-FFF2-40B4-BE49-F238E27FC236}">
                <a16:creationId xmlns:a16="http://schemas.microsoft.com/office/drawing/2014/main" id="{3F514F7B-B859-3676-9282-86C6EC2C7F71}"/>
              </a:ext>
            </a:extLst>
          </p:cNvPr>
          <p:cNvSpPr txBox="1"/>
          <p:nvPr/>
        </p:nvSpPr>
        <p:spPr>
          <a:xfrm>
            <a:off x="585457" y="4034308"/>
            <a:ext cx="3775528" cy="958917"/>
          </a:xfrm>
          <a:prstGeom prst="rect">
            <a:avLst/>
          </a:prstGeom>
          <a:noFill/>
        </p:spPr>
        <p:txBody>
          <a:bodyPr wrap="square" rtlCol="0">
            <a:spAutoFit/>
          </a:bodyPr>
          <a:lstStyle/>
          <a:p>
            <a:pPr>
              <a:lnSpc>
                <a:spcPts val="2320"/>
              </a:lnSpc>
            </a:pPr>
            <a:r>
              <a:rPr lang="en-US" b="1" dirty="0">
                <a:solidFill>
                  <a:schemeClr val="bg1"/>
                </a:solidFill>
                <a:effectLst/>
                <a:latin typeface="Arial" panose="020B0604020202020204" pitchFamily="34" charset="0"/>
                <a:cs typeface="Arial" panose="020B0604020202020204" pitchFamily="34" charset="0"/>
              </a:rPr>
              <a:t>Scan to find a primary care provider (PCP) and stay </a:t>
            </a:r>
          </a:p>
          <a:p>
            <a:pPr>
              <a:lnSpc>
                <a:spcPts val="2320"/>
              </a:lnSpc>
            </a:pPr>
            <a:r>
              <a:rPr lang="en-US" b="1" dirty="0">
                <a:solidFill>
                  <a:schemeClr val="bg1"/>
                </a:solidFill>
                <a:effectLst/>
                <a:latin typeface="Arial" panose="020B0604020202020204" pitchFamily="34" charset="0"/>
                <a:cs typeface="Arial" panose="020B0604020202020204" pitchFamily="34" charset="0"/>
              </a:rPr>
              <a:t>up-to-date with your vaccines.</a:t>
            </a:r>
            <a:endParaRPr lang="en-US"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ED19972-7866-5616-48C1-E456C41264F7}"/>
              </a:ext>
            </a:extLst>
          </p:cNvPr>
          <p:cNvSpPr txBox="1"/>
          <p:nvPr/>
        </p:nvSpPr>
        <p:spPr>
          <a:xfrm>
            <a:off x="605744" y="2131915"/>
            <a:ext cx="5358638" cy="1196994"/>
          </a:xfrm>
          <a:prstGeom prst="rect">
            <a:avLst/>
          </a:prstGeom>
          <a:noFill/>
        </p:spPr>
        <p:txBody>
          <a:bodyPr wrap="square" rtlCol="0">
            <a:spAutoFit/>
          </a:bodyPr>
          <a:lstStyle/>
          <a:p>
            <a:pPr>
              <a:lnSpc>
                <a:spcPts val="2220"/>
              </a:lnSpc>
            </a:pPr>
            <a:r>
              <a:rPr lang="en-US" sz="1600" dirty="0">
                <a:latin typeface="Arial" panose="020B0604020202020204" pitchFamily="34" charset="0"/>
                <a:cs typeface="Arial" panose="020B0604020202020204" pitchFamily="34" charset="0"/>
              </a:rPr>
              <a:t>Vaccines can help prevent serious diseases and seasonal illnesses. Before you say goodbye to the lazy days of summer and head back to your fall routine, review guidelines for important immunizations. </a:t>
            </a:r>
          </a:p>
        </p:txBody>
      </p:sp>
      <p:sp>
        <p:nvSpPr>
          <p:cNvPr id="13" name="TextBox 12">
            <a:extLst>
              <a:ext uri="{FF2B5EF4-FFF2-40B4-BE49-F238E27FC236}">
                <a16:creationId xmlns:a16="http://schemas.microsoft.com/office/drawing/2014/main" id="{088FAEC2-D9F7-08F5-0148-0C17169E3C4D}"/>
              </a:ext>
            </a:extLst>
          </p:cNvPr>
          <p:cNvSpPr txBox="1"/>
          <p:nvPr/>
        </p:nvSpPr>
        <p:spPr>
          <a:xfrm>
            <a:off x="3927014" y="5428701"/>
            <a:ext cx="1961484"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a:t>
            </a:r>
            <a:r>
              <a:rPr lang="en-US" sz="1300" dirty="0" err="1">
                <a:latin typeface="Arial" panose="020B0604020202020204" pitchFamily="34" charset="0"/>
                <a:cs typeface="Arial" panose="020B0604020202020204" pitchFamily="34" charset="0"/>
              </a:rPr>
              <a:t>heycastlight_health</a:t>
            </a:r>
            <a:endParaRPr lang="en-US" sz="13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B863E1C-2E20-9A37-90F0-BCAA8F451C9C}"/>
              </a:ext>
            </a:extLst>
          </p:cNvPr>
          <p:cNvPicPr>
            <a:picLocks noChangeAspect="1"/>
          </p:cNvPicPr>
          <p:nvPr/>
        </p:nvPicPr>
        <p:blipFill>
          <a:blip r:embed="rId3"/>
          <a:stretch>
            <a:fillRect/>
          </a:stretch>
        </p:blipFill>
        <p:spPr>
          <a:xfrm>
            <a:off x="0" y="4024396"/>
            <a:ext cx="497393" cy="1001162"/>
          </a:xfrm>
          <a:prstGeom prst="rect">
            <a:avLst/>
          </a:prstGeom>
        </p:spPr>
      </p:pic>
      <p:pic>
        <p:nvPicPr>
          <p:cNvPr id="19" name="Picture 18">
            <a:extLst>
              <a:ext uri="{FF2B5EF4-FFF2-40B4-BE49-F238E27FC236}">
                <a16:creationId xmlns:a16="http://schemas.microsoft.com/office/drawing/2014/main" id="{840D1C98-8F79-7048-EF02-575574F34EE0}"/>
              </a:ext>
            </a:extLst>
          </p:cNvPr>
          <p:cNvPicPr>
            <a:picLocks noChangeAspect="1"/>
          </p:cNvPicPr>
          <p:nvPr/>
        </p:nvPicPr>
        <p:blipFill>
          <a:blip r:embed="rId4"/>
          <a:stretch>
            <a:fillRect/>
          </a:stretch>
        </p:blipFill>
        <p:spPr>
          <a:xfrm>
            <a:off x="0" y="4321483"/>
            <a:ext cx="341644" cy="411238"/>
          </a:xfrm>
          <a:prstGeom prst="rect">
            <a:avLst/>
          </a:prstGeom>
        </p:spPr>
      </p:pic>
      <p:pic>
        <p:nvPicPr>
          <p:cNvPr id="20" name="Picture 19">
            <a:extLst>
              <a:ext uri="{FF2B5EF4-FFF2-40B4-BE49-F238E27FC236}">
                <a16:creationId xmlns:a16="http://schemas.microsoft.com/office/drawing/2014/main" id="{4ACEC9A4-9961-6E7F-14DD-58DDBB5CB2DF}"/>
              </a:ext>
            </a:extLst>
          </p:cNvPr>
          <p:cNvPicPr>
            <a:picLocks noChangeAspect="1"/>
          </p:cNvPicPr>
          <p:nvPr/>
        </p:nvPicPr>
        <p:blipFill>
          <a:blip r:embed="rId5"/>
          <a:stretch>
            <a:fillRect/>
          </a:stretch>
        </p:blipFill>
        <p:spPr>
          <a:xfrm>
            <a:off x="3674791" y="5446740"/>
            <a:ext cx="257613" cy="264769"/>
          </a:xfrm>
          <a:prstGeom prst="rect">
            <a:avLst/>
          </a:prstGeom>
        </p:spPr>
      </p:pic>
      <p:pic>
        <p:nvPicPr>
          <p:cNvPr id="5" name="Picture 4">
            <a:extLst>
              <a:ext uri="{FF2B5EF4-FFF2-40B4-BE49-F238E27FC236}">
                <a16:creationId xmlns:a16="http://schemas.microsoft.com/office/drawing/2014/main" id="{E996F361-BCC2-4A07-5E93-281BA101746E}"/>
              </a:ext>
            </a:extLst>
          </p:cNvPr>
          <p:cNvPicPr>
            <a:picLocks noChangeAspect="1"/>
          </p:cNvPicPr>
          <p:nvPr/>
        </p:nvPicPr>
        <p:blipFill>
          <a:blip r:embed="rId6"/>
          <a:stretch>
            <a:fillRect/>
          </a:stretch>
        </p:blipFill>
        <p:spPr>
          <a:xfrm>
            <a:off x="4222971" y="3982062"/>
            <a:ext cx="1107680" cy="1107680"/>
          </a:xfrm>
          <a:prstGeom prst="rect">
            <a:avLst/>
          </a:prstGeom>
        </p:spPr>
      </p:pic>
    </p:spTree>
    <p:extLst>
      <p:ext uri="{BB962C8B-B14F-4D97-AF65-F5344CB8AC3E}">
        <p14:creationId xmlns:p14="http://schemas.microsoft.com/office/powerpoint/2010/main" val="50931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64</Words>
  <Application>Microsoft Macintosh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 Shields</dc:creator>
  <cp:lastModifiedBy>Dori Shields</cp:lastModifiedBy>
  <cp:revision>48</cp:revision>
  <dcterms:created xsi:type="dcterms:W3CDTF">2023-12-01T18:42:07Z</dcterms:created>
  <dcterms:modified xsi:type="dcterms:W3CDTF">2024-10-28T18:45:21Z</dcterms:modified>
</cp:coreProperties>
</file>