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p:restoredTop sz="96334"/>
  </p:normalViewPr>
  <p:slideViewPr>
    <p:cSldViewPr snapToGrid="0">
      <p:cViewPr>
        <p:scale>
          <a:sx n="125" d="100"/>
          <a:sy n="125" d="100"/>
        </p:scale>
        <p:origin x="2584" y="240"/>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8A64C39-49E2-1EE7-6986-BF3174BAB5E0}"/>
              </a:ext>
            </a:extLst>
          </p:cNvPr>
          <p:cNvCxnSpPr/>
          <p:nvPr userDrawn="1"/>
        </p:nvCxnSpPr>
        <p:spPr>
          <a:xfrm>
            <a:off x="3891023" y="9359249"/>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153BB0E0-F95A-1406-6354-E5AEB1FDF016}"/>
              </a:ext>
            </a:extLst>
          </p:cNvPr>
          <p:cNvPicPr>
            <a:picLocks noChangeAspect="1"/>
          </p:cNvPicPr>
          <p:nvPr userDrawn="1"/>
        </p:nvPicPr>
        <p:blipFill>
          <a:blip r:embed="rId3"/>
          <a:stretch>
            <a:fillRect/>
          </a:stretch>
        </p:blipFill>
        <p:spPr>
          <a:xfrm>
            <a:off x="2223317" y="9375481"/>
            <a:ext cx="1371600" cy="457200"/>
          </a:xfrm>
          <a:prstGeom prst="rect">
            <a:avLst/>
          </a:prstGeom>
        </p:spPr>
      </p:pic>
      <p:pic>
        <p:nvPicPr>
          <p:cNvPr id="4" name="Picture 3" descr="A doctor injecting a patient's arm&#10;&#10;Description automatically generated">
            <a:extLst>
              <a:ext uri="{FF2B5EF4-FFF2-40B4-BE49-F238E27FC236}">
                <a16:creationId xmlns:a16="http://schemas.microsoft.com/office/drawing/2014/main" id="{F632F79C-5E75-2AF8-F30F-BED7114DF952}"/>
              </a:ext>
            </a:extLst>
          </p:cNvPr>
          <p:cNvPicPr>
            <a:picLocks noChangeAspect="1"/>
          </p:cNvPicPr>
          <p:nvPr userDrawn="1"/>
        </p:nvPicPr>
        <p:blipFill>
          <a:blip r:embed="rId4"/>
          <a:stretch>
            <a:fillRect/>
          </a:stretch>
        </p:blipFill>
        <p:spPr>
          <a:xfrm>
            <a:off x="0" y="0"/>
            <a:ext cx="7772400" cy="3035300"/>
          </a:xfrm>
          <a:prstGeom prst="rect">
            <a:avLst/>
          </a:prstGeom>
        </p:spPr>
      </p:pic>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2CED4-2259-879B-E6AB-DE796CA2224A}"/>
              </a:ext>
            </a:extLst>
          </p:cNvPr>
          <p:cNvSpPr/>
          <p:nvPr/>
        </p:nvSpPr>
        <p:spPr>
          <a:xfrm>
            <a:off x="3761822" y="5704187"/>
            <a:ext cx="4010578" cy="2898766"/>
          </a:xfrm>
          <a:prstGeom prst="rect">
            <a:avLst/>
          </a:prstGeom>
          <a:solidFill>
            <a:srgbClr val="2A27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02BA89A3-8A7F-87C8-4A10-DDBEC77156B4}"/>
              </a:ext>
            </a:extLst>
          </p:cNvPr>
          <p:cNvPicPr>
            <a:picLocks noChangeAspect="1"/>
          </p:cNvPicPr>
          <p:nvPr/>
        </p:nvPicPr>
        <p:blipFill>
          <a:blip r:embed="rId2">
            <a:alphaModFix/>
          </a:blip>
          <a:stretch>
            <a:fillRect/>
          </a:stretch>
        </p:blipFill>
        <p:spPr>
          <a:xfrm>
            <a:off x="-2427" y="5290456"/>
            <a:ext cx="4098120" cy="3740725"/>
          </a:xfrm>
          <a:prstGeom prst="rect">
            <a:avLst/>
          </a:prstGeom>
          <a:ln>
            <a:noFill/>
          </a:ln>
          <a:effectLst/>
        </p:spPr>
      </p:pic>
      <p:sp>
        <p:nvSpPr>
          <p:cNvPr id="4" name="TextBox 3">
            <a:extLst>
              <a:ext uri="{FF2B5EF4-FFF2-40B4-BE49-F238E27FC236}">
                <a16:creationId xmlns:a16="http://schemas.microsoft.com/office/drawing/2014/main" id="{72E84A44-D438-29B4-A75F-8EE391F03679}"/>
              </a:ext>
            </a:extLst>
          </p:cNvPr>
          <p:cNvSpPr txBox="1"/>
          <p:nvPr/>
        </p:nvSpPr>
        <p:spPr>
          <a:xfrm>
            <a:off x="4126230" y="9495313"/>
            <a:ext cx="3646170" cy="230832"/>
          </a:xfrm>
          <a:prstGeom prst="rect">
            <a:avLst/>
          </a:prstGeom>
          <a:noFill/>
        </p:spPr>
        <p:txBody>
          <a:bodyPr wrap="square" rtlCol="0">
            <a:spAutoFit/>
          </a:bodyPr>
          <a:lstStyle/>
          <a:p>
            <a:r>
              <a:rPr lang="en-US" sz="900" spc="293"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67FCE550-36C2-DD31-E719-65EA43100176}"/>
              </a:ext>
            </a:extLst>
          </p:cNvPr>
          <p:cNvSpPr txBox="1"/>
          <p:nvPr/>
        </p:nvSpPr>
        <p:spPr>
          <a:xfrm>
            <a:off x="308008" y="3212363"/>
            <a:ext cx="7322151" cy="769441"/>
          </a:xfrm>
          <a:prstGeom prst="rect">
            <a:avLst/>
          </a:prstGeom>
          <a:noFill/>
        </p:spPr>
        <p:txBody>
          <a:bodyPr wrap="square" rtlCol="0">
            <a:spAutoFit/>
          </a:bodyPr>
          <a:lstStyle/>
          <a:p>
            <a:r>
              <a:rPr lang="en-US" sz="4400" b="1" spc="-150" dirty="0">
                <a:solidFill>
                  <a:srgbClr val="2A27D8"/>
                </a:solidFill>
                <a:latin typeface="Arial" panose="020B0604020202020204" pitchFamily="34" charset="0"/>
                <a:cs typeface="Arial" panose="020B0604020202020204" pitchFamily="34" charset="0"/>
              </a:rPr>
              <a:t>Get ahead, vaccinate today</a:t>
            </a:r>
          </a:p>
        </p:txBody>
      </p:sp>
      <p:sp>
        <p:nvSpPr>
          <p:cNvPr id="5" name="TextBox 4">
            <a:extLst>
              <a:ext uri="{FF2B5EF4-FFF2-40B4-BE49-F238E27FC236}">
                <a16:creationId xmlns:a16="http://schemas.microsoft.com/office/drawing/2014/main" id="{D442DAD7-D0BE-F843-E8D1-ADF9CDDECA4F}"/>
              </a:ext>
            </a:extLst>
          </p:cNvPr>
          <p:cNvSpPr txBox="1"/>
          <p:nvPr/>
        </p:nvSpPr>
        <p:spPr>
          <a:xfrm>
            <a:off x="354003" y="3984346"/>
            <a:ext cx="7079384" cy="1075744"/>
          </a:xfrm>
          <a:prstGeom prst="rect">
            <a:avLst/>
          </a:prstGeom>
          <a:noFill/>
        </p:spPr>
        <p:txBody>
          <a:bodyPr wrap="square" rtlCol="0">
            <a:spAutoFit/>
          </a:bodyPr>
          <a:lstStyle/>
          <a:p>
            <a:pPr>
              <a:lnSpc>
                <a:spcPts val="1840"/>
              </a:lnSpc>
              <a:spcAft>
                <a:spcPts val="600"/>
              </a:spcAft>
            </a:pPr>
            <a:r>
              <a:rPr lang="en-US" sz="1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a:t>
            </a:r>
          </a:p>
          <a:p>
            <a:pPr>
              <a:lnSpc>
                <a:spcPts val="1840"/>
              </a:lnSpc>
            </a:pPr>
            <a:r>
              <a:rPr lang="en-US" sz="1400" b="1" dirty="0">
                <a:latin typeface="Arial" panose="020B0604020202020204" pitchFamily="34" charset="0"/>
                <a:cs typeface="Arial" panose="020B0604020202020204" pitchFamily="34" charset="0"/>
              </a:rPr>
              <a:t>Schedule a visit with your primary care provider (PCP).</a:t>
            </a:r>
          </a:p>
        </p:txBody>
      </p:sp>
      <p:sp>
        <p:nvSpPr>
          <p:cNvPr id="8" name="TextBox 7">
            <a:extLst>
              <a:ext uri="{FF2B5EF4-FFF2-40B4-BE49-F238E27FC236}">
                <a16:creationId xmlns:a16="http://schemas.microsoft.com/office/drawing/2014/main" id="{A6D8CF03-6AB6-6FF2-207A-1D21B68615C0}"/>
              </a:ext>
            </a:extLst>
          </p:cNvPr>
          <p:cNvSpPr txBox="1"/>
          <p:nvPr/>
        </p:nvSpPr>
        <p:spPr>
          <a:xfrm>
            <a:off x="1016604" y="5873417"/>
            <a:ext cx="2681554" cy="2893100"/>
          </a:xfrm>
          <a:prstGeom prst="rect">
            <a:avLst/>
          </a:prstGeom>
          <a:noFill/>
        </p:spPr>
        <p:txBody>
          <a:bodyPr wrap="square" rtlCol="0">
            <a:spAutoFit/>
          </a:bodyPr>
          <a:lstStyle/>
          <a:p>
            <a:pPr>
              <a:spcAft>
                <a:spcPts val="500"/>
              </a:spcAft>
            </a:pPr>
            <a:r>
              <a:rPr lang="en-US" sz="1200" b="1" dirty="0">
                <a:solidFill>
                  <a:srgbClr val="2A27D8"/>
                </a:solidFill>
                <a:latin typeface="Arial" panose="020B0604020202020204" pitchFamily="34" charset="0"/>
                <a:cs typeface="Arial" panose="020B0604020202020204" pitchFamily="34" charset="0"/>
              </a:rPr>
              <a:t>Seasonal illnesses</a:t>
            </a:r>
          </a:p>
          <a:p>
            <a:pPr>
              <a:spcAft>
                <a:spcPts val="500"/>
              </a:spcAft>
            </a:pPr>
            <a:r>
              <a:rPr lang="en-US" sz="1000" dirty="0">
                <a:latin typeface="Arial" panose="020B0604020202020204" pitchFamily="34" charset="0"/>
                <a:cs typeface="Arial" panose="020B0604020202020204" pitchFamily="34" charset="0"/>
              </a:rPr>
              <a:t>Get the flu, COVID-19, pneumonia, and RSV (Respiratory Syncytial Virus) vaccines to protect yourself and others from sickness in winter</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Serious diseases</a:t>
            </a:r>
          </a:p>
          <a:p>
            <a:pPr>
              <a:spcAft>
                <a:spcPts val="500"/>
              </a:spcAft>
            </a:pPr>
            <a:r>
              <a:rPr lang="en-US" sz="1000" dirty="0">
                <a:latin typeface="Arial" panose="020B0604020202020204" pitchFamily="34" charset="0"/>
                <a:cs typeface="Arial" panose="020B0604020202020204" pitchFamily="34" charset="0"/>
              </a:rPr>
              <a:t>Take steps to avoid health complications from serious diseases such as chicken pox, whooping cough, hepatitis, tetanus, and tuberculosis</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Health history</a:t>
            </a:r>
          </a:p>
          <a:p>
            <a:pPr>
              <a:spcAft>
                <a:spcPts val="500"/>
              </a:spcAft>
            </a:pPr>
            <a:r>
              <a:rPr lang="en-US" sz="1000" dirty="0">
                <a:latin typeface="Arial" panose="020B0604020202020204" pitchFamily="34" charset="0"/>
                <a:cs typeface="Arial" panose="020B0604020202020204" pitchFamily="34" charset="0"/>
              </a:rPr>
              <a:t>Receive guidance on what vaccines you may need depending on your age, medical conditions, or travel plans</a:t>
            </a:r>
          </a:p>
        </p:txBody>
      </p:sp>
      <p:sp>
        <p:nvSpPr>
          <p:cNvPr id="31" name="TextBox 30">
            <a:extLst>
              <a:ext uri="{FF2B5EF4-FFF2-40B4-BE49-F238E27FC236}">
                <a16:creationId xmlns:a16="http://schemas.microsoft.com/office/drawing/2014/main" id="{B349EA17-B9E7-3DF8-4CF4-D8314014BB10}"/>
              </a:ext>
            </a:extLst>
          </p:cNvPr>
          <p:cNvSpPr txBox="1"/>
          <p:nvPr/>
        </p:nvSpPr>
        <p:spPr>
          <a:xfrm>
            <a:off x="4519632" y="8083970"/>
            <a:ext cx="2107957" cy="246221"/>
          </a:xfrm>
          <a:prstGeom prst="rect">
            <a:avLst/>
          </a:prstGeom>
          <a:noFill/>
        </p:spPr>
        <p:txBody>
          <a:bodyPr wrap="square" rtlCol="0">
            <a:spAutoFit/>
          </a:bodyPr>
          <a:lstStyle/>
          <a:p>
            <a:r>
              <a:rPr lang="en-US" sz="1000" b="1" dirty="0">
                <a:solidFill>
                  <a:schemeClr val="bg1"/>
                </a:solidFill>
                <a:latin typeface="Arial" panose="020B0604020202020204" pitchFamily="34" charset="0"/>
                <a:cs typeface="Arial" panose="020B0604020202020204" pitchFamily="34" charset="0"/>
              </a:rPr>
              <a:t>@</a:t>
            </a:r>
            <a:r>
              <a:rPr lang="en-US" sz="1000" b="1" dirty="0" err="1">
                <a:solidFill>
                  <a:schemeClr val="bg1"/>
                </a:solidFill>
                <a:latin typeface="Arial" panose="020B0604020202020204" pitchFamily="34" charset="0"/>
                <a:cs typeface="Arial" panose="020B0604020202020204" pitchFamily="34" charset="0"/>
              </a:rPr>
              <a:t>heycastlight_health</a:t>
            </a:r>
            <a:endParaRPr lang="en-US" sz="1000" b="1" dirty="0">
              <a:solidFill>
                <a:schemeClr val="bg1"/>
              </a:solidFill>
              <a:latin typeface="Arial" panose="020B0604020202020204" pitchFamily="34" charset="0"/>
              <a:cs typeface="Arial" panose="020B0604020202020204" pitchFamily="34" charset="0"/>
            </a:endParaRPr>
          </a:p>
        </p:txBody>
      </p:sp>
      <p:cxnSp>
        <p:nvCxnSpPr>
          <p:cNvPr id="33" name="Straight Connector 32">
            <a:extLst>
              <a:ext uri="{FF2B5EF4-FFF2-40B4-BE49-F238E27FC236}">
                <a16:creationId xmlns:a16="http://schemas.microsoft.com/office/drawing/2014/main" id="{194F90B5-05C4-AF5B-3739-878CF8CF2DB2}"/>
              </a:ext>
            </a:extLst>
          </p:cNvPr>
          <p:cNvCxnSpPr>
            <a:cxnSpLocks/>
          </p:cNvCxnSpPr>
          <p:nvPr/>
        </p:nvCxnSpPr>
        <p:spPr>
          <a:xfrm>
            <a:off x="4318823" y="7987081"/>
            <a:ext cx="2708952" cy="0"/>
          </a:xfrm>
          <a:prstGeom prst="line">
            <a:avLst/>
          </a:prstGeom>
          <a:ln w="8890">
            <a:solidFill>
              <a:schemeClr val="bg1"/>
            </a:solidFill>
          </a:ln>
          <a:effectLst/>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2880CBC-C0CD-4541-F72D-4820820A6327}"/>
              </a:ext>
            </a:extLst>
          </p:cNvPr>
          <p:cNvSpPr txBox="1"/>
          <p:nvPr/>
        </p:nvSpPr>
        <p:spPr>
          <a:xfrm>
            <a:off x="346507" y="5445663"/>
            <a:ext cx="3633381" cy="315471"/>
          </a:xfrm>
          <a:prstGeom prst="rect">
            <a:avLst/>
          </a:prstGeom>
          <a:noFill/>
        </p:spPr>
        <p:txBody>
          <a:bodyPr wrap="square" rtlCol="0">
            <a:spAutoFit/>
          </a:bodyPr>
          <a:lstStyle/>
          <a:p>
            <a:r>
              <a:rPr lang="en-US" sz="1450" b="1" dirty="0">
                <a:solidFill>
                  <a:srgbClr val="2A27D8"/>
                </a:solidFill>
                <a:latin typeface="Arial" panose="020B0604020202020204" pitchFamily="34" charset="0"/>
                <a:cs typeface="Arial" panose="020B0604020202020204" pitchFamily="34" charset="0"/>
              </a:rPr>
              <a:t>Be safe</a:t>
            </a:r>
          </a:p>
        </p:txBody>
      </p:sp>
      <p:pic>
        <p:nvPicPr>
          <p:cNvPr id="17" name="Picture 16">
            <a:extLst>
              <a:ext uri="{FF2B5EF4-FFF2-40B4-BE49-F238E27FC236}">
                <a16:creationId xmlns:a16="http://schemas.microsoft.com/office/drawing/2014/main" id="{6688DA39-6AD3-C662-58CB-8E6EF37F3108}"/>
              </a:ext>
            </a:extLst>
          </p:cNvPr>
          <p:cNvPicPr>
            <a:picLocks noChangeAspect="1"/>
          </p:cNvPicPr>
          <p:nvPr/>
        </p:nvPicPr>
        <p:blipFill>
          <a:blip r:embed="rId3"/>
          <a:stretch>
            <a:fillRect/>
          </a:stretch>
        </p:blipFill>
        <p:spPr>
          <a:xfrm>
            <a:off x="4311328" y="8091466"/>
            <a:ext cx="215900" cy="228600"/>
          </a:xfrm>
          <a:prstGeom prst="rect">
            <a:avLst/>
          </a:prstGeom>
        </p:spPr>
      </p:pic>
      <p:pic>
        <p:nvPicPr>
          <p:cNvPr id="9" name="Picture 8">
            <a:extLst>
              <a:ext uri="{FF2B5EF4-FFF2-40B4-BE49-F238E27FC236}">
                <a16:creationId xmlns:a16="http://schemas.microsoft.com/office/drawing/2014/main" id="{9658C31F-62BC-D093-0F8B-8F3AE2C6D969}"/>
              </a:ext>
            </a:extLst>
          </p:cNvPr>
          <p:cNvPicPr>
            <a:picLocks noChangeAspect="1"/>
          </p:cNvPicPr>
          <p:nvPr/>
        </p:nvPicPr>
        <p:blipFill>
          <a:blip r:embed="rId4"/>
          <a:stretch>
            <a:fillRect/>
          </a:stretch>
        </p:blipFill>
        <p:spPr>
          <a:xfrm>
            <a:off x="6170669" y="6968495"/>
            <a:ext cx="850900" cy="850900"/>
          </a:xfrm>
          <a:prstGeom prst="rect">
            <a:avLst/>
          </a:prstGeom>
        </p:spPr>
      </p:pic>
      <p:pic>
        <p:nvPicPr>
          <p:cNvPr id="15" name="Picture 14">
            <a:extLst>
              <a:ext uri="{FF2B5EF4-FFF2-40B4-BE49-F238E27FC236}">
                <a16:creationId xmlns:a16="http://schemas.microsoft.com/office/drawing/2014/main" id="{71C147CC-55D6-5ED1-186B-82DD198539E8}"/>
              </a:ext>
            </a:extLst>
          </p:cNvPr>
          <p:cNvPicPr>
            <a:picLocks noChangeAspect="1"/>
          </p:cNvPicPr>
          <p:nvPr/>
        </p:nvPicPr>
        <p:blipFill>
          <a:blip r:embed="rId5"/>
          <a:stretch>
            <a:fillRect/>
          </a:stretch>
        </p:blipFill>
        <p:spPr>
          <a:xfrm>
            <a:off x="459048" y="5946416"/>
            <a:ext cx="406400" cy="406400"/>
          </a:xfrm>
          <a:prstGeom prst="rect">
            <a:avLst/>
          </a:prstGeom>
        </p:spPr>
      </p:pic>
      <p:pic>
        <p:nvPicPr>
          <p:cNvPr id="18" name="Picture 17">
            <a:extLst>
              <a:ext uri="{FF2B5EF4-FFF2-40B4-BE49-F238E27FC236}">
                <a16:creationId xmlns:a16="http://schemas.microsoft.com/office/drawing/2014/main" id="{6A9AF06C-A74A-33AF-FA21-DEFA5E08418F}"/>
              </a:ext>
            </a:extLst>
          </p:cNvPr>
          <p:cNvPicPr>
            <a:picLocks noChangeAspect="1"/>
          </p:cNvPicPr>
          <p:nvPr/>
        </p:nvPicPr>
        <p:blipFill>
          <a:blip r:embed="rId6"/>
          <a:stretch>
            <a:fillRect/>
          </a:stretch>
        </p:blipFill>
        <p:spPr>
          <a:xfrm>
            <a:off x="462269" y="7007993"/>
            <a:ext cx="406400" cy="406400"/>
          </a:xfrm>
          <a:prstGeom prst="rect">
            <a:avLst/>
          </a:prstGeom>
        </p:spPr>
      </p:pic>
      <p:pic>
        <p:nvPicPr>
          <p:cNvPr id="20" name="Picture 19">
            <a:extLst>
              <a:ext uri="{FF2B5EF4-FFF2-40B4-BE49-F238E27FC236}">
                <a16:creationId xmlns:a16="http://schemas.microsoft.com/office/drawing/2014/main" id="{B0B8D716-7B5B-889A-20F8-260FD3F99B4C}"/>
              </a:ext>
            </a:extLst>
          </p:cNvPr>
          <p:cNvPicPr>
            <a:picLocks noChangeAspect="1"/>
          </p:cNvPicPr>
          <p:nvPr/>
        </p:nvPicPr>
        <p:blipFill>
          <a:blip r:embed="rId7"/>
          <a:stretch>
            <a:fillRect/>
          </a:stretch>
        </p:blipFill>
        <p:spPr>
          <a:xfrm>
            <a:off x="490798" y="8043756"/>
            <a:ext cx="342900" cy="406400"/>
          </a:xfrm>
          <a:prstGeom prst="rect">
            <a:avLst/>
          </a:prstGeom>
        </p:spPr>
      </p:pic>
      <p:sp>
        <p:nvSpPr>
          <p:cNvPr id="21" name="Title 1">
            <a:extLst>
              <a:ext uri="{FF2B5EF4-FFF2-40B4-BE49-F238E27FC236}">
                <a16:creationId xmlns:a16="http://schemas.microsoft.com/office/drawing/2014/main" id="{03212E0E-D71B-158A-72A2-82880F3E62D2}"/>
              </a:ext>
            </a:extLst>
          </p:cNvPr>
          <p:cNvSpPr txBox="1">
            <a:spLocks/>
          </p:cNvSpPr>
          <p:nvPr/>
        </p:nvSpPr>
        <p:spPr>
          <a:xfrm>
            <a:off x="4224568" y="6270148"/>
            <a:ext cx="2803207" cy="64369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1000" b="1" dirty="0">
                <a:solidFill>
                  <a:schemeClr val="bg1"/>
                </a:solidFill>
                <a:latin typeface="Arial" panose="020B0604020202020204" pitchFamily="34" charset="0"/>
                <a:ea typeface="Verdana" panose="020B0604030504040204" pitchFamily="34" charset="0"/>
                <a:cs typeface="Arial" panose="020B0604020202020204" pitchFamily="34" charset="0"/>
              </a:rPr>
              <a:t>A </a:t>
            </a:r>
            <a:r>
              <a:rPr lang="en-US" sz="1000" b="1" dirty="0" err="1">
                <a:solidFill>
                  <a:schemeClr val="bg1"/>
                </a:solidFill>
                <a:latin typeface="Arial" panose="020B0604020202020204" pitchFamily="34" charset="0"/>
                <a:ea typeface="Verdana" panose="020B0604030504040204" pitchFamily="34" charset="0"/>
                <a:cs typeface="Arial" panose="020B0604020202020204" pitchFamily="34" charset="0"/>
              </a:rPr>
              <a:t>Castlight</a:t>
            </a:r>
            <a:r>
              <a:rPr lang="en-US" sz="1000" b="1" dirty="0">
                <a:solidFill>
                  <a:schemeClr val="bg1"/>
                </a:solidFill>
                <a:latin typeface="Arial" panose="020B0604020202020204" pitchFamily="34" charset="0"/>
                <a:ea typeface="Verdana" panose="020B0604030504040204" pitchFamily="34" charset="0"/>
                <a:cs typeface="Arial" panose="020B0604020202020204" pitchFamily="34" charset="0"/>
              </a:rPr>
              <a:t> Care Guide can help you find a provider. Click the Get Help tab in the app to talk or chat with an expert.</a:t>
            </a:r>
          </a:p>
        </p:txBody>
      </p:sp>
      <p:sp>
        <p:nvSpPr>
          <p:cNvPr id="22" name="TextBox 21">
            <a:extLst>
              <a:ext uri="{FF2B5EF4-FFF2-40B4-BE49-F238E27FC236}">
                <a16:creationId xmlns:a16="http://schemas.microsoft.com/office/drawing/2014/main" id="{6843F40A-0FA8-7FD7-FC1B-BD56A9DF921F}"/>
              </a:ext>
            </a:extLst>
          </p:cNvPr>
          <p:cNvSpPr txBox="1"/>
          <p:nvPr/>
        </p:nvSpPr>
        <p:spPr>
          <a:xfrm>
            <a:off x="4216872" y="5885026"/>
            <a:ext cx="3052285" cy="384721"/>
          </a:xfrm>
          <a:prstGeom prst="rect">
            <a:avLst/>
          </a:prstGeom>
          <a:noFill/>
        </p:spPr>
        <p:txBody>
          <a:bodyPr wrap="square" rtlCol="0">
            <a:spAutoFit/>
          </a:bodyPr>
          <a:lstStyle/>
          <a:p>
            <a:r>
              <a:rPr lang="en-US" sz="1900" b="1" dirty="0">
                <a:solidFill>
                  <a:schemeClr val="bg1"/>
                </a:solidFill>
                <a:latin typeface="Arial" panose="020B0604020202020204" pitchFamily="34" charset="0"/>
                <a:cs typeface="Arial" panose="020B0604020202020204" pitchFamily="34" charset="0"/>
              </a:rPr>
              <a:t>Make your appointment</a:t>
            </a:r>
          </a:p>
        </p:txBody>
      </p:sp>
      <p:sp>
        <p:nvSpPr>
          <p:cNvPr id="23" name="Title 1">
            <a:extLst>
              <a:ext uri="{FF2B5EF4-FFF2-40B4-BE49-F238E27FC236}">
                <a16:creationId xmlns:a16="http://schemas.microsoft.com/office/drawing/2014/main" id="{584024E7-57DF-A6EE-9DA3-97FF70EDA968}"/>
              </a:ext>
            </a:extLst>
          </p:cNvPr>
          <p:cNvSpPr txBox="1">
            <a:spLocks/>
          </p:cNvSpPr>
          <p:nvPr/>
        </p:nvSpPr>
        <p:spPr>
          <a:xfrm>
            <a:off x="4238003" y="7074091"/>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Not registered? </a:t>
            </a:r>
          </a:p>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Download the mobile app </a:t>
            </a:r>
            <a:b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b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or visit </a:t>
            </a:r>
            <a:r>
              <a:rPr lang="en-US" sz="950" dirty="0" err="1">
                <a:solidFill>
                  <a:schemeClr val="bg1"/>
                </a:solidFill>
                <a:latin typeface="Arial" panose="020B0604020202020204" pitchFamily="34" charset="0"/>
                <a:ea typeface="Verdana" panose="020B0604030504040204" pitchFamily="34" charset="0"/>
                <a:cs typeface="Arial" panose="020B0604020202020204" pitchFamily="34" charset="0"/>
              </a:rPr>
              <a:t>mycastlight.com</a:t>
            </a:r>
            <a:endParaRPr lang="en-US" sz="95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204</TotalTime>
  <Words>176</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45</cp:revision>
  <dcterms:created xsi:type="dcterms:W3CDTF">2023-12-11T20:49:55Z</dcterms:created>
  <dcterms:modified xsi:type="dcterms:W3CDTF">2024-10-28T18:55:09Z</dcterms:modified>
</cp:coreProperties>
</file>