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13716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C"/>
    <a:srgbClr val="6E1EBE"/>
    <a:srgbClr val="00C389"/>
    <a:srgbClr val="B528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97"/>
    <p:restoredTop sz="96320"/>
  </p:normalViewPr>
  <p:slideViewPr>
    <p:cSldViewPr snapToGrid="0">
      <p:cViewPr varScale="1">
        <p:scale>
          <a:sx n="87" d="100"/>
          <a:sy n="87" d="100"/>
        </p:scale>
        <p:origin x="1008"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B58354-4FE1-D848-863D-1091BF29DCEB}" type="datetimeFigureOut">
              <a:rPr lang="en-US" smtClean="0"/>
              <a:t>10/28/24</a:t>
            </a:fld>
            <a:endParaRPr lang="en-US"/>
          </a:p>
        </p:txBody>
      </p:sp>
      <p:sp>
        <p:nvSpPr>
          <p:cNvPr id="4" name="Slide Image Placeholder 3"/>
          <p:cNvSpPr>
            <a:spLocks noGrp="1" noRot="1" noChangeAspect="1"/>
          </p:cNvSpPr>
          <p:nvPr>
            <p:ph type="sldImg" idx="2"/>
          </p:nvPr>
        </p:nvSpPr>
        <p:spPr>
          <a:xfrm>
            <a:off x="1885950" y="1143000"/>
            <a:ext cx="30861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A877A5-994E-FD49-B346-02801BADB8DE}" type="slidenum">
              <a:rPr lang="en-US" smtClean="0"/>
              <a:t>‹#›</a:t>
            </a:fld>
            <a:endParaRPr lang="en-US"/>
          </a:p>
        </p:txBody>
      </p:sp>
    </p:spTree>
    <p:extLst>
      <p:ext uri="{BB962C8B-B14F-4D97-AF65-F5344CB8AC3E}">
        <p14:creationId xmlns:p14="http://schemas.microsoft.com/office/powerpoint/2010/main" val="3873461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1A877A5-994E-FD49-B346-02801BADB8DE}" type="slidenum">
              <a:rPr lang="en-US" smtClean="0"/>
              <a:t>1</a:t>
            </a:fld>
            <a:endParaRPr lang="en-US"/>
          </a:p>
        </p:txBody>
      </p:sp>
    </p:spTree>
    <p:extLst>
      <p:ext uri="{BB962C8B-B14F-4D97-AF65-F5344CB8AC3E}">
        <p14:creationId xmlns:p14="http://schemas.microsoft.com/office/powerpoint/2010/main" val="4130737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1983788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FEB6444-4274-93A6-1D48-B82BC7D0D3D8}"/>
              </a:ext>
            </a:extLst>
          </p:cNvPr>
          <p:cNvSpPr/>
          <p:nvPr userDrawn="1"/>
        </p:nvSpPr>
        <p:spPr>
          <a:xfrm>
            <a:off x="-1" y="0"/>
            <a:ext cx="13716000" cy="137160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a:extLst>
              <a:ext uri="{FF2B5EF4-FFF2-40B4-BE49-F238E27FC236}">
                <a16:creationId xmlns:a16="http://schemas.microsoft.com/office/drawing/2014/main" id="{762030B2-AE66-A65D-7969-BBF9E69EBC40}"/>
              </a:ext>
            </a:extLst>
          </p:cNvPr>
          <p:cNvCxnSpPr>
            <a:cxnSpLocks/>
          </p:cNvCxnSpPr>
          <p:nvPr userDrawn="1"/>
        </p:nvCxnSpPr>
        <p:spPr>
          <a:xfrm>
            <a:off x="6794822" y="12302006"/>
            <a:ext cx="0" cy="867596"/>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6830A59B-909B-67F0-70B6-43D445384608}"/>
              </a:ext>
            </a:extLst>
          </p:cNvPr>
          <p:cNvPicPr>
            <a:picLocks noChangeAspect="1"/>
          </p:cNvPicPr>
          <p:nvPr userDrawn="1"/>
        </p:nvPicPr>
        <p:blipFill>
          <a:blip r:embed="rId3"/>
          <a:stretch>
            <a:fillRect/>
          </a:stretch>
        </p:blipFill>
        <p:spPr>
          <a:xfrm>
            <a:off x="4044106" y="12381515"/>
            <a:ext cx="2247900" cy="749300"/>
          </a:xfrm>
          <a:prstGeom prst="rect">
            <a:avLst/>
          </a:prstGeom>
        </p:spPr>
      </p:pic>
      <p:pic>
        <p:nvPicPr>
          <p:cNvPr id="5" name="Picture 4" descr="A doctor injecting a person's arm&#10;&#10;Description automatically generated">
            <a:extLst>
              <a:ext uri="{FF2B5EF4-FFF2-40B4-BE49-F238E27FC236}">
                <a16:creationId xmlns:a16="http://schemas.microsoft.com/office/drawing/2014/main" id="{30643814-D765-1F4D-7D39-E2EBFEFB824C}"/>
              </a:ext>
            </a:extLst>
          </p:cNvPr>
          <p:cNvPicPr>
            <a:picLocks noChangeAspect="1"/>
          </p:cNvPicPr>
          <p:nvPr userDrawn="1"/>
        </p:nvPicPr>
        <p:blipFill>
          <a:blip r:embed="rId4"/>
          <a:stretch>
            <a:fillRect/>
          </a:stretch>
        </p:blipFill>
        <p:spPr>
          <a:xfrm>
            <a:off x="-2" y="0"/>
            <a:ext cx="13715999" cy="5664199"/>
          </a:xfrm>
          <a:prstGeom prst="rect">
            <a:avLst/>
          </a:prstGeom>
        </p:spPr>
      </p:pic>
    </p:spTree>
    <p:extLst>
      <p:ext uri="{BB962C8B-B14F-4D97-AF65-F5344CB8AC3E}">
        <p14:creationId xmlns:p14="http://schemas.microsoft.com/office/powerpoint/2010/main" val="1604406122"/>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7" Type="http://schemas.openxmlformats.org/officeDocument/2006/relationships/image" Target="../media/image7.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emf"/><Relationship Id="rId5" Type="http://schemas.openxmlformats.org/officeDocument/2006/relationships/image" Target="../media/image5.emf"/><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9F8EC70-8DF3-8D87-735A-36CF0AD3DD51}"/>
              </a:ext>
            </a:extLst>
          </p:cNvPr>
          <p:cNvPicPr>
            <a:picLocks noChangeAspect="1"/>
          </p:cNvPicPr>
          <p:nvPr/>
        </p:nvPicPr>
        <p:blipFill>
          <a:blip r:embed="rId3"/>
          <a:stretch>
            <a:fillRect/>
          </a:stretch>
        </p:blipFill>
        <p:spPr>
          <a:xfrm>
            <a:off x="829912" y="9111601"/>
            <a:ext cx="12024312" cy="2628334"/>
          </a:xfrm>
          <a:prstGeom prst="rect">
            <a:avLst/>
          </a:prstGeom>
        </p:spPr>
      </p:pic>
      <p:sp>
        <p:nvSpPr>
          <p:cNvPr id="2" name="Title 1">
            <a:extLst>
              <a:ext uri="{FF2B5EF4-FFF2-40B4-BE49-F238E27FC236}">
                <a16:creationId xmlns:a16="http://schemas.microsoft.com/office/drawing/2014/main" id="{781F18F3-CB0F-1E70-C8B3-0E8E1984F03F}"/>
              </a:ext>
            </a:extLst>
          </p:cNvPr>
          <p:cNvSpPr>
            <a:spLocks noGrp="1"/>
          </p:cNvSpPr>
          <p:nvPr>
            <p:ph type="ctrTitle" idx="4294967295"/>
          </p:nvPr>
        </p:nvSpPr>
        <p:spPr>
          <a:xfrm>
            <a:off x="7238657" y="9462333"/>
            <a:ext cx="4055005" cy="1066844"/>
          </a:xfrm>
          <a:prstGeom prst="rect">
            <a:avLst/>
          </a:prstGeom>
        </p:spPr>
        <p:txBody>
          <a:bodyPr/>
          <a:lstStyle/>
          <a:p>
            <a:pPr>
              <a:lnSpc>
                <a:spcPts val="2700"/>
              </a:lnSpc>
            </a:pPr>
            <a:r>
              <a:rPr lang="en-US" sz="2000" b="1" dirty="0">
                <a:latin typeface="Arial" panose="020B0604020202020204" pitchFamily="34" charset="0"/>
                <a:ea typeface="Verdana" panose="020B0604030504040204" pitchFamily="34" charset="0"/>
                <a:cs typeface="Arial" panose="020B0604020202020204" pitchFamily="34" charset="0"/>
              </a:rPr>
              <a:t>Not registered?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Download the mobile app </a:t>
            </a:r>
            <a:br>
              <a:rPr lang="en-US" sz="2000" b="1" dirty="0">
                <a:latin typeface="Arial" panose="020B0604020202020204" pitchFamily="34" charset="0"/>
                <a:ea typeface="Verdana" panose="020B0604030504040204" pitchFamily="34" charset="0"/>
                <a:cs typeface="Arial" panose="020B0604020202020204" pitchFamily="34" charset="0"/>
              </a:rPr>
            </a:br>
            <a:r>
              <a:rPr lang="en-US" sz="2000" b="1" dirty="0">
                <a:latin typeface="Arial" panose="020B0604020202020204" pitchFamily="34" charset="0"/>
                <a:ea typeface="Verdana" panose="020B0604030504040204" pitchFamily="34" charset="0"/>
                <a:cs typeface="Arial" panose="020B0604020202020204" pitchFamily="34" charset="0"/>
              </a:rPr>
              <a:t>or visit </a:t>
            </a:r>
            <a:r>
              <a:rPr lang="en-US" sz="2000" b="1" dirty="0" err="1">
                <a:latin typeface="Arial" panose="020B0604020202020204" pitchFamily="34" charset="0"/>
                <a:ea typeface="Verdana" panose="020B0604030504040204" pitchFamily="34" charset="0"/>
                <a:cs typeface="Arial" panose="020B0604020202020204" pitchFamily="34" charset="0"/>
              </a:rPr>
              <a:t>mycastlight.com</a:t>
            </a:r>
            <a:endParaRPr lang="en-US" sz="2000" b="1" dirty="0">
              <a:latin typeface="Arial" panose="020B0604020202020204" pitchFamily="34" charset="0"/>
              <a:ea typeface="Verdana" panose="020B0604030504040204" pitchFamily="34" charset="0"/>
              <a:cs typeface="Arial" panose="020B0604020202020204" pitchFamily="34" charset="0"/>
            </a:endParaRPr>
          </a:p>
        </p:txBody>
      </p:sp>
      <p:sp>
        <p:nvSpPr>
          <p:cNvPr id="4" name="TextBox 3">
            <a:extLst>
              <a:ext uri="{FF2B5EF4-FFF2-40B4-BE49-F238E27FC236}">
                <a16:creationId xmlns:a16="http://schemas.microsoft.com/office/drawing/2014/main" id="{72E84A44-D438-29B4-A75F-8EE391F03679}"/>
              </a:ext>
            </a:extLst>
          </p:cNvPr>
          <p:cNvSpPr txBox="1"/>
          <p:nvPr/>
        </p:nvSpPr>
        <p:spPr>
          <a:xfrm>
            <a:off x="7414301" y="12615334"/>
            <a:ext cx="2486025" cy="323165"/>
          </a:xfrm>
          <a:prstGeom prst="rect">
            <a:avLst/>
          </a:prstGeom>
          <a:noFill/>
        </p:spPr>
        <p:txBody>
          <a:bodyPr wrap="square" rtlCol="0">
            <a:spAutoFit/>
          </a:bodyPr>
          <a:lstStyle/>
          <a:p>
            <a:r>
              <a:rPr lang="en-US" sz="1500" b="0" i="0" spc="200" baseline="0"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0B383143-7A22-937E-2F72-004C7DE9E438}"/>
              </a:ext>
            </a:extLst>
          </p:cNvPr>
          <p:cNvSpPr txBox="1"/>
          <p:nvPr/>
        </p:nvSpPr>
        <p:spPr>
          <a:xfrm>
            <a:off x="691755" y="5798689"/>
            <a:ext cx="12702117" cy="1261884"/>
          </a:xfrm>
          <a:prstGeom prst="rect">
            <a:avLst/>
          </a:prstGeom>
          <a:noFill/>
        </p:spPr>
        <p:txBody>
          <a:bodyPr wrap="square" rtlCol="0">
            <a:spAutoFit/>
          </a:bodyPr>
          <a:lstStyle/>
          <a:p>
            <a:r>
              <a:rPr lang="en-US" sz="7600" b="1" spc="-150" dirty="0">
                <a:solidFill>
                  <a:srgbClr val="2A27D8"/>
                </a:solidFill>
                <a:latin typeface="Arial" panose="020B0604020202020204" pitchFamily="34" charset="0"/>
                <a:cs typeface="Arial" panose="020B0604020202020204" pitchFamily="34" charset="0"/>
              </a:rPr>
              <a:t>Get ahead, vaccinate today</a:t>
            </a:r>
          </a:p>
        </p:txBody>
      </p:sp>
      <p:sp>
        <p:nvSpPr>
          <p:cNvPr id="5" name="TextBox 4">
            <a:extLst>
              <a:ext uri="{FF2B5EF4-FFF2-40B4-BE49-F238E27FC236}">
                <a16:creationId xmlns:a16="http://schemas.microsoft.com/office/drawing/2014/main" id="{E08B9134-737C-D1F1-08B3-34AE830AEB5F}"/>
              </a:ext>
            </a:extLst>
          </p:cNvPr>
          <p:cNvSpPr txBox="1"/>
          <p:nvPr/>
        </p:nvSpPr>
        <p:spPr>
          <a:xfrm>
            <a:off x="742950" y="7086245"/>
            <a:ext cx="12024312" cy="1797415"/>
          </a:xfrm>
          <a:prstGeom prst="rect">
            <a:avLst/>
          </a:prstGeom>
          <a:noFill/>
        </p:spPr>
        <p:txBody>
          <a:bodyPr wrap="square" rtlCol="0">
            <a:spAutoFit/>
          </a:bodyPr>
          <a:lstStyle/>
          <a:p>
            <a:pPr>
              <a:lnSpc>
                <a:spcPts val="3380"/>
              </a:lnSpc>
            </a:pPr>
            <a:r>
              <a:rPr lang="en-US" sz="2400" dirty="0">
                <a:latin typeface="Arial" panose="020B0604020202020204" pitchFamily="34" charset="0"/>
                <a:cs typeface="Arial" panose="020B0604020202020204" pitchFamily="34" charset="0"/>
              </a:rPr>
              <a:t>Vaccines can help prevent serious diseases and seasonal illnesses. Before you say goodbye to the lazy days of summer and head back to your fall routine, review guidelines for important immunizations. Talk with a doctor and make a plan to stay </a:t>
            </a:r>
          </a:p>
          <a:p>
            <a:pPr>
              <a:lnSpc>
                <a:spcPts val="3380"/>
              </a:lnSpc>
            </a:pPr>
            <a:r>
              <a:rPr lang="en-US" sz="2400" dirty="0">
                <a:latin typeface="Arial" panose="020B0604020202020204" pitchFamily="34" charset="0"/>
                <a:cs typeface="Arial" panose="020B0604020202020204" pitchFamily="34" charset="0"/>
              </a:rPr>
              <a:t>up-to-date with your vaccines. </a:t>
            </a:r>
          </a:p>
        </p:txBody>
      </p:sp>
      <p:sp>
        <p:nvSpPr>
          <p:cNvPr id="6" name="TextBox 5">
            <a:extLst>
              <a:ext uri="{FF2B5EF4-FFF2-40B4-BE49-F238E27FC236}">
                <a16:creationId xmlns:a16="http://schemas.microsoft.com/office/drawing/2014/main" id="{350138FA-D4D0-B3C7-F8C1-E42715B2C25F}"/>
              </a:ext>
            </a:extLst>
          </p:cNvPr>
          <p:cNvSpPr txBox="1"/>
          <p:nvPr/>
        </p:nvSpPr>
        <p:spPr>
          <a:xfrm>
            <a:off x="1724949" y="9791036"/>
            <a:ext cx="4229100" cy="1284967"/>
          </a:xfrm>
          <a:prstGeom prst="rect">
            <a:avLst/>
          </a:prstGeom>
          <a:noFill/>
        </p:spPr>
        <p:txBody>
          <a:bodyPr wrap="square" rtlCol="0">
            <a:spAutoFit/>
          </a:bodyPr>
          <a:lstStyle/>
          <a:p>
            <a:pPr>
              <a:lnSpc>
                <a:spcPts val="3120"/>
              </a:lnSpc>
            </a:pPr>
            <a:r>
              <a:rPr lang="en-US" sz="2600" b="1" dirty="0">
                <a:solidFill>
                  <a:srgbClr val="2A27D8"/>
                </a:solidFill>
                <a:latin typeface="Arial" panose="020B0604020202020204" pitchFamily="34" charset="0"/>
                <a:cs typeface="Arial" panose="020B0604020202020204" pitchFamily="34" charset="0"/>
              </a:rPr>
              <a:t>Log in to </a:t>
            </a:r>
            <a:r>
              <a:rPr lang="en-US" sz="2600" b="1" dirty="0" err="1">
                <a:solidFill>
                  <a:srgbClr val="2A27D8"/>
                </a:solidFill>
                <a:latin typeface="Arial" panose="020B0604020202020204" pitchFamily="34" charset="0"/>
                <a:cs typeface="Arial" panose="020B0604020202020204" pitchFamily="34" charset="0"/>
              </a:rPr>
              <a:t>Castlight</a:t>
            </a:r>
            <a:r>
              <a:rPr lang="en-US" sz="2600" b="1" dirty="0">
                <a:solidFill>
                  <a:srgbClr val="2A27D8"/>
                </a:solidFill>
                <a:latin typeface="Arial" panose="020B0604020202020204" pitchFamily="34" charset="0"/>
                <a:cs typeface="Arial" panose="020B0604020202020204" pitchFamily="34" charset="0"/>
              </a:rPr>
              <a:t> to find a provider and schedule your appointment.</a:t>
            </a:r>
          </a:p>
        </p:txBody>
      </p:sp>
      <p:sp>
        <p:nvSpPr>
          <p:cNvPr id="17" name="TextBox 16">
            <a:extLst>
              <a:ext uri="{FF2B5EF4-FFF2-40B4-BE49-F238E27FC236}">
                <a16:creationId xmlns:a16="http://schemas.microsoft.com/office/drawing/2014/main" id="{19CD5171-E780-C868-8F53-3AAF7CE45D10}"/>
              </a:ext>
            </a:extLst>
          </p:cNvPr>
          <p:cNvSpPr txBox="1"/>
          <p:nvPr/>
        </p:nvSpPr>
        <p:spPr>
          <a:xfrm>
            <a:off x="7837527" y="10944005"/>
            <a:ext cx="2857264" cy="400110"/>
          </a:xfrm>
          <a:prstGeom prst="rect">
            <a:avLst/>
          </a:prstGeom>
          <a:noFill/>
        </p:spPr>
        <p:txBody>
          <a:bodyPr wrap="square" rtlCol="0">
            <a:spAutoFit/>
          </a:bodyPr>
          <a:lstStyle/>
          <a:p>
            <a:r>
              <a:rPr lang="en-US" sz="2000" b="1" dirty="0">
                <a:solidFill>
                  <a:srgbClr val="2A27D8"/>
                </a:solidFill>
                <a:latin typeface="Arial" panose="020B0604020202020204" pitchFamily="34" charset="0"/>
                <a:cs typeface="Arial" panose="020B0604020202020204" pitchFamily="34" charset="0"/>
              </a:rPr>
              <a:t>@</a:t>
            </a:r>
            <a:r>
              <a:rPr lang="en-US" sz="2000" b="1" dirty="0" err="1">
                <a:solidFill>
                  <a:srgbClr val="2A27D8"/>
                </a:solidFill>
                <a:latin typeface="Arial" panose="020B0604020202020204" pitchFamily="34" charset="0"/>
                <a:cs typeface="Arial" panose="020B0604020202020204" pitchFamily="34" charset="0"/>
              </a:rPr>
              <a:t>heycastlight_health</a:t>
            </a:r>
            <a:endParaRPr lang="en-US" sz="2000" b="1" dirty="0">
              <a:solidFill>
                <a:srgbClr val="2A27D8"/>
              </a:solidFill>
              <a:latin typeface="Arial" panose="020B0604020202020204" pitchFamily="34" charset="0"/>
              <a:cs typeface="Arial" panose="020B0604020202020204" pitchFamily="34" charset="0"/>
            </a:endParaRPr>
          </a:p>
        </p:txBody>
      </p:sp>
      <p:pic>
        <p:nvPicPr>
          <p:cNvPr id="18" name="Picture 17">
            <a:extLst>
              <a:ext uri="{FF2B5EF4-FFF2-40B4-BE49-F238E27FC236}">
                <a16:creationId xmlns:a16="http://schemas.microsoft.com/office/drawing/2014/main" id="{D874B214-F116-E452-5128-E4061992459B}"/>
              </a:ext>
            </a:extLst>
          </p:cNvPr>
          <p:cNvPicPr>
            <a:picLocks noChangeAspect="1"/>
          </p:cNvPicPr>
          <p:nvPr/>
        </p:nvPicPr>
        <p:blipFill>
          <a:blip r:embed="rId4"/>
          <a:stretch>
            <a:fillRect/>
          </a:stretch>
        </p:blipFill>
        <p:spPr>
          <a:xfrm>
            <a:off x="7330153" y="10921810"/>
            <a:ext cx="431800" cy="444500"/>
          </a:xfrm>
          <a:prstGeom prst="rect">
            <a:avLst/>
          </a:prstGeom>
        </p:spPr>
      </p:pic>
      <p:pic>
        <p:nvPicPr>
          <p:cNvPr id="20" name="Picture 19">
            <a:extLst>
              <a:ext uri="{FF2B5EF4-FFF2-40B4-BE49-F238E27FC236}">
                <a16:creationId xmlns:a16="http://schemas.microsoft.com/office/drawing/2014/main" id="{A47AFE61-6B87-9923-1F34-310E5282CF25}"/>
              </a:ext>
            </a:extLst>
          </p:cNvPr>
          <p:cNvPicPr>
            <a:picLocks noChangeAspect="1"/>
          </p:cNvPicPr>
          <p:nvPr/>
        </p:nvPicPr>
        <p:blipFill>
          <a:blip r:embed="rId5"/>
          <a:stretch>
            <a:fillRect/>
          </a:stretch>
        </p:blipFill>
        <p:spPr>
          <a:xfrm>
            <a:off x="829912" y="9870121"/>
            <a:ext cx="571500" cy="1130300"/>
          </a:xfrm>
          <a:prstGeom prst="rect">
            <a:avLst/>
          </a:prstGeom>
        </p:spPr>
      </p:pic>
      <p:pic>
        <p:nvPicPr>
          <p:cNvPr id="21" name="Picture 20">
            <a:extLst>
              <a:ext uri="{FF2B5EF4-FFF2-40B4-BE49-F238E27FC236}">
                <a16:creationId xmlns:a16="http://schemas.microsoft.com/office/drawing/2014/main" id="{8C0CB716-E03F-8DD8-A742-D2F9EEE4FA6C}"/>
              </a:ext>
            </a:extLst>
          </p:cNvPr>
          <p:cNvPicPr>
            <a:picLocks noChangeAspect="1"/>
          </p:cNvPicPr>
          <p:nvPr/>
        </p:nvPicPr>
        <p:blipFill>
          <a:blip r:embed="rId6"/>
          <a:stretch>
            <a:fillRect/>
          </a:stretch>
        </p:blipFill>
        <p:spPr>
          <a:xfrm>
            <a:off x="829912" y="10191994"/>
            <a:ext cx="393700" cy="469900"/>
          </a:xfrm>
          <a:prstGeom prst="rect">
            <a:avLst/>
          </a:prstGeom>
        </p:spPr>
      </p:pic>
      <p:pic>
        <p:nvPicPr>
          <p:cNvPr id="9" name="Picture 8">
            <a:extLst>
              <a:ext uri="{FF2B5EF4-FFF2-40B4-BE49-F238E27FC236}">
                <a16:creationId xmlns:a16="http://schemas.microsoft.com/office/drawing/2014/main" id="{702E8981-963D-73DC-29F7-B587E2D6877B}"/>
              </a:ext>
            </a:extLst>
          </p:cNvPr>
          <p:cNvPicPr>
            <a:picLocks noChangeAspect="1"/>
          </p:cNvPicPr>
          <p:nvPr/>
        </p:nvPicPr>
        <p:blipFill>
          <a:blip r:embed="rId7"/>
          <a:stretch>
            <a:fillRect/>
          </a:stretch>
        </p:blipFill>
        <p:spPr>
          <a:xfrm>
            <a:off x="10961216" y="9559109"/>
            <a:ext cx="1320800" cy="1320800"/>
          </a:xfrm>
          <a:prstGeom prst="rect">
            <a:avLst/>
          </a:prstGeom>
        </p:spPr>
      </p:pic>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121</TotalTime>
  <Words>90</Words>
  <Application>Microsoft Macintosh PowerPoint</Application>
  <PresentationFormat>Custom</PresentationFormat>
  <Paragraphs>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Office Theme</vt:lpstr>
      <vt:lpstr>Not registered?  Download the mobile app  or visit mycastlight.com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Dori Shields</cp:lastModifiedBy>
  <cp:revision>31</cp:revision>
  <dcterms:created xsi:type="dcterms:W3CDTF">2023-12-11T20:49:55Z</dcterms:created>
  <dcterms:modified xsi:type="dcterms:W3CDTF">2024-10-28T18:30:52Z</dcterms:modified>
</cp:coreProperties>
</file>