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67"/>
    <p:restoredTop sz="96327"/>
  </p:normalViewPr>
  <p:slideViewPr>
    <p:cSldViewPr snapToGrid="0">
      <p:cViewPr varScale="1">
        <p:scale>
          <a:sx n="61" d="100"/>
          <a:sy n="61" d="100"/>
        </p:scale>
        <p:origin x="306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10/29/24</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8" name="Picture 7" descr="A doctor talking to a patient&#10;&#10;Description automatically generated">
            <a:extLst>
              <a:ext uri="{FF2B5EF4-FFF2-40B4-BE49-F238E27FC236}">
                <a16:creationId xmlns:a16="http://schemas.microsoft.com/office/drawing/2014/main" id="{FFE3E8DD-572E-646D-2565-779C38DC2C6F}"/>
              </a:ext>
            </a:extLst>
          </p:cNvPr>
          <p:cNvPicPr>
            <a:picLocks noChangeAspect="1"/>
          </p:cNvPicPr>
          <p:nvPr userDrawn="1"/>
        </p:nvPicPr>
        <p:blipFill>
          <a:blip r:embed="rId4"/>
          <a:stretch>
            <a:fillRect/>
          </a:stretch>
        </p:blipFill>
        <p:spPr>
          <a:xfrm>
            <a:off x="-1" y="-1"/>
            <a:ext cx="13715995" cy="5664197"/>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9F8EC70-8DF3-8D87-735A-36CF0AD3DD51}"/>
              </a:ext>
            </a:extLst>
          </p:cNvPr>
          <p:cNvPicPr>
            <a:picLocks noChangeAspect="1"/>
          </p:cNvPicPr>
          <p:nvPr/>
        </p:nvPicPr>
        <p:blipFill>
          <a:blip r:embed="rId3"/>
          <a:stretch>
            <a:fillRect/>
          </a:stretch>
        </p:blipFill>
        <p:spPr>
          <a:xfrm>
            <a:off x="829912" y="9314645"/>
            <a:ext cx="12024312" cy="2628334"/>
          </a:xfrm>
          <a:prstGeom prst="rect">
            <a:avLst/>
          </a:prstGeom>
        </p:spPr>
      </p:pic>
      <p:sp>
        <p:nvSpPr>
          <p:cNvPr id="2" name="Title 1">
            <a:extLst>
              <a:ext uri="{FF2B5EF4-FFF2-40B4-BE49-F238E27FC236}">
                <a16:creationId xmlns:a16="http://schemas.microsoft.com/office/drawing/2014/main" id="{781F18F3-CB0F-1E70-C8B3-0E8E1984F03F}"/>
              </a:ext>
            </a:extLst>
          </p:cNvPr>
          <p:cNvSpPr>
            <a:spLocks noGrp="1"/>
          </p:cNvSpPr>
          <p:nvPr>
            <p:ph type="ctrTitle" idx="4294967295"/>
          </p:nvPr>
        </p:nvSpPr>
        <p:spPr>
          <a:xfrm>
            <a:off x="7238657" y="9665377"/>
            <a:ext cx="4055005" cy="1066844"/>
          </a:xfrm>
          <a:prstGeom prst="rect">
            <a:avLst/>
          </a:prstGeom>
        </p:spPr>
        <p:txBody>
          <a:body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Not registered?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Download the mobile app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or visit </a:t>
            </a:r>
            <a:r>
              <a:rPr lang="en-US" sz="2000" b="1" dirty="0" err="1">
                <a:latin typeface="Arial" panose="020B0604020202020204" pitchFamily="34" charset="0"/>
                <a:ea typeface="Verdana" panose="020B0604030504040204" pitchFamily="34" charset="0"/>
                <a:cs typeface="Arial" panose="020B0604020202020204" pitchFamily="34" charset="0"/>
              </a:rPr>
              <a:t>mycastlight.com</a:t>
            </a:r>
            <a:endParaRPr lang="en-US" sz="2000" b="1" dirty="0">
              <a:latin typeface="Arial" panose="020B060402020202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E84A44-D438-29B4-A75F-8EE391F03679}"/>
              </a:ext>
            </a:extLst>
          </p:cNvPr>
          <p:cNvSpPr txBox="1"/>
          <p:nvPr/>
        </p:nvSpPr>
        <p:spPr>
          <a:xfrm>
            <a:off x="7414301" y="12615334"/>
            <a:ext cx="2486025" cy="323165"/>
          </a:xfrm>
          <a:prstGeom prst="rect">
            <a:avLst/>
          </a:prstGeom>
          <a:noFill/>
        </p:spPr>
        <p:txBody>
          <a:bodyPr wrap="square" rtlCol="0">
            <a:spAutoFit/>
          </a:bodyPr>
          <a:lstStyle/>
          <a:p>
            <a:r>
              <a:rPr lang="en-US" sz="1500" b="0" i="0" spc="200" baseline="0"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0B383143-7A22-937E-2F72-004C7DE9E438}"/>
              </a:ext>
            </a:extLst>
          </p:cNvPr>
          <p:cNvSpPr txBox="1"/>
          <p:nvPr/>
        </p:nvSpPr>
        <p:spPr>
          <a:xfrm>
            <a:off x="691755" y="6039445"/>
            <a:ext cx="12702117" cy="784830"/>
          </a:xfrm>
          <a:prstGeom prst="rect">
            <a:avLst/>
          </a:prstGeom>
          <a:noFill/>
        </p:spPr>
        <p:txBody>
          <a:bodyPr wrap="square" rtlCol="0">
            <a:spAutoFit/>
          </a:bodyPr>
          <a:lstStyle/>
          <a:p>
            <a:r>
              <a:rPr lang="en-US" sz="4400" b="1" spc="-150" dirty="0">
                <a:solidFill>
                  <a:srgbClr val="2A27D8"/>
                </a:solidFill>
                <a:latin typeface="Arial" panose="020B0604020202020204" pitchFamily="34" charset="0"/>
                <a:cs typeface="Arial" panose="020B0604020202020204" pitchFamily="34" charset="0"/>
              </a:rPr>
              <a:t>High blood pressure: what women need to know </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6941901"/>
            <a:ext cx="12024312" cy="1902380"/>
          </a:xfrm>
          <a:prstGeom prst="rect">
            <a:avLst/>
          </a:prstGeom>
          <a:noFill/>
        </p:spPr>
        <p:txBody>
          <a:bodyPr wrap="square" rtlCol="0">
            <a:spAutoFit/>
          </a:bodyPr>
          <a:lstStyle/>
          <a:p>
            <a:pPr>
              <a:lnSpc>
                <a:spcPts val="3580"/>
              </a:lnSpc>
            </a:pPr>
            <a:r>
              <a:rPr lang="en-US" sz="2600" dirty="0">
                <a:latin typeface="Arial" panose="020B0604020202020204" pitchFamily="34" charset="0"/>
                <a:cs typeface="Arial" panose="020B0604020202020204" pitchFamily="34" charset="0"/>
              </a:rPr>
              <a:t>Heart disease is the leading cause of death for women in the US. High blood pressure can increase the risk for heart disease. Most people with high blood pressure have no symptoms, even if blood pressure readings are dangerously high. Get your blood pressure checked regularly as it can save your life.</a:t>
            </a:r>
          </a:p>
        </p:txBody>
      </p:sp>
      <p:sp>
        <p:nvSpPr>
          <p:cNvPr id="6" name="TextBox 5">
            <a:extLst>
              <a:ext uri="{FF2B5EF4-FFF2-40B4-BE49-F238E27FC236}">
                <a16:creationId xmlns:a16="http://schemas.microsoft.com/office/drawing/2014/main" id="{350138FA-D4D0-B3C7-F8C1-E42715B2C25F}"/>
              </a:ext>
            </a:extLst>
          </p:cNvPr>
          <p:cNvSpPr txBox="1"/>
          <p:nvPr/>
        </p:nvSpPr>
        <p:spPr>
          <a:xfrm>
            <a:off x="1724949" y="9817102"/>
            <a:ext cx="4229100" cy="1473096"/>
          </a:xfrm>
          <a:prstGeom prst="rect">
            <a:avLst/>
          </a:prstGeom>
          <a:noFill/>
        </p:spPr>
        <p:txBody>
          <a:bodyPr wrap="square" rtlCol="0">
            <a:spAutoFit/>
          </a:bodyPr>
          <a:lstStyle/>
          <a:p>
            <a:pPr>
              <a:lnSpc>
                <a:spcPts val="3720"/>
              </a:lnSpc>
            </a:pPr>
            <a:r>
              <a:rPr lang="en-US" sz="2600" b="1" dirty="0">
                <a:solidFill>
                  <a:srgbClr val="2A27D8"/>
                </a:solidFill>
                <a:latin typeface="Arial" panose="020B0604020202020204" pitchFamily="34" charset="0"/>
                <a:cs typeface="Arial" panose="020B0604020202020204" pitchFamily="34" charset="0"/>
              </a:rPr>
              <a:t>Log in to </a:t>
            </a:r>
            <a:r>
              <a:rPr lang="en-US" sz="2600" b="1" dirty="0" err="1">
                <a:solidFill>
                  <a:srgbClr val="2A27D8"/>
                </a:solidFill>
                <a:latin typeface="Arial" panose="020B0604020202020204" pitchFamily="34" charset="0"/>
                <a:cs typeface="Arial" panose="020B0604020202020204" pitchFamily="34" charset="0"/>
              </a:rPr>
              <a:t>Castlight</a:t>
            </a:r>
            <a:r>
              <a:rPr lang="en-US" sz="2600" b="1" dirty="0">
                <a:solidFill>
                  <a:srgbClr val="2A27D8"/>
                </a:solidFill>
                <a:latin typeface="Arial" panose="020B0604020202020204" pitchFamily="34" charset="0"/>
                <a:cs typeface="Arial" panose="020B0604020202020204" pitchFamily="34" charset="0"/>
              </a:rPr>
              <a:t> to find a provider and schedule your appointment.</a:t>
            </a:r>
          </a:p>
        </p:txBody>
      </p:sp>
      <p:sp>
        <p:nvSpPr>
          <p:cNvPr id="17" name="TextBox 16">
            <a:extLst>
              <a:ext uri="{FF2B5EF4-FFF2-40B4-BE49-F238E27FC236}">
                <a16:creationId xmlns:a16="http://schemas.microsoft.com/office/drawing/2014/main" id="{19CD5171-E780-C868-8F53-3AAF7CE45D10}"/>
              </a:ext>
            </a:extLst>
          </p:cNvPr>
          <p:cNvSpPr txBox="1"/>
          <p:nvPr/>
        </p:nvSpPr>
        <p:spPr>
          <a:xfrm>
            <a:off x="7837527" y="11147049"/>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D874B214-F116-E452-5128-E4061992459B}"/>
              </a:ext>
            </a:extLst>
          </p:cNvPr>
          <p:cNvPicPr>
            <a:picLocks noChangeAspect="1"/>
          </p:cNvPicPr>
          <p:nvPr/>
        </p:nvPicPr>
        <p:blipFill>
          <a:blip r:embed="rId4"/>
          <a:stretch>
            <a:fillRect/>
          </a:stretch>
        </p:blipFill>
        <p:spPr>
          <a:xfrm>
            <a:off x="7330153" y="11124854"/>
            <a:ext cx="431800" cy="444500"/>
          </a:xfrm>
          <a:prstGeom prst="rect">
            <a:avLst/>
          </a:prstGeom>
        </p:spPr>
      </p:pic>
      <p:pic>
        <p:nvPicPr>
          <p:cNvPr id="20" name="Picture 19">
            <a:extLst>
              <a:ext uri="{FF2B5EF4-FFF2-40B4-BE49-F238E27FC236}">
                <a16:creationId xmlns:a16="http://schemas.microsoft.com/office/drawing/2014/main" id="{A47AFE61-6B87-9923-1F34-310E5282CF25}"/>
              </a:ext>
            </a:extLst>
          </p:cNvPr>
          <p:cNvPicPr>
            <a:picLocks noChangeAspect="1"/>
          </p:cNvPicPr>
          <p:nvPr/>
        </p:nvPicPr>
        <p:blipFill>
          <a:blip r:embed="rId5"/>
          <a:stretch>
            <a:fillRect/>
          </a:stretch>
        </p:blipFill>
        <p:spPr>
          <a:xfrm>
            <a:off x="829912" y="10073165"/>
            <a:ext cx="571500" cy="1130300"/>
          </a:xfrm>
          <a:prstGeom prst="rect">
            <a:avLst/>
          </a:prstGeom>
        </p:spPr>
      </p:pic>
      <p:pic>
        <p:nvPicPr>
          <p:cNvPr id="21" name="Picture 20">
            <a:extLst>
              <a:ext uri="{FF2B5EF4-FFF2-40B4-BE49-F238E27FC236}">
                <a16:creationId xmlns:a16="http://schemas.microsoft.com/office/drawing/2014/main" id="{8C0CB716-E03F-8DD8-A742-D2F9EEE4FA6C}"/>
              </a:ext>
            </a:extLst>
          </p:cNvPr>
          <p:cNvPicPr>
            <a:picLocks noChangeAspect="1"/>
          </p:cNvPicPr>
          <p:nvPr/>
        </p:nvPicPr>
        <p:blipFill>
          <a:blip r:embed="rId6"/>
          <a:stretch>
            <a:fillRect/>
          </a:stretch>
        </p:blipFill>
        <p:spPr>
          <a:xfrm>
            <a:off x="829912" y="10395038"/>
            <a:ext cx="393700" cy="469900"/>
          </a:xfrm>
          <a:prstGeom prst="rect">
            <a:avLst/>
          </a:prstGeom>
        </p:spPr>
      </p:pic>
      <p:pic>
        <p:nvPicPr>
          <p:cNvPr id="10" name="Picture 9">
            <a:extLst>
              <a:ext uri="{FF2B5EF4-FFF2-40B4-BE49-F238E27FC236}">
                <a16:creationId xmlns:a16="http://schemas.microsoft.com/office/drawing/2014/main" id="{98F72084-92B1-63D8-380D-84AC99326B7B}"/>
              </a:ext>
            </a:extLst>
          </p:cNvPr>
          <p:cNvPicPr>
            <a:picLocks noChangeAspect="1"/>
          </p:cNvPicPr>
          <p:nvPr/>
        </p:nvPicPr>
        <p:blipFill>
          <a:blip r:embed="rId7"/>
          <a:stretch>
            <a:fillRect/>
          </a:stretch>
        </p:blipFill>
        <p:spPr>
          <a:xfrm>
            <a:off x="10964284" y="9732423"/>
            <a:ext cx="1308100" cy="1308100"/>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117</TotalTime>
  <Words>102</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Not registered?  Download the mobile app  or visit mycastlight.com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32</cp:revision>
  <dcterms:created xsi:type="dcterms:W3CDTF">2023-12-11T20:49:55Z</dcterms:created>
  <dcterms:modified xsi:type="dcterms:W3CDTF">2024-10-29T18:17:01Z</dcterms:modified>
</cp:coreProperties>
</file>