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67"/>
    <p:restoredTop sz="96327"/>
  </p:normalViewPr>
  <p:slideViewPr>
    <p:cSldViewPr snapToGrid="0">
      <p:cViewPr varScale="1">
        <p:scale>
          <a:sx n="61" d="100"/>
          <a:sy n="61" d="100"/>
        </p:scale>
        <p:origin x="306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10/29/24</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10" name="Picture 9" descr="A group of women wearing pink shirts&#10;&#10;Description automatically generated">
            <a:extLst>
              <a:ext uri="{FF2B5EF4-FFF2-40B4-BE49-F238E27FC236}">
                <a16:creationId xmlns:a16="http://schemas.microsoft.com/office/drawing/2014/main" id="{81D88D28-3018-1C84-250E-52547D4D5D4C}"/>
              </a:ext>
            </a:extLst>
          </p:cNvPr>
          <p:cNvPicPr>
            <a:picLocks noChangeAspect="1"/>
          </p:cNvPicPr>
          <p:nvPr userDrawn="1"/>
        </p:nvPicPr>
        <p:blipFill>
          <a:blip r:embed="rId4"/>
          <a:stretch>
            <a:fillRect/>
          </a:stretch>
        </p:blipFill>
        <p:spPr>
          <a:xfrm>
            <a:off x="-1" y="0"/>
            <a:ext cx="13718675" cy="5665304"/>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9F8EC70-8DF3-8D87-735A-36CF0AD3DD51}"/>
              </a:ext>
            </a:extLst>
          </p:cNvPr>
          <p:cNvPicPr>
            <a:picLocks noChangeAspect="1"/>
          </p:cNvPicPr>
          <p:nvPr/>
        </p:nvPicPr>
        <p:blipFill>
          <a:blip r:embed="rId3"/>
          <a:stretch>
            <a:fillRect/>
          </a:stretch>
        </p:blipFill>
        <p:spPr>
          <a:xfrm>
            <a:off x="829912" y="9314645"/>
            <a:ext cx="12024312" cy="2628334"/>
          </a:xfrm>
          <a:prstGeom prst="rect">
            <a:avLst/>
          </a:prstGeom>
        </p:spPr>
      </p:pic>
      <p:sp>
        <p:nvSpPr>
          <p:cNvPr id="2" name="Title 1">
            <a:extLst>
              <a:ext uri="{FF2B5EF4-FFF2-40B4-BE49-F238E27FC236}">
                <a16:creationId xmlns:a16="http://schemas.microsoft.com/office/drawing/2014/main" id="{781F18F3-CB0F-1E70-C8B3-0E8E1984F03F}"/>
              </a:ext>
            </a:extLst>
          </p:cNvPr>
          <p:cNvSpPr>
            <a:spLocks noGrp="1"/>
          </p:cNvSpPr>
          <p:nvPr>
            <p:ph type="ctrTitle" idx="4294967295"/>
          </p:nvPr>
        </p:nvSpPr>
        <p:spPr>
          <a:xfrm>
            <a:off x="7238657" y="9665377"/>
            <a:ext cx="4055005" cy="1066844"/>
          </a:xfrm>
          <a:prstGeom prst="rect">
            <a:avLst/>
          </a:prstGeom>
        </p:spPr>
        <p:txBody>
          <a:body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Not registered?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Download the mobile app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or visit </a:t>
            </a:r>
            <a:r>
              <a:rPr lang="en-US" sz="2000" b="1" dirty="0" err="1">
                <a:latin typeface="Arial" panose="020B0604020202020204" pitchFamily="34" charset="0"/>
                <a:ea typeface="Verdana" panose="020B0604030504040204" pitchFamily="34" charset="0"/>
                <a:cs typeface="Arial" panose="020B0604020202020204" pitchFamily="34" charset="0"/>
              </a:rPr>
              <a:t>mycastlight.com</a:t>
            </a:r>
            <a:endParaRPr lang="en-US" sz="2000" b="1" dirty="0">
              <a:latin typeface="Arial" panose="020B060402020202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2E84A44-D438-29B4-A75F-8EE391F03679}"/>
              </a:ext>
            </a:extLst>
          </p:cNvPr>
          <p:cNvSpPr txBox="1"/>
          <p:nvPr/>
        </p:nvSpPr>
        <p:spPr>
          <a:xfrm>
            <a:off x="7414301" y="12615334"/>
            <a:ext cx="2486025" cy="323165"/>
          </a:xfrm>
          <a:prstGeom prst="rect">
            <a:avLst/>
          </a:prstGeom>
          <a:noFill/>
        </p:spPr>
        <p:txBody>
          <a:bodyPr wrap="square" rtlCol="0">
            <a:spAutoFit/>
          </a:bodyPr>
          <a:lstStyle/>
          <a:p>
            <a:r>
              <a:rPr lang="en-US" sz="1500" b="0" i="0" spc="200" baseline="0"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0B383143-7A22-937E-2F72-004C7DE9E438}"/>
              </a:ext>
            </a:extLst>
          </p:cNvPr>
          <p:cNvSpPr txBox="1"/>
          <p:nvPr/>
        </p:nvSpPr>
        <p:spPr>
          <a:xfrm>
            <a:off x="691755" y="5911855"/>
            <a:ext cx="12702117" cy="1528624"/>
          </a:xfrm>
          <a:prstGeom prst="rect">
            <a:avLst/>
          </a:prstGeom>
          <a:noFill/>
        </p:spPr>
        <p:txBody>
          <a:bodyPr wrap="square" rtlCol="0">
            <a:spAutoFit/>
          </a:bodyPr>
          <a:lstStyle/>
          <a:p>
            <a:pPr>
              <a:lnSpc>
                <a:spcPts val="5580"/>
              </a:lnSpc>
            </a:pPr>
            <a:r>
              <a:rPr lang="en-US" sz="5400" b="1" spc="-150" dirty="0">
                <a:solidFill>
                  <a:srgbClr val="2A27D8"/>
                </a:solidFill>
                <a:latin typeface="Arial" panose="020B0604020202020204" pitchFamily="34" charset="0"/>
                <a:cs typeface="Arial" panose="020B0604020202020204" pitchFamily="34" charset="0"/>
              </a:rPr>
              <a:t>Get screened for breast cancer – </a:t>
            </a:r>
          </a:p>
          <a:p>
            <a:pPr>
              <a:lnSpc>
                <a:spcPts val="5580"/>
              </a:lnSpc>
            </a:pPr>
            <a:r>
              <a:rPr lang="en-US" sz="5400" b="1" spc="-150" dirty="0">
                <a:solidFill>
                  <a:srgbClr val="2A27D8"/>
                </a:solidFill>
                <a:latin typeface="Arial" panose="020B0604020202020204" pitchFamily="34" charset="0"/>
                <a:cs typeface="Arial" panose="020B0604020202020204" pitchFamily="34" charset="0"/>
              </a:rPr>
              <a:t>it can make a difference</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7409731"/>
            <a:ext cx="12024312" cy="1653145"/>
          </a:xfrm>
          <a:prstGeom prst="rect">
            <a:avLst/>
          </a:prstGeom>
          <a:noFill/>
        </p:spPr>
        <p:txBody>
          <a:bodyPr wrap="square" rtlCol="0">
            <a:spAutoFit/>
          </a:bodyPr>
          <a:lstStyle/>
          <a:p>
            <a:pPr>
              <a:lnSpc>
                <a:spcPts val="3080"/>
              </a:lnSpc>
            </a:pPr>
            <a:r>
              <a:rPr lang="en-US" sz="2400" dirty="0">
                <a:latin typeface="Arial" panose="020B0604020202020204" pitchFamily="34" charset="0"/>
                <a:cs typeface="Arial" panose="020B0604020202020204" pitchFamily="34" charset="0"/>
              </a:rPr>
              <a:t>Breast cancer screening and early detection play an important role in your health. Screening tests can help detect breast cancer at an early stage when the chances of survival are highest. Review guidelines and health history with a doctor and get your mammogram scheduled.</a:t>
            </a:r>
          </a:p>
        </p:txBody>
      </p:sp>
      <p:sp>
        <p:nvSpPr>
          <p:cNvPr id="6" name="TextBox 5">
            <a:extLst>
              <a:ext uri="{FF2B5EF4-FFF2-40B4-BE49-F238E27FC236}">
                <a16:creationId xmlns:a16="http://schemas.microsoft.com/office/drawing/2014/main" id="{350138FA-D4D0-B3C7-F8C1-E42715B2C25F}"/>
              </a:ext>
            </a:extLst>
          </p:cNvPr>
          <p:cNvSpPr txBox="1"/>
          <p:nvPr/>
        </p:nvSpPr>
        <p:spPr>
          <a:xfrm>
            <a:off x="1724949" y="9817102"/>
            <a:ext cx="4229100" cy="1473096"/>
          </a:xfrm>
          <a:prstGeom prst="rect">
            <a:avLst/>
          </a:prstGeom>
          <a:noFill/>
        </p:spPr>
        <p:txBody>
          <a:bodyPr wrap="square" rtlCol="0">
            <a:spAutoFit/>
          </a:bodyPr>
          <a:lstStyle/>
          <a:p>
            <a:pPr>
              <a:lnSpc>
                <a:spcPts val="3720"/>
              </a:lnSpc>
            </a:pPr>
            <a:r>
              <a:rPr lang="en-US" sz="2600" b="1" dirty="0">
                <a:solidFill>
                  <a:srgbClr val="2A27D8"/>
                </a:solidFill>
                <a:latin typeface="Arial" panose="020B0604020202020204" pitchFamily="34" charset="0"/>
                <a:cs typeface="Arial" panose="020B0604020202020204" pitchFamily="34" charset="0"/>
              </a:rPr>
              <a:t>Log in to </a:t>
            </a:r>
            <a:r>
              <a:rPr lang="en-US" sz="2600" b="1" dirty="0" err="1">
                <a:solidFill>
                  <a:srgbClr val="2A27D8"/>
                </a:solidFill>
                <a:latin typeface="Arial" panose="020B0604020202020204" pitchFamily="34" charset="0"/>
                <a:cs typeface="Arial" panose="020B0604020202020204" pitchFamily="34" charset="0"/>
              </a:rPr>
              <a:t>Castlight</a:t>
            </a:r>
            <a:r>
              <a:rPr lang="en-US" sz="2600" b="1" dirty="0">
                <a:solidFill>
                  <a:srgbClr val="2A27D8"/>
                </a:solidFill>
                <a:latin typeface="Arial" panose="020B0604020202020204" pitchFamily="34" charset="0"/>
                <a:cs typeface="Arial" panose="020B0604020202020204" pitchFamily="34" charset="0"/>
              </a:rPr>
              <a:t> to find a provider and schedule your appointment.</a:t>
            </a:r>
          </a:p>
        </p:txBody>
      </p:sp>
      <p:sp>
        <p:nvSpPr>
          <p:cNvPr id="17" name="TextBox 16">
            <a:extLst>
              <a:ext uri="{FF2B5EF4-FFF2-40B4-BE49-F238E27FC236}">
                <a16:creationId xmlns:a16="http://schemas.microsoft.com/office/drawing/2014/main" id="{19CD5171-E780-C868-8F53-3AAF7CE45D10}"/>
              </a:ext>
            </a:extLst>
          </p:cNvPr>
          <p:cNvSpPr txBox="1"/>
          <p:nvPr/>
        </p:nvSpPr>
        <p:spPr>
          <a:xfrm>
            <a:off x="7837527" y="11147049"/>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D874B214-F116-E452-5128-E4061992459B}"/>
              </a:ext>
            </a:extLst>
          </p:cNvPr>
          <p:cNvPicPr>
            <a:picLocks noChangeAspect="1"/>
          </p:cNvPicPr>
          <p:nvPr/>
        </p:nvPicPr>
        <p:blipFill>
          <a:blip r:embed="rId4"/>
          <a:stretch>
            <a:fillRect/>
          </a:stretch>
        </p:blipFill>
        <p:spPr>
          <a:xfrm>
            <a:off x="7330153" y="11124854"/>
            <a:ext cx="431800" cy="444500"/>
          </a:xfrm>
          <a:prstGeom prst="rect">
            <a:avLst/>
          </a:prstGeom>
        </p:spPr>
      </p:pic>
      <p:pic>
        <p:nvPicPr>
          <p:cNvPr id="20" name="Picture 19">
            <a:extLst>
              <a:ext uri="{FF2B5EF4-FFF2-40B4-BE49-F238E27FC236}">
                <a16:creationId xmlns:a16="http://schemas.microsoft.com/office/drawing/2014/main" id="{A47AFE61-6B87-9923-1F34-310E5282CF25}"/>
              </a:ext>
            </a:extLst>
          </p:cNvPr>
          <p:cNvPicPr>
            <a:picLocks noChangeAspect="1"/>
          </p:cNvPicPr>
          <p:nvPr/>
        </p:nvPicPr>
        <p:blipFill>
          <a:blip r:embed="rId5"/>
          <a:stretch>
            <a:fillRect/>
          </a:stretch>
        </p:blipFill>
        <p:spPr>
          <a:xfrm>
            <a:off x="829912" y="10073165"/>
            <a:ext cx="571500" cy="1130300"/>
          </a:xfrm>
          <a:prstGeom prst="rect">
            <a:avLst/>
          </a:prstGeom>
        </p:spPr>
      </p:pic>
      <p:pic>
        <p:nvPicPr>
          <p:cNvPr id="21" name="Picture 20">
            <a:extLst>
              <a:ext uri="{FF2B5EF4-FFF2-40B4-BE49-F238E27FC236}">
                <a16:creationId xmlns:a16="http://schemas.microsoft.com/office/drawing/2014/main" id="{8C0CB716-E03F-8DD8-A742-D2F9EEE4FA6C}"/>
              </a:ext>
            </a:extLst>
          </p:cNvPr>
          <p:cNvPicPr>
            <a:picLocks noChangeAspect="1"/>
          </p:cNvPicPr>
          <p:nvPr/>
        </p:nvPicPr>
        <p:blipFill>
          <a:blip r:embed="rId6"/>
          <a:stretch>
            <a:fillRect/>
          </a:stretch>
        </p:blipFill>
        <p:spPr>
          <a:xfrm>
            <a:off x="829912" y="10395038"/>
            <a:ext cx="393700" cy="469900"/>
          </a:xfrm>
          <a:prstGeom prst="rect">
            <a:avLst/>
          </a:prstGeom>
        </p:spPr>
      </p:pic>
      <p:pic>
        <p:nvPicPr>
          <p:cNvPr id="10" name="Picture 9">
            <a:extLst>
              <a:ext uri="{FF2B5EF4-FFF2-40B4-BE49-F238E27FC236}">
                <a16:creationId xmlns:a16="http://schemas.microsoft.com/office/drawing/2014/main" id="{98F72084-92B1-63D8-380D-84AC99326B7B}"/>
              </a:ext>
            </a:extLst>
          </p:cNvPr>
          <p:cNvPicPr>
            <a:picLocks noChangeAspect="1"/>
          </p:cNvPicPr>
          <p:nvPr/>
        </p:nvPicPr>
        <p:blipFill>
          <a:blip r:embed="rId7"/>
          <a:stretch>
            <a:fillRect/>
          </a:stretch>
        </p:blipFill>
        <p:spPr>
          <a:xfrm>
            <a:off x="10964284" y="9732423"/>
            <a:ext cx="1308100" cy="1308100"/>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120</TotalTime>
  <Words>94</Words>
  <Application>Microsoft Macintosh PowerPoint</Application>
  <PresentationFormat>Custom</PresentationFormat>
  <Paragraphs>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Not registered?  Download the mobile app  or visit mycastlight.com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33</cp:revision>
  <dcterms:created xsi:type="dcterms:W3CDTF">2023-12-11T20:49:55Z</dcterms:created>
  <dcterms:modified xsi:type="dcterms:W3CDTF">2024-10-29T18:19:57Z</dcterms:modified>
</cp:coreProperties>
</file>