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72"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E"/>
    <a:srgbClr val="6E1E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206"/>
    <p:restoredTop sz="96305"/>
  </p:normalViewPr>
  <p:slideViewPr>
    <p:cSldViewPr snapToGrid="0">
      <p:cViewPr>
        <p:scale>
          <a:sx n="110" d="100"/>
          <a:sy n="110" d="100"/>
        </p:scale>
        <p:origin x="2672" y="744"/>
      </p:cViewPr>
      <p:guideLst>
        <p:guide orient="horz" pos="4272"/>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7819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7ABA24-FE3E-308E-848C-E3FCA581AA95}"/>
              </a:ext>
            </a:extLst>
          </p:cNvPr>
          <p:cNvSpPr/>
          <p:nvPr userDrawn="1"/>
        </p:nvSpPr>
        <p:spPr>
          <a:xfrm>
            <a:off x="0" y="0"/>
            <a:ext cx="7772400" cy="100584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38A64C39-49E2-1EE7-6986-BF3174BAB5E0}"/>
              </a:ext>
            </a:extLst>
          </p:cNvPr>
          <p:cNvCxnSpPr/>
          <p:nvPr userDrawn="1"/>
        </p:nvCxnSpPr>
        <p:spPr>
          <a:xfrm>
            <a:off x="3891023" y="9359249"/>
            <a:ext cx="0" cy="537159"/>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153BB0E0-F95A-1406-6354-E5AEB1FDF016}"/>
              </a:ext>
            </a:extLst>
          </p:cNvPr>
          <p:cNvPicPr>
            <a:picLocks noChangeAspect="1"/>
          </p:cNvPicPr>
          <p:nvPr userDrawn="1"/>
        </p:nvPicPr>
        <p:blipFill>
          <a:blip r:embed="rId3"/>
          <a:stretch>
            <a:fillRect/>
          </a:stretch>
        </p:blipFill>
        <p:spPr>
          <a:xfrm>
            <a:off x="2223317" y="9375481"/>
            <a:ext cx="1371600" cy="457200"/>
          </a:xfrm>
          <a:prstGeom prst="rect">
            <a:avLst/>
          </a:prstGeom>
        </p:spPr>
      </p:pic>
      <p:pic>
        <p:nvPicPr>
          <p:cNvPr id="4" name="Picture 3" descr="A person sitting on a concrete ledge&#10;&#10;Description automatically generated">
            <a:extLst>
              <a:ext uri="{FF2B5EF4-FFF2-40B4-BE49-F238E27FC236}">
                <a16:creationId xmlns:a16="http://schemas.microsoft.com/office/drawing/2014/main" id="{89CCD36A-4019-1BDD-C8D6-4EB0FFC3D7EC}"/>
              </a:ext>
            </a:extLst>
          </p:cNvPr>
          <p:cNvPicPr>
            <a:picLocks noChangeAspect="1"/>
          </p:cNvPicPr>
          <p:nvPr userDrawn="1"/>
        </p:nvPicPr>
        <p:blipFill>
          <a:blip r:embed="rId4"/>
          <a:stretch>
            <a:fillRect/>
          </a:stretch>
        </p:blipFill>
        <p:spPr>
          <a:xfrm>
            <a:off x="0" y="0"/>
            <a:ext cx="7772400" cy="3035300"/>
          </a:xfrm>
          <a:prstGeom prst="rect">
            <a:avLst/>
          </a:prstGeom>
        </p:spPr>
      </p:pic>
    </p:spTree>
    <p:extLst>
      <p:ext uri="{BB962C8B-B14F-4D97-AF65-F5344CB8AC3E}">
        <p14:creationId xmlns:p14="http://schemas.microsoft.com/office/powerpoint/2010/main" val="2780023973"/>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A2CED4-2259-879B-E6AB-DE796CA2224A}"/>
              </a:ext>
            </a:extLst>
          </p:cNvPr>
          <p:cNvSpPr/>
          <p:nvPr/>
        </p:nvSpPr>
        <p:spPr>
          <a:xfrm>
            <a:off x="3761822" y="5704187"/>
            <a:ext cx="4010578" cy="2898766"/>
          </a:xfrm>
          <a:prstGeom prst="rect">
            <a:avLst/>
          </a:prstGeom>
          <a:solidFill>
            <a:srgbClr val="2A27D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02BA89A3-8A7F-87C8-4A10-DDBEC77156B4}"/>
              </a:ext>
            </a:extLst>
          </p:cNvPr>
          <p:cNvPicPr>
            <a:picLocks noChangeAspect="1"/>
          </p:cNvPicPr>
          <p:nvPr/>
        </p:nvPicPr>
        <p:blipFill>
          <a:blip r:embed="rId2">
            <a:alphaModFix/>
          </a:blip>
          <a:stretch>
            <a:fillRect/>
          </a:stretch>
        </p:blipFill>
        <p:spPr>
          <a:xfrm>
            <a:off x="-2427" y="5246926"/>
            <a:ext cx="4098120" cy="3882898"/>
          </a:xfrm>
          <a:prstGeom prst="rect">
            <a:avLst/>
          </a:prstGeom>
          <a:ln>
            <a:noFill/>
          </a:ln>
          <a:effectLst/>
        </p:spPr>
      </p:pic>
      <p:sp>
        <p:nvSpPr>
          <p:cNvPr id="4" name="TextBox 3">
            <a:extLst>
              <a:ext uri="{FF2B5EF4-FFF2-40B4-BE49-F238E27FC236}">
                <a16:creationId xmlns:a16="http://schemas.microsoft.com/office/drawing/2014/main" id="{72E84A44-D438-29B4-A75F-8EE391F03679}"/>
              </a:ext>
            </a:extLst>
          </p:cNvPr>
          <p:cNvSpPr txBox="1"/>
          <p:nvPr/>
        </p:nvSpPr>
        <p:spPr>
          <a:xfrm>
            <a:off x="4126230" y="9495313"/>
            <a:ext cx="3646170" cy="230832"/>
          </a:xfrm>
          <a:prstGeom prst="rect">
            <a:avLst/>
          </a:prstGeom>
          <a:noFill/>
        </p:spPr>
        <p:txBody>
          <a:bodyPr wrap="square" rtlCol="0">
            <a:spAutoFit/>
          </a:bodyPr>
          <a:lstStyle/>
          <a:p>
            <a:r>
              <a:rPr lang="en-US" sz="900" spc="293"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67FCE550-36C2-DD31-E719-65EA43100176}"/>
              </a:ext>
            </a:extLst>
          </p:cNvPr>
          <p:cNvSpPr txBox="1"/>
          <p:nvPr/>
        </p:nvSpPr>
        <p:spPr>
          <a:xfrm>
            <a:off x="308008" y="3058984"/>
            <a:ext cx="7322151" cy="861774"/>
          </a:xfrm>
          <a:prstGeom prst="rect">
            <a:avLst/>
          </a:prstGeom>
          <a:noFill/>
        </p:spPr>
        <p:txBody>
          <a:bodyPr wrap="square" rtlCol="0">
            <a:spAutoFit/>
          </a:bodyPr>
          <a:lstStyle/>
          <a:p>
            <a:r>
              <a:rPr lang="en-US" sz="4800" b="1" spc="-150" dirty="0">
                <a:solidFill>
                  <a:srgbClr val="2A27D8"/>
                </a:solidFill>
                <a:latin typeface="Arial" panose="020B0604020202020204" pitchFamily="34" charset="0"/>
                <a:cs typeface="Arial" panose="020B0604020202020204" pitchFamily="34" charset="0"/>
              </a:rPr>
              <a:t>Manage your ABCs</a:t>
            </a:r>
          </a:p>
        </p:txBody>
      </p:sp>
      <p:sp>
        <p:nvSpPr>
          <p:cNvPr id="5" name="TextBox 4">
            <a:extLst>
              <a:ext uri="{FF2B5EF4-FFF2-40B4-BE49-F238E27FC236}">
                <a16:creationId xmlns:a16="http://schemas.microsoft.com/office/drawing/2014/main" id="{D442DAD7-D0BE-F843-E8D1-ADF9CDDECA4F}"/>
              </a:ext>
            </a:extLst>
          </p:cNvPr>
          <p:cNvSpPr txBox="1"/>
          <p:nvPr/>
        </p:nvSpPr>
        <p:spPr>
          <a:xfrm>
            <a:off x="354003" y="3875609"/>
            <a:ext cx="7079384" cy="1127040"/>
          </a:xfrm>
          <a:prstGeom prst="rect">
            <a:avLst/>
          </a:prstGeom>
          <a:noFill/>
        </p:spPr>
        <p:txBody>
          <a:bodyPr wrap="square" rtlCol="0">
            <a:spAutoFit/>
          </a:bodyPr>
          <a:lstStyle/>
          <a:p>
            <a:pPr>
              <a:lnSpc>
                <a:spcPts val="1840"/>
              </a:lnSpc>
              <a:spcAft>
                <a:spcPts val="1000"/>
              </a:spcAft>
            </a:pPr>
            <a:r>
              <a:rPr lang="en-US" sz="1300" dirty="0">
                <a:latin typeface="Arial" panose="020B0604020202020204" pitchFamily="34" charset="0"/>
                <a:cs typeface="Arial" panose="020B0604020202020204" pitchFamily="34" charset="0"/>
              </a:rPr>
              <a:t>Diabetes is complicated and it takes practice to manage it in your everyday life. </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Whether you’re high risk or have diabetes, it’s important to manage your ABCs –</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A1C, blood pressure, and cholesterol. </a:t>
            </a:r>
          </a:p>
          <a:p>
            <a:pPr>
              <a:lnSpc>
                <a:spcPts val="1840"/>
              </a:lnSpc>
            </a:pPr>
            <a:r>
              <a:rPr lang="en-US" sz="1400" b="1" dirty="0">
                <a:latin typeface="Arial" panose="020B0604020202020204" pitchFamily="34" charset="0"/>
                <a:cs typeface="Arial" panose="020B0604020202020204" pitchFamily="34" charset="0"/>
              </a:rPr>
              <a:t>Schedule a visit with your primary care provider (PCP) to know your numbers.</a:t>
            </a:r>
          </a:p>
        </p:txBody>
      </p:sp>
      <p:sp>
        <p:nvSpPr>
          <p:cNvPr id="8" name="TextBox 7">
            <a:extLst>
              <a:ext uri="{FF2B5EF4-FFF2-40B4-BE49-F238E27FC236}">
                <a16:creationId xmlns:a16="http://schemas.microsoft.com/office/drawing/2014/main" id="{A6D8CF03-6AB6-6FF2-207A-1D21B68615C0}"/>
              </a:ext>
            </a:extLst>
          </p:cNvPr>
          <p:cNvSpPr txBox="1"/>
          <p:nvPr/>
        </p:nvSpPr>
        <p:spPr>
          <a:xfrm>
            <a:off x="1016604" y="5974805"/>
            <a:ext cx="2719328" cy="2977738"/>
          </a:xfrm>
          <a:prstGeom prst="rect">
            <a:avLst/>
          </a:prstGeom>
          <a:noFill/>
        </p:spPr>
        <p:txBody>
          <a:bodyPr wrap="square" rtlCol="0">
            <a:spAutoFit/>
          </a:bodyPr>
          <a:lstStyle/>
          <a:p>
            <a:pPr>
              <a:spcAft>
                <a:spcPts val="500"/>
              </a:spcAft>
            </a:pPr>
            <a:r>
              <a:rPr lang="en-US" sz="1200" b="1" dirty="0">
                <a:solidFill>
                  <a:srgbClr val="2A27D8"/>
                </a:solidFill>
                <a:latin typeface="Arial" panose="020B0604020202020204" pitchFamily="34" charset="0"/>
                <a:cs typeface="Arial" panose="020B0604020202020204" pitchFamily="34" charset="0"/>
              </a:rPr>
              <a:t>A1C</a:t>
            </a:r>
          </a:p>
          <a:p>
            <a:pPr>
              <a:spcAft>
                <a:spcPts val="500"/>
              </a:spcAft>
            </a:pPr>
            <a:r>
              <a:rPr lang="en-US" sz="950" dirty="0">
                <a:latin typeface="Arial" panose="020B0604020202020204" pitchFamily="34" charset="0"/>
                <a:cs typeface="Arial" panose="020B0604020202020204" pitchFamily="34" charset="0"/>
              </a:rPr>
              <a:t>Get your blood sugar checked with this simple blood test and get advice to keep levels in your target range</a:t>
            </a:r>
          </a:p>
          <a:p>
            <a:pPr>
              <a:spcBef>
                <a:spcPts val="1000"/>
              </a:spcBef>
              <a:spcAft>
                <a:spcPts val="500"/>
              </a:spcAft>
            </a:pPr>
            <a:r>
              <a:rPr lang="en-US" sz="1200" b="1" dirty="0">
                <a:solidFill>
                  <a:srgbClr val="2A27D8"/>
                </a:solidFill>
                <a:latin typeface="Arial" panose="020B0604020202020204" pitchFamily="34" charset="0"/>
                <a:cs typeface="Arial" panose="020B0604020202020204" pitchFamily="34" charset="0"/>
              </a:rPr>
              <a:t>Blood pressure</a:t>
            </a:r>
          </a:p>
          <a:p>
            <a:pPr>
              <a:spcAft>
                <a:spcPts val="500"/>
              </a:spcAft>
            </a:pPr>
            <a:r>
              <a:rPr lang="en-US" sz="950" dirty="0">
                <a:latin typeface="Arial" panose="020B0604020202020204" pitchFamily="34" charset="0"/>
                <a:cs typeface="Arial" panose="020B0604020202020204" pitchFamily="34" charset="0"/>
              </a:rPr>
              <a:t>Find out if you have high blood pressure as it often has no symptoms, but can lead to many complications of diabetes, including eye disease, kidney disease, and other heart and circulation problems</a:t>
            </a:r>
          </a:p>
          <a:p>
            <a:pPr>
              <a:spcBef>
                <a:spcPts val="1000"/>
              </a:spcBef>
              <a:spcAft>
                <a:spcPts val="500"/>
              </a:spcAft>
            </a:pPr>
            <a:r>
              <a:rPr lang="en-US" sz="1200" b="1" dirty="0">
                <a:solidFill>
                  <a:srgbClr val="2A27D8"/>
                </a:solidFill>
                <a:latin typeface="Arial" panose="020B0604020202020204" pitchFamily="34" charset="0"/>
                <a:cs typeface="Arial" panose="020B0604020202020204" pitchFamily="34" charset="0"/>
              </a:rPr>
              <a:t>Cholesterol</a:t>
            </a:r>
          </a:p>
          <a:p>
            <a:pPr>
              <a:spcAft>
                <a:spcPts val="500"/>
              </a:spcAft>
            </a:pPr>
            <a:r>
              <a:rPr lang="en-US" sz="950" dirty="0">
                <a:latin typeface="Arial" panose="020B0604020202020204" pitchFamily="34" charset="0"/>
                <a:cs typeface="Arial" panose="020B0604020202020204" pitchFamily="34" charset="0"/>
              </a:rPr>
              <a:t>Check your cholesterol as high cholesterol can be a cause of diabetes and vice versa – either way you’re more prone to heart disease and further health issues</a:t>
            </a:r>
          </a:p>
        </p:txBody>
      </p:sp>
      <p:sp>
        <p:nvSpPr>
          <p:cNvPr id="31" name="TextBox 30">
            <a:extLst>
              <a:ext uri="{FF2B5EF4-FFF2-40B4-BE49-F238E27FC236}">
                <a16:creationId xmlns:a16="http://schemas.microsoft.com/office/drawing/2014/main" id="{B349EA17-B9E7-3DF8-4CF4-D8314014BB10}"/>
              </a:ext>
            </a:extLst>
          </p:cNvPr>
          <p:cNvSpPr txBox="1"/>
          <p:nvPr/>
        </p:nvSpPr>
        <p:spPr>
          <a:xfrm>
            <a:off x="4519632" y="8083970"/>
            <a:ext cx="2107957" cy="246221"/>
          </a:xfrm>
          <a:prstGeom prst="rect">
            <a:avLst/>
          </a:prstGeom>
          <a:noFill/>
        </p:spPr>
        <p:txBody>
          <a:bodyPr wrap="square" rtlCol="0">
            <a:spAutoFit/>
          </a:bodyPr>
          <a:lstStyle/>
          <a:p>
            <a:r>
              <a:rPr lang="en-US" sz="1000" b="1" dirty="0">
                <a:solidFill>
                  <a:schemeClr val="bg1"/>
                </a:solidFill>
                <a:latin typeface="Arial" panose="020B0604020202020204" pitchFamily="34" charset="0"/>
                <a:cs typeface="Arial" panose="020B0604020202020204" pitchFamily="34" charset="0"/>
              </a:rPr>
              <a:t>@</a:t>
            </a:r>
            <a:r>
              <a:rPr lang="en-US" sz="1000" b="1" dirty="0" err="1">
                <a:solidFill>
                  <a:schemeClr val="bg1"/>
                </a:solidFill>
                <a:latin typeface="Arial" panose="020B0604020202020204" pitchFamily="34" charset="0"/>
                <a:cs typeface="Arial" panose="020B0604020202020204" pitchFamily="34" charset="0"/>
              </a:rPr>
              <a:t>heycastlight_health</a:t>
            </a:r>
            <a:endParaRPr lang="en-US" sz="1000" b="1" dirty="0">
              <a:solidFill>
                <a:schemeClr val="bg1"/>
              </a:solidFill>
              <a:latin typeface="Arial" panose="020B0604020202020204" pitchFamily="34" charset="0"/>
              <a:cs typeface="Arial" panose="020B0604020202020204" pitchFamily="34" charset="0"/>
            </a:endParaRPr>
          </a:p>
        </p:txBody>
      </p:sp>
      <p:cxnSp>
        <p:nvCxnSpPr>
          <p:cNvPr id="33" name="Straight Connector 32">
            <a:extLst>
              <a:ext uri="{FF2B5EF4-FFF2-40B4-BE49-F238E27FC236}">
                <a16:creationId xmlns:a16="http://schemas.microsoft.com/office/drawing/2014/main" id="{194F90B5-05C4-AF5B-3739-878CF8CF2DB2}"/>
              </a:ext>
            </a:extLst>
          </p:cNvPr>
          <p:cNvCxnSpPr>
            <a:cxnSpLocks/>
          </p:cNvCxnSpPr>
          <p:nvPr/>
        </p:nvCxnSpPr>
        <p:spPr>
          <a:xfrm>
            <a:off x="4318823" y="7987081"/>
            <a:ext cx="2708952" cy="0"/>
          </a:xfrm>
          <a:prstGeom prst="line">
            <a:avLst/>
          </a:prstGeom>
          <a:ln w="8890">
            <a:solidFill>
              <a:schemeClr val="bg1"/>
            </a:solidFill>
          </a:ln>
          <a:effectLst/>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D2880CBC-C0CD-4541-F72D-4820820A6327}"/>
              </a:ext>
            </a:extLst>
          </p:cNvPr>
          <p:cNvSpPr txBox="1"/>
          <p:nvPr/>
        </p:nvSpPr>
        <p:spPr>
          <a:xfrm>
            <a:off x="346507" y="5461643"/>
            <a:ext cx="3633381" cy="315471"/>
          </a:xfrm>
          <a:prstGeom prst="rect">
            <a:avLst/>
          </a:prstGeom>
          <a:noFill/>
        </p:spPr>
        <p:txBody>
          <a:bodyPr wrap="square" rtlCol="0">
            <a:spAutoFit/>
          </a:bodyPr>
          <a:lstStyle/>
          <a:p>
            <a:r>
              <a:rPr lang="en-US" sz="1450" b="1" dirty="0">
                <a:solidFill>
                  <a:srgbClr val="2A27D8"/>
                </a:solidFill>
                <a:latin typeface="Arial" panose="020B0604020202020204" pitchFamily="34" charset="0"/>
                <a:cs typeface="Arial" panose="020B0604020202020204" pitchFamily="34" charset="0"/>
              </a:rPr>
              <a:t>Screenings you need</a:t>
            </a:r>
          </a:p>
        </p:txBody>
      </p:sp>
      <p:pic>
        <p:nvPicPr>
          <p:cNvPr id="17" name="Picture 16">
            <a:extLst>
              <a:ext uri="{FF2B5EF4-FFF2-40B4-BE49-F238E27FC236}">
                <a16:creationId xmlns:a16="http://schemas.microsoft.com/office/drawing/2014/main" id="{6688DA39-6AD3-C662-58CB-8E6EF37F3108}"/>
              </a:ext>
            </a:extLst>
          </p:cNvPr>
          <p:cNvPicPr>
            <a:picLocks noChangeAspect="1"/>
          </p:cNvPicPr>
          <p:nvPr/>
        </p:nvPicPr>
        <p:blipFill>
          <a:blip r:embed="rId3"/>
          <a:stretch>
            <a:fillRect/>
          </a:stretch>
        </p:blipFill>
        <p:spPr>
          <a:xfrm>
            <a:off x="4311328" y="8091466"/>
            <a:ext cx="215900" cy="228600"/>
          </a:xfrm>
          <a:prstGeom prst="rect">
            <a:avLst/>
          </a:prstGeom>
        </p:spPr>
      </p:pic>
      <p:pic>
        <p:nvPicPr>
          <p:cNvPr id="9" name="Picture 8">
            <a:extLst>
              <a:ext uri="{FF2B5EF4-FFF2-40B4-BE49-F238E27FC236}">
                <a16:creationId xmlns:a16="http://schemas.microsoft.com/office/drawing/2014/main" id="{92BBE82E-EB4B-21EE-CE7D-C1B2E84D6A46}"/>
              </a:ext>
            </a:extLst>
          </p:cNvPr>
          <p:cNvPicPr>
            <a:picLocks noChangeAspect="1"/>
          </p:cNvPicPr>
          <p:nvPr/>
        </p:nvPicPr>
        <p:blipFill>
          <a:blip r:embed="rId4"/>
          <a:stretch>
            <a:fillRect/>
          </a:stretch>
        </p:blipFill>
        <p:spPr>
          <a:xfrm>
            <a:off x="6177790" y="6963961"/>
            <a:ext cx="863600" cy="863600"/>
          </a:xfrm>
          <a:prstGeom prst="rect">
            <a:avLst/>
          </a:prstGeom>
        </p:spPr>
      </p:pic>
      <p:pic>
        <p:nvPicPr>
          <p:cNvPr id="12" name="Picture 11">
            <a:extLst>
              <a:ext uri="{FF2B5EF4-FFF2-40B4-BE49-F238E27FC236}">
                <a16:creationId xmlns:a16="http://schemas.microsoft.com/office/drawing/2014/main" id="{0AF2BCF8-57C6-59CA-C1C6-2DD1FC7A8683}"/>
              </a:ext>
            </a:extLst>
          </p:cNvPr>
          <p:cNvPicPr>
            <a:picLocks noChangeAspect="1"/>
          </p:cNvPicPr>
          <p:nvPr/>
        </p:nvPicPr>
        <p:blipFill>
          <a:blip r:embed="rId5"/>
          <a:stretch>
            <a:fillRect/>
          </a:stretch>
        </p:blipFill>
        <p:spPr>
          <a:xfrm>
            <a:off x="464032" y="6052162"/>
            <a:ext cx="342900" cy="406400"/>
          </a:xfrm>
          <a:prstGeom prst="rect">
            <a:avLst/>
          </a:prstGeom>
        </p:spPr>
      </p:pic>
      <p:pic>
        <p:nvPicPr>
          <p:cNvPr id="16" name="Picture 15">
            <a:extLst>
              <a:ext uri="{FF2B5EF4-FFF2-40B4-BE49-F238E27FC236}">
                <a16:creationId xmlns:a16="http://schemas.microsoft.com/office/drawing/2014/main" id="{3327B42F-03C0-7C15-86F5-64A7664DB79F}"/>
              </a:ext>
            </a:extLst>
          </p:cNvPr>
          <p:cNvPicPr>
            <a:picLocks noChangeAspect="1"/>
          </p:cNvPicPr>
          <p:nvPr/>
        </p:nvPicPr>
        <p:blipFill>
          <a:blip r:embed="rId6"/>
          <a:stretch>
            <a:fillRect/>
          </a:stretch>
        </p:blipFill>
        <p:spPr>
          <a:xfrm>
            <a:off x="432282" y="6927586"/>
            <a:ext cx="406400" cy="355600"/>
          </a:xfrm>
          <a:prstGeom prst="rect">
            <a:avLst/>
          </a:prstGeom>
        </p:spPr>
      </p:pic>
      <p:pic>
        <p:nvPicPr>
          <p:cNvPr id="20" name="Picture 19">
            <a:extLst>
              <a:ext uri="{FF2B5EF4-FFF2-40B4-BE49-F238E27FC236}">
                <a16:creationId xmlns:a16="http://schemas.microsoft.com/office/drawing/2014/main" id="{5B62AF75-B3A0-197C-3AE2-F1E40B86E046}"/>
              </a:ext>
            </a:extLst>
          </p:cNvPr>
          <p:cNvPicPr>
            <a:picLocks noChangeAspect="1"/>
          </p:cNvPicPr>
          <p:nvPr/>
        </p:nvPicPr>
        <p:blipFill>
          <a:blip r:embed="rId7"/>
          <a:stretch>
            <a:fillRect/>
          </a:stretch>
        </p:blipFill>
        <p:spPr>
          <a:xfrm>
            <a:off x="432282" y="8083970"/>
            <a:ext cx="406400" cy="355600"/>
          </a:xfrm>
          <a:prstGeom prst="rect">
            <a:avLst/>
          </a:prstGeom>
        </p:spPr>
      </p:pic>
      <p:sp>
        <p:nvSpPr>
          <p:cNvPr id="21" name="Title 1">
            <a:extLst>
              <a:ext uri="{FF2B5EF4-FFF2-40B4-BE49-F238E27FC236}">
                <a16:creationId xmlns:a16="http://schemas.microsoft.com/office/drawing/2014/main" id="{4A065B0B-8BF4-46DF-0A6E-3E985D4591D1}"/>
              </a:ext>
            </a:extLst>
          </p:cNvPr>
          <p:cNvSpPr txBox="1">
            <a:spLocks/>
          </p:cNvSpPr>
          <p:nvPr/>
        </p:nvSpPr>
        <p:spPr>
          <a:xfrm>
            <a:off x="4224568" y="6270149"/>
            <a:ext cx="2803207" cy="451962"/>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400"/>
              </a:lnSpc>
            </a:pPr>
            <a:r>
              <a:rPr lang="en-US" sz="1000" b="1">
                <a:solidFill>
                  <a:schemeClr val="bg1"/>
                </a:solidFill>
                <a:latin typeface="Arial" panose="020B0604020202020204" pitchFamily="34" charset="0"/>
                <a:ea typeface="Verdana" panose="020B0604030504040204" pitchFamily="34" charset="0"/>
                <a:cs typeface="Arial" panose="020B0604020202020204" pitchFamily="34" charset="0"/>
              </a:rPr>
              <a:t>A Castlight Care Guide can help you find a provider. Click the Get Help tab in the app </a:t>
            </a:r>
            <a:br>
              <a:rPr lang="en-US" sz="1000" b="1">
                <a:solidFill>
                  <a:schemeClr val="bg1"/>
                </a:solidFill>
                <a:latin typeface="Arial" panose="020B0604020202020204" pitchFamily="34" charset="0"/>
                <a:ea typeface="Verdana" panose="020B0604030504040204" pitchFamily="34" charset="0"/>
                <a:cs typeface="Arial" panose="020B0604020202020204" pitchFamily="34" charset="0"/>
              </a:rPr>
            </a:br>
            <a:r>
              <a:rPr lang="en-US" sz="1000" b="1">
                <a:solidFill>
                  <a:schemeClr val="bg1"/>
                </a:solidFill>
                <a:latin typeface="Arial" panose="020B0604020202020204" pitchFamily="34" charset="0"/>
                <a:ea typeface="Verdana" panose="020B0604030504040204" pitchFamily="34" charset="0"/>
                <a:cs typeface="Arial" panose="020B0604020202020204" pitchFamily="34" charset="0"/>
              </a:rPr>
              <a:t>to talk or chat with an expert.</a:t>
            </a:r>
            <a:endParaRPr lang="en-US" sz="1000" b="1"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EBF0F698-CB65-752D-8617-F93240E157E0}"/>
              </a:ext>
            </a:extLst>
          </p:cNvPr>
          <p:cNvSpPr txBox="1"/>
          <p:nvPr/>
        </p:nvSpPr>
        <p:spPr>
          <a:xfrm>
            <a:off x="4216872" y="5885026"/>
            <a:ext cx="3052285" cy="384721"/>
          </a:xfrm>
          <a:prstGeom prst="rect">
            <a:avLst/>
          </a:prstGeom>
          <a:noFill/>
        </p:spPr>
        <p:txBody>
          <a:bodyPr wrap="square" rtlCol="0">
            <a:spAutoFit/>
          </a:bodyPr>
          <a:lstStyle/>
          <a:p>
            <a:r>
              <a:rPr lang="en-US" sz="1900" b="1" dirty="0">
                <a:solidFill>
                  <a:schemeClr val="bg1"/>
                </a:solidFill>
                <a:latin typeface="Arial" panose="020B0604020202020204" pitchFamily="34" charset="0"/>
                <a:cs typeface="Arial" panose="020B0604020202020204" pitchFamily="34" charset="0"/>
              </a:rPr>
              <a:t>Make your appointment</a:t>
            </a:r>
          </a:p>
        </p:txBody>
      </p:sp>
      <p:sp>
        <p:nvSpPr>
          <p:cNvPr id="23" name="Title 1">
            <a:extLst>
              <a:ext uri="{FF2B5EF4-FFF2-40B4-BE49-F238E27FC236}">
                <a16:creationId xmlns:a16="http://schemas.microsoft.com/office/drawing/2014/main" id="{3C2B5781-4D30-EF58-4F0B-3B9B32F76378}"/>
              </a:ext>
            </a:extLst>
          </p:cNvPr>
          <p:cNvSpPr txBox="1">
            <a:spLocks/>
          </p:cNvSpPr>
          <p:nvPr/>
        </p:nvSpPr>
        <p:spPr>
          <a:xfrm>
            <a:off x="4238003" y="7124891"/>
            <a:ext cx="2214236" cy="683473"/>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400"/>
              </a:lnSpc>
            </a:pP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Not registered? </a:t>
            </a:r>
          </a:p>
          <a:p>
            <a:pPr>
              <a:lnSpc>
                <a:spcPts val="1400"/>
              </a:lnSpc>
            </a:pP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Download the mobile app </a:t>
            </a:r>
            <a:b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b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or visit </a:t>
            </a:r>
            <a:r>
              <a:rPr lang="en-US" sz="950" dirty="0" err="1">
                <a:solidFill>
                  <a:schemeClr val="bg1"/>
                </a:solidFill>
                <a:latin typeface="Arial" panose="020B0604020202020204" pitchFamily="34" charset="0"/>
                <a:ea typeface="Verdana" panose="020B0604030504040204" pitchFamily="34" charset="0"/>
                <a:cs typeface="Arial" panose="020B0604020202020204" pitchFamily="34" charset="0"/>
              </a:rPr>
              <a:t>mycastlight.com</a:t>
            </a:r>
            <a:endParaRPr lang="en-US" sz="95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192</TotalTime>
  <Words>203</Words>
  <Application>Microsoft Macintosh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41</cp:revision>
  <dcterms:created xsi:type="dcterms:W3CDTF">2023-12-11T20:49:55Z</dcterms:created>
  <dcterms:modified xsi:type="dcterms:W3CDTF">2024-10-29T19:04:01Z</dcterms:modified>
</cp:coreProperties>
</file>