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26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76" autoAdjust="0"/>
    <p:restoredTop sz="94626" autoAdjust="0"/>
  </p:normalViewPr>
  <p:slideViewPr>
    <p:cSldViewPr>
      <p:cViewPr varScale="1">
        <p:scale>
          <a:sx n="82" d="100"/>
          <a:sy n="82" d="100"/>
        </p:scale>
        <p:origin x="3336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2">
            <a:extLst>
              <a:ext uri="{FF2B5EF4-FFF2-40B4-BE49-F238E27FC236}">
                <a16:creationId xmlns:a16="http://schemas.microsoft.com/office/drawing/2014/main" id="{C51E3B4D-E65D-25A8-E22A-54A0DF55BAC0}"/>
              </a:ext>
            </a:extLst>
          </p:cNvPr>
          <p:cNvSpPr/>
          <p:nvPr userDrawn="1"/>
        </p:nvSpPr>
        <p:spPr>
          <a:xfrm>
            <a:off x="390065" y="160324"/>
            <a:ext cx="1009085" cy="1009085"/>
          </a:xfrm>
          <a:custGeom>
            <a:avLst/>
            <a:gdLst/>
            <a:ahLst/>
            <a:cxnLst/>
            <a:rect l="l" t="t" r="r" b="b"/>
            <a:pathLst>
              <a:path w="1009085" h="1009085">
                <a:moveTo>
                  <a:pt x="0" y="0"/>
                </a:moveTo>
                <a:lnTo>
                  <a:pt x="1009085" y="0"/>
                </a:lnTo>
                <a:lnTo>
                  <a:pt x="1009085" y="1009085"/>
                </a:lnTo>
                <a:lnTo>
                  <a:pt x="0" y="100908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B8C20D9-2647-F039-B882-EC57534EC1DD}"/>
              </a:ext>
            </a:extLst>
          </p:cNvPr>
          <p:cNvCxnSpPr/>
          <p:nvPr userDrawn="1"/>
        </p:nvCxnSpPr>
        <p:spPr>
          <a:xfrm>
            <a:off x="1571006" y="313183"/>
            <a:ext cx="0" cy="703367"/>
          </a:xfrm>
          <a:prstGeom prst="line">
            <a:avLst/>
          </a:prstGeom>
          <a:ln w="254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A person with curly hair and a hand raised&#10;&#10;Description automatically generated">
            <a:extLst>
              <a:ext uri="{FF2B5EF4-FFF2-40B4-BE49-F238E27FC236}">
                <a16:creationId xmlns:a16="http://schemas.microsoft.com/office/drawing/2014/main" id="{4DF45195-7910-EE94-F06D-5ED71A60368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133" y="1250072"/>
            <a:ext cx="6798437" cy="248322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>
            <a:extLst>
              <a:ext uri="{FF2B5EF4-FFF2-40B4-BE49-F238E27FC236}">
                <a16:creationId xmlns:a16="http://schemas.microsoft.com/office/drawing/2014/main" id="{FB288F95-A2B6-CFBC-3EB9-2D8DF1DA4E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1909" y="4812859"/>
            <a:ext cx="3124200" cy="3645341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D92D6F54-E43E-3F74-4A7D-3FFFFD937D8E}"/>
              </a:ext>
            </a:extLst>
          </p:cNvPr>
          <p:cNvSpPr/>
          <p:nvPr/>
        </p:nvSpPr>
        <p:spPr>
          <a:xfrm>
            <a:off x="0" y="8655096"/>
            <a:ext cx="7772400" cy="1403304"/>
          </a:xfrm>
          <a:prstGeom prst="rect">
            <a:avLst/>
          </a:prstGeom>
          <a:solidFill>
            <a:srgbClr val="2926D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8"/>
          <p:cNvSpPr txBox="1"/>
          <p:nvPr/>
        </p:nvSpPr>
        <p:spPr>
          <a:xfrm>
            <a:off x="0" y="8436497"/>
            <a:ext cx="7772400" cy="1621903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5"/>
              </a:lnSpc>
            </a:pPr>
            <a:endParaRPr/>
          </a:p>
        </p:txBody>
      </p:sp>
      <p:sp>
        <p:nvSpPr>
          <p:cNvPr id="14" name="TextBox 14"/>
          <p:cNvSpPr txBox="1"/>
          <p:nvPr/>
        </p:nvSpPr>
        <p:spPr>
          <a:xfrm>
            <a:off x="486290" y="4058769"/>
            <a:ext cx="6508869" cy="6656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007"/>
              </a:lnSpc>
            </a:pPr>
            <a:r>
              <a:rPr lang="en-US" sz="2900" b="1" spc="31" dirty="0">
                <a:solidFill>
                  <a:srgbClr val="2926D9"/>
                </a:solidFill>
                <a:latin typeface="Arial" panose="020B0604020202020204" pitchFamily="34" charset="0"/>
                <a:ea typeface="Roboto Slab Bold"/>
                <a:cs typeface="Arial" panose="020B0604020202020204" pitchFamily="34" charset="0"/>
                <a:sym typeface="Roboto Slab Bold"/>
              </a:rPr>
              <a:t>Haven’t seen a PCP recently?</a:t>
            </a:r>
          </a:p>
          <a:p>
            <a:pPr algn="l">
              <a:lnSpc>
                <a:spcPts val="2401"/>
              </a:lnSpc>
            </a:pPr>
            <a:r>
              <a:rPr lang="en-US" sz="1600" b="1" spc="27" dirty="0">
                <a:solidFill>
                  <a:srgbClr val="000000"/>
                </a:solidFill>
                <a:latin typeface="Arial" panose="020B0604020202020204" pitchFamily="34" charset="0"/>
                <a:ea typeface="Lato Bold"/>
                <a:cs typeface="Arial" panose="020B0604020202020204" pitchFamily="34" charset="0"/>
                <a:sym typeface="Lato Bold"/>
              </a:rPr>
              <a:t>We can help get your health on track.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836161" y="516389"/>
            <a:ext cx="1592839" cy="2311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071"/>
              </a:lnSpc>
            </a:pP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  <a:ea typeface="Metric Regular"/>
                <a:cs typeface="Arial" panose="020B0604020202020204" pitchFamily="34" charset="0"/>
                <a:sym typeface="Metric"/>
              </a:rPr>
              <a:t>[CUSTOMER LOGO]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486291" y="5031021"/>
            <a:ext cx="3449002" cy="3214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09"/>
              </a:lnSpc>
            </a:pPr>
            <a:r>
              <a:rPr lang="en-US" sz="1600" dirty="0">
                <a:solidFill>
                  <a:srgbClr val="22201E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t>If it’s been awhile since you’ve seen your primary care provider (PCP)—or if you don’t currently have one—now is a good time to book an appointment and get your health back on track.</a:t>
            </a:r>
          </a:p>
          <a:p>
            <a:pPr algn="l">
              <a:lnSpc>
                <a:spcPts val="2309"/>
              </a:lnSpc>
            </a:pPr>
            <a:endParaRPr lang="en-US" sz="1600" dirty="0">
              <a:solidFill>
                <a:srgbClr val="22201E"/>
              </a:solidFill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endParaRPr>
          </a:p>
          <a:p>
            <a:pPr algn="l">
              <a:lnSpc>
                <a:spcPts val="2309"/>
              </a:lnSpc>
            </a:pPr>
            <a:r>
              <a:rPr lang="en-US" sz="1600" dirty="0">
                <a:solidFill>
                  <a:srgbClr val="22201E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t>Building a relationship with a primary care provider is a great step toward prioritizing your health, now and in the future. Book a checkup and put your health first today! 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454809" y="8853752"/>
            <a:ext cx="3278991" cy="9417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655"/>
              </a:lnSpc>
              <a:spcAft>
                <a:spcPts val="1000"/>
              </a:spcAft>
            </a:pPr>
            <a:r>
              <a:rPr lang="en-US" sz="1500" b="1" dirty="0">
                <a:solidFill>
                  <a:srgbClr val="FFFFFF"/>
                </a:solidFill>
                <a:latin typeface="Arial" panose="020B0604020202020204" pitchFamily="34" charset="0"/>
                <a:ea typeface="Karbon Bold"/>
                <a:cs typeface="Arial" panose="020B0604020202020204" pitchFamily="34" charset="0"/>
                <a:sym typeface="Karbon"/>
              </a:rPr>
              <a:t>Find a primary care doctor today  </a:t>
            </a:r>
          </a:p>
          <a:p>
            <a:pPr algn="l">
              <a:lnSpc>
                <a:spcPts val="1904"/>
              </a:lnSpc>
            </a:pPr>
            <a:r>
              <a:rPr lang="en-US" sz="1300" dirty="0">
                <a:solidFill>
                  <a:srgbClr val="FFFFFF"/>
                </a:solidFill>
                <a:latin typeface="Arial" panose="020B0604020202020204" pitchFamily="34" charset="0"/>
                <a:ea typeface="Metric Regular"/>
                <a:cs typeface="Arial" panose="020B0604020202020204" pitchFamily="34" charset="0"/>
                <a:sym typeface="Metric"/>
              </a:rPr>
              <a:t>Scan the QR code to register for </a:t>
            </a:r>
            <a:r>
              <a:rPr lang="en-US" sz="1300" dirty="0" err="1">
                <a:solidFill>
                  <a:srgbClr val="FFFFFF"/>
                </a:solidFill>
                <a:latin typeface="Arial" panose="020B0604020202020204" pitchFamily="34" charset="0"/>
                <a:ea typeface="Metric Regular"/>
                <a:cs typeface="Arial" panose="020B0604020202020204" pitchFamily="34" charset="0"/>
                <a:sym typeface="Metric"/>
              </a:rPr>
              <a:t>Castlight</a:t>
            </a:r>
            <a:r>
              <a:rPr lang="en-US" sz="1300" dirty="0">
                <a:solidFill>
                  <a:srgbClr val="FFFFFF"/>
                </a:solidFill>
                <a:latin typeface="Arial" panose="020B0604020202020204" pitchFamily="34" charset="0"/>
                <a:ea typeface="Metric Regular"/>
                <a:cs typeface="Arial" panose="020B0604020202020204" pitchFamily="34" charset="0"/>
                <a:sym typeface="Metric"/>
              </a:rPr>
              <a:t> and schedule your appointment.  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4386333" y="4949066"/>
            <a:ext cx="2789806" cy="32927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19"/>
              </a:lnSpc>
            </a:pPr>
            <a:r>
              <a:rPr lang="en-US" sz="1500" b="1" dirty="0">
                <a:solidFill>
                  <a:srgbClr val="22201E"/>
                </a:solidFill>
                <a:latin typeface="Arial" panose="020B0604020202020204" pitchFamily="34" charset="0"/>
                <a:ea typeface="Karbon Bold"/>
                <a:cs typeface="Arial" panose="020B0604020202020204" pitchFamily="34" charset="0"/>
                <a:sym typeface="Karbon"/>
              </a:rPr>
              <a:t>With </a:t>
            </a:r>
            <a:r>
              <a:rPr lang="en-US" sz="1500" b="1" dirty="0" err="1">
                <a:solidFill>
                  <a:srgbClr val="22201E"/>
                </a:solidFill>
                <a:latin typeface="Arial" panose="020B0604020202020204" pitchFamily="34" charset="0"/>
                <a:ea typeface="Karbon Bold"/>
                <a:cs typeface="Arial" panose="020B0604020202020204" pitchFamily="34" charset="0"/>
                <a:sym typeface="Karbon"/>
              </a:rPr>
              <a:t>Castlight</a:t>
            </a:r>
            <a:r>
              <a:rPr lang="en-US" sz="1500" b="1" dirty="0">
                <a:solidFill>
                  <a:srgbClr val="22201E"/>
                </a:solidFill>
                <a:latin typeface="Arial" panose="020B0604020202020204" pitchFamily="34" charset="0"/>
                <a:ea typeface="Karbon Bold"/>
                <a:cs typeface="Arial" panose="020B0604020202020204" pitchFamily="34" charset="0"/>
                <a:sym typeface="Karbon"/>
              </a:rPr>
              <a:t>, you can:</a:t>
            </a:r>
          </a:p>
          <a:p>
            <a:pPr marL="323850" lvl="1" indent="-161925" algn="l">
              <a:lnSpc>
                <a:spcPts val="2535"/>
              </a:lnSpc>
              <a:buFont typeface="Arial"/>
              <a:buChar char="•"/>
            </a:pPr>
            <a:r>
              <a:rPr lang="en-US" sz="1300" dirty="0">
                <a:solidFill>
                  <a:srgbClr val="22201E"/>
                </a:solidFill>
                <a:latin typeface="Arial" panose="020B0604020202020204" pitchFamily="34" charset="0"/>
                <a:ea typeface="Metric Regular"/>
                <a:cs typeface="Arial" panose="020B0604020202020204" pitchFamily="34" charset="0"/>
                <a:sym typeface="Metric"/>
              </a:rPr>
              <a:t>Find high-quality providers in your network and near you</a:t>
            </a:r>
          </a:p>
          <a:p>
            <a:pPr marL="323850" lvl="1" indent="-161925" algn="l">
              <a:lnSpc>
                <a:spcPts val="2535"/>
              </a:lnSpc>
              <a:buFont typeface="Arial"/>
              <a:buChar char="•"/>
            </a:pPr>
            <a:r>
              <a:rPr lang="en-US" sz="1300" dirty="0">
                <a:solidFill>
                  <a:srgbClr val="22201E"/>
                </a:solidFill>
                <a:latin typeface="Arial" panose="020B0604020202020204" pitchFamily="34" charset="0"/>
                <a:ea typeface="Metric Regular"/>
                <a:cs typeface="Arial" panose="020B0604020202020204" pitchFamily="34" charset="0"/>
                <a:sym typeface="Metric"/>
              </a:rPr>
              <a:t>Get cost estimates on care before seeing your doctor</a:t>
            </a:r>
          </a:p>
          <a:p>
            <a:pPr marL="323850" lvl="1" indent="-161925" algn="l">
              <a:lnSpc>
                <a:spcPts val="2535"/>
              </a:lnSpc>
              <a:buFont typeface="Arial"/>
              <a:buChar char="•"/>
            </a:pPr>
            <a:r>
              <a:rPr lang="en-US" sz="1300" dirty="0">
                <a:solidFill>
                  <a:srgbClr val="22201E"/>
                </a:solidFill>
                <a:latin typeface="Arial" panose="020B0604020202020204" pitchFamily="34" charset="0"/>
                <a:ea typeface="Metric Regular"/>
                <a:cs typeface="Arial" panose="020B0604020202020204" pitchFamily="34" charset="0"/>
                <a:sym typeface="Metric"/>
              </a:rPr>
              <a:t>Achieve your health goals with personalized support</a:t>
            </a:r>
          </a:p>
          <a:p>
            <a:pPr marL="323850" lvl="1" indent="-161925" algn="l">
              <a:lnSpc>
                <a:spcPts val="2535"/>
              </a:lnSpc>
              <a:buFont typeface="Arial"/>
              <a:buChar char="•"/>
            </a:pPr>
            <a:r>
              <a:rPr lang="en-US" sz="1300" dirty="0">
                <a:solidFill>
                  <a:srgbClr val="22201E"/>
                </a:solidFill>
                <a:latin typeface="Arial" panose="020B0604020202020204" pitchFamily="34" charset="0"/>
                <a:ea typeface="Metric Regular"/>
                <a:cs typeface="Arial" panose="020B0604020202020204" pitchFamily="34" charset="0"/>
                <a:sym typeface="Metric"/>
              </a:rPr>
              <a:t>Earn rewards for making </a:t>
            </a:r>
            <a:br>
              <a:rPr lang="en-US" sz="1300" dirty="0">
                <a:solidFill>
                  <a:srgbClr val="22201E"/>
                </a:solidFill>
                <a:latin typeface="Arial" panose="020B0604020202020204" pitchFamily="34" charset="0"/>
                <a:ea typeface="Metric Regular"/>
                <a:cs typeface="Arial" panose="020B0604020202020204" pitchFamily="34" charset="0"/>
                <a:sym typeface="Metric"/>
              </a:rPr>
            </a:br>
            <a:r>
              <a:rPr lang="en-US" sz="1300" dirty="0">
                <a:solidFill>
                  <a:srgbClr val="22201E"/>
                </a:solidFill>
                <a:latin typeface="Arial" panose="020B0604020202020204" pitchFamily="34" charset="0"/>
                <a:ea typeface="Metric Regular"/>
                <a:cs typeface="Arial" panose="020B0604020202020204" pitchFamily="34" charset="0"/>
                <a:sym typeface="Metric"/>
              </a:rPr>
              <a:t>healthy choices</a:t>
            </a:r>
          </a:p>
          <a:p>
            <a:pPr marL="323850" lvl="1" indent="-161925" algn="l">
              <a:lnSpc>
                <a:spcPts val="2535"/>
              </a:lnSpc>
              <a:buFont typeface="Arial"/>
              <a:buChar char="•"/>
            </a:pPr>
            <a:r>
              <a:rPr lang="en-US" sz="1300" dirty="0">
                <a:solidFill>
                  <a:srgbClr val="22201E"/>
                </a:solidFill>
                <a:latin typeface="Arial" panose="020B0604020202020204" pitchFamily="34" charset="0"/>
                <a:ea typeface="Metric Regular"/>
                <a:cs typeface="Arial" panose="020B0604020202020204" pitchFamily="34" charset="0"/>
                <a:sym typeface="Metric"/>
              </a:rPr>
              <a:t>And more 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B2605F41-A530-1E95-87D4-7C35708D05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1859" y="8855098"/>
            <a:ext cx="1003300" cy="10033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150</Words>
  <Application>Microsoft Macintosh PowerPoint</Application>
  <PresentationFormat>Custom</PresentationFormat>
  <Paragraphs>14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Calibri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Copy of Castlight_Preventive_Care_flyer_8.5 x 11 in</dc:title>
  <cp:lastModifiedBy>Dori Shields</cp:lastModifiedBy>
  <cp:revision>3</cp:revision>
  <dcterms:created xsi:type="dcterms:W3CDTF">2006-08-16T00:00:00Z</dcterms:created>
  <dcterms:modified xsi:type="dcterms:W3CDTF">2024-11-27T14:18:05Z</dcterms:modified>
  <dc:identifier>DAGXm225Cg8</dc:identifier>
</cp:coreProperties>
</file>