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  <p:sldMasterId id="2147483671" r:id="rId2"/>
  </p:sldMasterIdLst>
  <p:sldIdLst>
    <p:sldId id="258" r:id="rId3"/>
    <p:sldId id="259" r:id="rId4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C44"/>
    <a:srgbClr val="D84327"/>
    <a:srgbClr val="ADE0ED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0"/>
    <p:restoredTop sz="94665"/>
  </p:normalViewPr>
  <p:slideViewPr>
    <p:cSldViewPr>
      <p:cViewPr varScale="1">
        <p:scale>
          <a:sx n="126" d="100"/>
          <a:sy n="126" d="100"/>
        </p:scale>
        <p:origin x="4024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65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30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tanding on a mountain with her arms outstretched&#10;&#10;Description automatically generated">
            <a:extLst>
              <a:ext uri="{FF2B5EF4-FFF2-40B4-BE49-F238E27FC236}">
                <a16:creationId xmlns:a16="http://schemas.microsoft.com/office/drawing/2014/main" id="{F08C8BDF-4A1D-98A6-61C6-640653A0F7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B7B37F-D2D5-4DC2-F73D-31C64BB21D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300" y="9537700"/>
            <a:ext cx="876300" cy="29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26F0BD-4349-E7DE-AC87-3439D0820A15}"/>
              </a:ext>
            </a:extLst>
          </p:cNvPr>
          <p:cNvSpPr txBox="1"/>
          <p:nvPr userDrawn="1"/>
        </p:nvSpPr>
        <p:spPr>
          <a:xfrm>
            <a:off x="381000" y="8001000"/>
            <a:ext cx="2336102" cy="1038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18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kern="100" spc="30" baseline="0" dirty="0">
                <a:solidFill>
                  <a:srgbClr val="102C44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JOIN IN CASTLIGHT </a:t>
            </a:r>
          </a:p>
          <a:p>
            <a:pPr marL="0" marR="0">
              <a:lnSpc>
                <a:spcPts val="18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kern="100" spc="30" baseline="0" dirty="0">
                <a:solidFill>
                  <a:srgbClr val="102C44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TODAY. DOWNLOAD THE MOBILE APP OR VISIT MYCASTLIGHT.COM</a:t>
            </a: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CEEC893-5DF7-B421-EA95-C9B19D422BE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200" y="7155461"/>
            <a:ext cx="815647" cy="76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8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erson standing on a mountain with her arms outstretched&#10;&#10;Description automatically generated">
            <a:extLst>
              <a:ext uri="{FF2B5EF4-FFF2-40B4-BE49-F238E27FC236}">
                <a16:creationId xmlns:a16="http://schemas.microsoft.com/office/drawing/2014/main" id="{7E642BCC-3BB7-3710-28AF-DC431B7F73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8E1BEE-49F3-9614-03B8-DE206359FED3}"/>
              </a:ext>
            </a:extLst>
          </p:cNvPr>
          <p:cNvSpPr txBox="1"/>
          <p:nvPr userDrawn="1"/>
        </p:nvSpPr>
        <p:spPr>
          <a:xfrm>
            <a:off x="533400" y="9530841"/>
            <a:ext cx="5791200" cy="284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800"/>
              </a:lnSpc>
            </a:pPr>
            <a:r>
              <a: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450" b="0" i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450" b="0" i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AAB64-F40B-05AD-9499-BF4D464B70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86737" y="1422014"/>
            <a:ext cx="621265" cy="635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B7F380-EBE5-E246-4212-813EFA160C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6736" y="2961733"/>
            <a:ext cx="621265" cy="635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1EC086-E400-DC55-9E05-0644A778CC7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01632" y="4370763"/>
            <a:ext cx="621265" cy="6353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1B2EEE-EECA-F274-7635-C0FE5A54D7C0}"/>
              </a:ext>
            </a:extLst>
          </p:cNvPr>
          <p:cNvSpPr txBox="1"/>
          <p:nvPr userDrawn="1"/>
        </p:nvSpPr>
        <p:spPr>
          <a:xfrm>
            <a:off x="4267200" y="1524000"/>
            <a:ext cx="2971800" cy="104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40"/>
              </a:lnSpc>
              <a:spcAft>
                <a:spcPts val="600"/>
              </a:spcAft>
            </a:pPr>
            <a:r>
              <a:rPr lang="en-US" sz="1450" b="1" i="0" spc="150" baseline="0" dirty="0">
                <a:solidFill>
                  <a:srgbClr val="102C44"/>
                </a:solidFill>
                <a:latin typeface="Lato Heavy" panose="020F0502020204030203" pitchFamily="34" charset="77"/>
                <a:cs typeface="Arial" panose="020B0604020202020204" pitchFamily="34" charset="0"/>
              </a:rPr>
              <a:t>DISCOVER WHAT </a:t>
            </a:r>
          </a:p>
          <a:p>
            <a:pPr>
              <a:lnSpc>
                <a:spcPts val="1340"/>
              </a:lnSpc>
              <a:spcAft>
                <a:spcPts val="600"/>
              </a:spcAft>
            </a:pPr>
            <a:r>
              <a:rPr lang="en-US" sz="1450" b="1" i="0" spc="150" baseline="0" dirty="0">
                <a:solidFill>
                  <a:srgbClr val="102C44"/>
                </a:solidFill>
                <a:latin typeface="Lato Heavy" panose="020F0502020204030203" pitchFamily="34" charset="77"/>
                <a:cs typeface="Arial" panose="020B0604020202020204" pitchFamily="34" charset="0"/>
              </a:rPr>
              <a:t>BRINGS YOU JOY</a:t>
            </a:r>
            <a:endParaRPr lang="en-US" sz="1450" b="1" i="0" spc="200" baseline="0" dirty="0">
              <a:solidFill>
                <a:srgbClr val="102C44"/>
              </a:solidFill>
              <a:latin typeface="Lato Heavy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US" sz="1250" b="0" i="0" spc="30" baseline="0" dirty="0">
                <a:solidFill>
                  <a:srgbClr val="102C44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Develop practices that can help you        build a happier and healthier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30220C-9D0C-A97E-0C15-5B84094AFB2E}"/>
              </a:ext>
            </a:extLst>
          </p:cNvPr>
          <p:cNvSpPr txBox="1"/>
          <p:nvPr userDrawn="1"/>
        </p:nvSpPr>
        <p:spPr>
          <a:xfrm>
            <a:off x="4267200" y="2987211"/>
            <a:ext cx="2724396" cy="82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50" b="1" i="0" spc="200" baseline="0" dirty="0">
                <a:solidFill>
                  <a:srgbClr val="102C44"/>
                </a:solidFill>
                <a:latin typeface="Lato Heavy" panose="020F0502020204030203" pitchFamily="34" charset="77"/>
                <a:cs typeface="Arial" panose="020B0604020202020204" pitchFamily="34" charset="0"/>
              </a:rPr>
              <a:t>GROW TOGETHER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250" b="0" i="0" spc="30" baseline="0" dirty="0">
                <a:solidFill>
                  <a:srgbClr val="102C44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Team up with your coworkers and lift each other to new heights.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E7AE82-7FE4-D29E-3AE7-D8835DFF9818}"/>
              </a:ext>
            </a:extLst>
          </p:cNvPr>
          <p:cNvSpPr txBox="1"/>
          <p:nvPr userDrawn="1"/>
        </p:nvSpPr>
        <p:spPr>
          <a:xfrm>
            <a:off x="4267200" y="4419600"/>
            <a:ext cx="2895600" cy="83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50" b="1" i="0" spc="200" baseline="0" dirty="0">
                <a:solidFill>
                  <a:srgbClr val="102C44"/>
                </a:solidFill>
                <a:latin typeface="Lato Heavy" panose="020F0502020204030203" pitchFamily="34" charset="77"/>
                <a:cs typeface="Arial" panose="020B0604020202020204" pitchFamily="34" charset="0"/>
              </a:rPr>
              <a:t>REFLECT &amp; RENEW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250" b="0" i="0" spc="30" baseline="0" dirty="0">
                <a:solidFill>
                  <a:srgbClr val="102C44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Learn strategies to manage stress and relax through different activities.</a:t>
            </a:r>
          </a:p>
        </p:txBody>
      </p:sp>
    </p:spTree>
    <p:extLst>
      <p:ext uri="{BB962C8B-B14F-4D97-AF65-F5344CB8AC3E}">
        <p14:creationId xmlns:p14="http://schemas.microsoft.com/office/powerpoint/2010/main" val="342578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99599E-9AD3-0F4E-66D0-3DA1349FBA9B}"/>
              </a:ext>
            </a:extLst>
          </p:cNvPr>
          <p:cNvSpPr txBox="1"/>
          <p:nvPr/>
        </p:nvSpPr>
        <p:spPr>
          <a:xfrm>
            <a:off x="609600" y="5334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rgbClr val="D84327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[INSERT CUSTOM INCENTIVE COPY HERE – </a:t>
            </a:r>
          </a:p>
          <a:p>
            <a:pPr algn="ctr"/>
            <a:r>
              <a:rPr lang="en-US" sz="1400" b="1" spc="300" dirty="0">
                <a:solidFill>
                  <a:srgbClr val="D84327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REMOVE IF NOT APPLICABLE]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B18611-A3C1-D007-55A0-2759272F1CC7}"/>
              </a:ext>
            </a:extLst>
          </p:cNvPr>
          <p:cNvSpPr txBox="1"/>
          <p:nvPr/>
        </p:nvSpPr>
        <p:spPr>
          <a:xfrm>
            <a:off x="5638800" y="9525000"/>
            <a:ext cx="1970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0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4FB0E-7111-3D3A-46B5-A32673C863C0}"/>
              </a:ext>
            </a:extLst>
          </p:cNvPr>
          <p:cNvSpPr txBox="1"/>
          <p:nvPr/>
        </p:nvSpPr>
        <p:spPr>
          <a:xfrm>
            <a:off x="914400" y="5618394"/>
            <a:ext cx="6034668" cy="57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300" b="1" spc="50" dirty="0">
                <a:solidFill>
                  <a:srgbClr val="102C44"/>
                </a:solidFill>
                <a:latin typeface="Lato Black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Enrollment begins [Month XX]</a:t>
            </a:r>
          </a:p>
          <a:p>
            <a:pPr>
              <a:lnSpc>
                <a:spcPts val="2000"/>
              </a:lnSpc>
            </a:pPr>
            <a:r>
              <a:rPr lang="en-US" sz="1300" b="1" spc="50" dirty="0">
                <a:solidFill>
                  <a:srgbClr val="102C44"/>
                </a:solidFill>
                <a:latin typeface="Lato Black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Journey runs [Month XX] – [Month XX]</a:t>
            </a:r>
            <a:endParaRPr lang="en-US" sz="1300" b="1" spc="50" dirty="0">
              <a:solidFill>
                <a:schemeClr val="bg1"/>
              </a:solidFill>
              <a:latin typeface="Lato Black" panose="020F0502020204030203" pitchFamily="34" charset="77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6FAA7C-D9A3-EDB4-9ADB-75D33E9315F3}"/>
              </a:ext>
            </a:extLst>
          </p:cNvPr>
          <p:cNvSpPr txBox="1"/>
          <p:nvPr/>
        </p:nvSpPr>
        <p:spPr>
          <a:xfrm>
            <a:off x="914400" y="3768575"/>
            <a:ext cx="3810000" cy="164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50" spc="50" dirty="0">
                <a:solidFill>
                  <a:srgbClr val="102C44"/>
                </a:solidFill>
                <a:latin typeface="Lato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Get ready for Recharge, your wellness journey brought to you by [CUSTOMER NAME]! Join through </a:t>
            </a:r>
            <a:r>
              <a:rPr lang="en-US" sz="1250" spc="50" dirty="0" err="1">
                <a:solidFill>
                  <a:srgbClr val="102C44"/>
                </a:solidFill>
                <a:latin typeface="Lato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Castlight</a:t>
            </a:r>
            <a:r>
              <a:rPr lang="en-US" sz="1250" spc="50" dirty="0">
                <a:solidFill>
                  <a:srgbClr val="102C44"/>
                </a:solidFill>
                <a:latin typeface="Lato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 and grow together with coworkers. Complete fun activities that build skills — from better managing stress to boosting your mood.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0A4A65-DB4D-CDCB-B730-83D7FEFABEE2}"/>
              </a:ext>
            </a:extLst>
          </p:cNvPr>
          <p:cNvSpPr txBox="1"/>
          <p:nvPr/>
        </p:nvSpPr>
        <p:spPr>
          <a:xfrm>
            <a:off x="838200" y="1631253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solidFill>
                  <a:srgbClr val="102C44"/>
                </a:solidFill>
                <a:latin typeface="Lato Black" panose="020F0502020204030203" pitchFamily="34" charset="77"/>
                <a:ea typeface="Verdana" panose="020B0604030504040204" pitchFamily="34" charset="0"/>
                <a:cs typeface="Consolas" panose="020B0609020204030204" pitchFamily="49" charset="0"/>
              </a:rPr>
              <a:t>RECHARGE</a:t>
            </a:r>
          </a:p>
        </p:txBody>
      </p:sp>
    </p:spTree>
    <p:extLst>
      <p:ext uri="{BB962C8B-B14F-4D97-AF65-F5344CB8AC3E}">
        <p14:creationId xmlns:p14="http://schemas.microsoft.com/office/powerpoint/2010/main" val="292328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74F516-7E72-4660-0B9E-490AC39FFAF2}"/>
              </a:ext>
            </a:extLst>
          </p:cNvPr>
          <p:cNvSpPr txBox="1"/>
          <p:nvPr/>
        </p:nvSpPr>
        <p:spPr>
          <a:xfrm>
            <a:off x="2133600" y="6759763"/>
            <a:ext cx="3444445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kern="100" spc="150" dirty="0">
                <a:solidFill>
                  <a:srgbClr val="102C44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JOIN IN CASTLIGHT TODAY. DOWNLOAD THE MOBILE APP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kern="100" spc="150" dirty="0">
                <a:solidFill>
                  <a:srgbClr val="102C44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OR VISIT MYCASTLIGHT.COM</a:t>
            </a: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4B06BCE-B309-597D-CD4A-AFD824AC1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45" y="6856091"/>
            <a:ext cx="757204" cy="7572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F304AC-B4E7-97C2-C1D4-F34EB0450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7848600"/>
            <a:ext cx="1752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740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2086</TotalTime>
  <Words>89</Words>
  <Application>Microsoft Macintosh PowerPoint</Application>
  <PresentationFormat>Custom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Lato</vt:lpstr>
      <vt:lpstr>Lato Black</vt:lpstr>
      <vt:lpstr>Lato Heavy</vt:lpstr>
      <vt:lpstr>Custom Design</vt:lpstr>
      <vt:lpstr>1_Custom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Revise_Leaderboard_Odyssey_marketing_Flyer</dc:title>
  <cp:lastModifiedBy>Barbara Smith</cp:lastModifiedBy>
  <cp:revision>22</cp:revision>
  <dcterms:created xsi:type="dcterms:W3CDTF">2023-11-30T21:01:03Z</dcterms:created>
  <dcterms:modified xsi:type="dcterms:W3CDTF">2024-12-04T18:48:08Z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2023-11-30T00:00:00Z</vt:filetime>
  </property>
  <property fmtid="{D5CDD505-2E9C-101B-9397-08002B2CF9AE}" pid="3" name="Creator">
    <vt:lpwstr>Adobe Illustrator 28.0 (Macintosh)</vt:lpwstr>
  </property>
  <property fmtid="{D5CDD505-2E9C-101B-9397-08002B2CF9AE}" pid="4" name="LastSaved">
    <vt:filetime>2023-11-30T00:00:00Z</vt:filetime>
  </property>
  <property fmtid="{D5CDD505-2E9C-101B-9397-08002B2CF9AE}" pid="5" name="Producer">
    <vt:lpwstr>Adobe PDF library 17.00</vt:lpwstr>
  </property>
</Properties>
</file>