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  <p:sldMasterId id="2147483688" r:id="rId2"/>
  </p:sldMasterIdLst>
  <p:sldIdLst>
    <p:sldId id="256" r:id="rId3"/>
    <p:sldId id="257" r:id="rId4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72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0E82"/>
    <a:srgbClr val="D8D8D8"/>
    <a:srgbClr val="276269"/>
    <a:srgbClr val="4D2013"/>
    <a:srgbClr val="F6F3E9"/>
    <a:srgbClr val="2A27D8"/>
    <a:srgbClr val="EBEDED"/>
    <a:srgbClr val="6E1EBE"/>
    <a:srgbClr val="6E1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71"/>
    <p:restoredTop sz="96315"/>
  </p:normalViewPr>
  <p:slideViewPr>
    <p:cSldViewPr snapToGrid="0">
      <p:cViewPr varScale="1">
        <p:scale>
          <a:sx n="113" d="100"/>
          <a:sy n="113" d="100"/>
        </p:scale>
        <p:origin x="3168" y="200"/>
      </p:cViewPr>
      <p:guideLst>
        <p:guide orient="horz" pos="4272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7819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48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playing volleyball&#10;&#10;Description automatically generated">
            <a:extLst>
              <a:ext uri="{FF2B5EF4-FFF2-40B4-BE49-F238E27FC236}">
                <a16:creationId xmlns:a16="http://schemas.microsoft.com/office/drawing/2014/main" id="{227B0C80-2003-23B6-2219-4FB77EC877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D3B1F1-E751-5663-3C66-4A908B0621DB}"/>
              </a:ext>
            </a:extLst>
          </p:cNvPr>
          <p:cNvSpPr/>
          <p:nvPr userDrawn="1"/>
        </p:nvSpPr>
        <p:spPr>
          <a:xfrm>
            <a:off x="0" y="9299749"/>
            <a:ext cx="7772400" cy="758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2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on a bicycle and a person running with a ball&#10;&#10;Description automatically generated">
            <a:extLst>
              <a:ext uri="{FF2B5EF4-FFF2-40B4-BE49-F238E27FC236}">
                <a16:creationId xmlns:a16="http://schemas.microsoft.com/office/drawing/2014/main" id="{5F9763F7-1491-88FC-DB73-A33BE63CB2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5C23D7E-1F59-D676-5584-2991C5439BCA}"/>
              </a:ext>
            </a:extLst>
          </p:cNvPr>
          <p:cNvSpPr/>
          <p:nvPr userDrawn="1"/>
        </p:nvSpPr>
        <p:spPr>
          <a:xfrm>
            <a:off x="0" y="9299749"/>
            <a:ext cx="7772400" cy="758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27105C4-137D-8C82-90E3-83AC96F48F5B}"/>
              </a:ext>
            </a:extLst>
          </p:cNvPr>
          <p:cNvGrpSpPr/>
          <p:nvPr userDrawn="1"/>
        </p:nvGrpSpPr>
        <p:grpSpPr>
          <a:xfrm>
            <a:off x="3053905" y="5183891"/>
            <a:ext cx="1683100" cy="3411203"/>
            <a:chOff x="5546090" y="5552452"/>
            <a:chExt cx="2374900" cy="4813300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BDCC7DFB-02C5-AFDE-F621-05E6E0ACA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6090" y="5552452"/>
              <a:ext cx="2374900" cy="4813300"/>
            </a:xfrm>
            <a:prstGeom prst="rect">
              <a:avLst/>
            </a:prstGeom>
          </p:spPr>
        </p:pic>
        <p:pic>
          <p:nvPicPr>
            <p:cNvPr id="4" name="Picture 3" descr="A black screen with a white border&#10;&#10;Description automatically generated">
              <a:extLst>
                <a:ext uri="{FF2B5EF4-FFF2-40B4-BE49-F238E27FC236}">
                  <a16:creationId xmlns:a16="http://schemas.microsoft.com/office/drawing/2014/main" id="{EED0C1C0-4EB9-A375-544C-9B2712056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46090" y="5552452"/>
              <a:ext cx="2374900" cy="4813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040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E84A44-D438-29B4-A75F-8EE391F03679}"/>
              </a:ext>
            </a:extLst>
          </p:cNvPr>
          <p:cNvSpPr txBox="1"/>
          <p:nvPr/>
        </p:nvSpPr>
        <p:spPr>
          <a:xfrm>
            <a:off x="1781818" y="9548425"/>
            <a:ext cx="36461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spc="293" dirty="0"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757DAC-DDA4-0E73-A759-D055B23E101B}"/>
              </a:ext>
            </a:extLst>
          </p:cNvPr>
          <p:cNvSpPr txBox="1">
            <a:spLocks/>
          </p:cNvSpPr>
          <p:nvPr/>
        </p:nvSpPr>
        <p:spPr>
          <a:xfrm>
            <a:off x="586214" y="1452783"/>
            <a:ext cx="6092378" cy="988548"/>
          </a:xfrm>
          <a:prstGeom prst="rect">
            <a:avLst/>
          </a:prstGeom>
        </p:spPr>
        <p:txBody>
          <a:bodyPr/>
          <a:lstStyle>
            <a:lvl1pPr algn="l" defTabSz="60963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</a:t>
            </a:r>
            <a:r>
              <a:rPr lang="en-US" sz="83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US" sz="8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02D8008-8F2F-5E09-9B7A-3CCDFEBECD32}"/>
              </a:ext>
            </a:extLst>
          </p:cNvPr>
          <p:cNvSpPr txBox="1">
            <a:spLocks/>
          </p:cNvSpPr>
          <p:nvPr/>
        </p:nvSpPr>
        <p:spPr>
          <a:xfrm>
            <a:off x="757048" y="2607577"/>
            <a:ext cx="3778986" cy="572981"/>
          </a:xfrm>
          <a:prstGeom prst="rect">
            <a:avLst/>
          </a:prstGeom>
        </p:spPr>
        <p:txBody>
          <a:bodyPr/>
          <a:lstStyle>
            <a:lvl1pPr marL="152408" indent="-152408" algn="l" defTabSz="60963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23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Leaderboard Challenge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9E3164-F8B3-80D5-803C-0E832670D390}"/>
              </a:ext>
            </a:extLst>
          </p:cNvPr>
          <p:cNvSpPr txBox="1"/>
          <p:nvPr/>
        </p:nvSpPr>
        <p:spPr>
          <a:xfrm>
            <a:off x="757049" y="3274697"/>
            <a:ext cx="6166266" cy="911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40"/>
              </a:lnSpc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 to move more and improve your health? Join the [Company Name] Groove activity challenge. Team up with coworkers to stay active and feel better. All movement counts so get in the groove.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CAFA59-3C98-AD26-7A32-9FBCEFBEAA3C}"/>
              </a:ext>
            </a:extLst>
          </p:cNvPr>
          <p:cNvCxnSpPr>
            <a:cxnSpLocks/>
          </p:cNvCxnSpPr>
          <p:nvPr/>
        </p:nvCxnSpPr>
        <p:spPr>
          <a:xfrm>
            <a:off x="849930" y="3153058"/>
            <a:ext cx="6073384" cy="0"/>
          </a:xfrm>
          <a:prstGeom prst="line">
            <a:avLst/>
          </a:prstGeom>
          <a:ln w="12700">
            <a:solidFill>
              <a:srgbClr val="FFCD0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6817631-2F55-3009-1793-1E900AA4675B}"/>
              </a:ext>
            </a:extLst>
          </p:cNvPr>
          <p:cNvCxnSpPr>
            <a:cxnSpLocks/>
          </p:cNvCxnSpPr>
          <p:nvPr/>
        </p:nvCxnSpPr>
        <p:spPr>
          <a:xfrm>
            <a:off x="1619003" y="9534675"/>
            <a:ext cx="0" cy="321380"/>
          </a:xfrm>
          <a:prstGeom prst="line">
            <a:avLst/>
          </a:prstGeom>
          <a:ln w="6350">
            <a:solidFill>
              <a:srgbClr val="A1AB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AE4824CA-DD93-F6AB-6D9A-C5C275C41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85" y="9518755"/>
            <a:ext cx="977900" cy="3302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EB92F9D-BCC5-9DD6-3E09-C40EBF5A31BD}"/>
              </a:ext>
            </a:extLst>
          </p:cNvPr>
          <p:cNvSpPr txBox="1"/>
          <p:nvPr/>
        </p:nvSpPr>
        <p:spPr>
          <a:xfrm>
            <a:off x="771148" y="4586206"/>
            <a:ext cx="3434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 BEGINS</a:t>
            </a:r>
          </a:p>
          <a:p>
            <a:r>
              <a:rPr lang="en-US" sz="14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 XX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63375F-56D1-025C-D82B-AE19CE703053}"/>
              </a:ext>
            </a:extLst>
          </p:cNvPr>
          <p:cNvSpPr txBox="1"/>
          <p:nvPr/>
        </p:nvSpPr>
        <p:spPr>
          <a:xfrm>
            <a:off x="764273" y="5386560"/>
            <a:ext cx="3434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 RUNS</a:t>
            </a:r>
          </a:p>
          <a:p>
            <a:r>
              <a:rPr lang="en-US" sz="14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 XX – MO XX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5BD5B2-8AD8-D2CC-1B64-448628C5C4B2}"/>
              </a:ext>
            </a:extLst>
          </p:cNvPr>
          <p:cNvSpPr txBox="1"/>
          <p:nvPr/>
        </p:nvSpPr>
        <p:spPr>
          <a:xfrm>
            <a:off x="2185056" y="7512626"/>
            <a:ext cx="3761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150" dirty="0">
                <a:solidFill>
                  <a:srgbClr val="FFCD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 IN CASTLIGHT TODAY. </a:t>
            </a:r>
          </a:p>
          <a:p>
            <a:pPr algn="ctr"/>
            <a:r>
              <a:rPr lang="en-US" sz="1200" spc="150" dirty="0">
                <a:solidFill>
                  <a:srgbClr val="FFCD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THE MOBILE APP </a:t>
            </a:r>
          </a:p>
          <a:p>
            <a:pPr algn="ctr"/>
            <a:r>
              <a:rPr lang="en-US" sz="1200" spc="150" dirty="0">
                <a:solidFill>
                  <a:srgbClr val="FFCD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VISIT MYCASTLIGHT.COM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F626DA7-D18F-A198-4CD0-EA949EA0F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837" y="8500246"/>
            <a:ext cx="1001680" cy="33083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ECFDFE0-9D3A-D0D8-F481-342B5F608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2247" y="8497886"/>
            <a:ext cx="1121147" cy="33083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3DFE7DD-9DDD-AD74-73AA-B501D386C852}"/>
              </a:ext>
            </a:extLst>
          </p:cNvPr>
          <p:cNvSpPr txBox="1"/>
          <p:nvPr/>
        </p:nvSpPr>
        <p:spPr>
          <a:xfrm>
            <a:off x="424284" y="704104"/>
            <a:ext cx="6877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0" i="0" spc="3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[INSERT CUSTOM INCENTIVE COPY HERE – </a:t>
            </a:r>
          </a:p>
          <a:p>
            <a:pPr algn="ctr"/>
            <a:r>
              <a:rPr lang="en-US" sz="1350" b="0" i="0" spc="3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REMOVE IF NOT APPLICABLE]</a:t>
            </a:r>
            <a:endParaRPr lang="en-US" sz="1350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1A9718F-971F-EF8C-ED7E-E3027104B85B}"/>
              </a:ext>
            </a:extLst>
          </p:cNvPr>
          <p:cNvCxnSpPr>
            <a:cxnSpLocks/>
          </p:cNvCxnSpPr>
          <p:nvPr/>
        </p:nvCxnSpPr>
        <p:spPr>
          <a:xfrm>
            <a:off x="849508" y="4432989"/>
            <a:ext cx="2505584" cy="0"/>
          </a:xfrm>
          <a:prstGeom prst="line">
            <a:avLst/>
          </a:prstGeom>
          <a:ln w="12700">
            <a:solidFill>
              <a:srgbClr val="FFCD0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5A6D2F2-4CF6-2DEE-22F5-A2A7EF0D855E}"/>
              </a:ext>
            </a:extLst>
          </p:cNvPr>
          <p:cNvCxnSpPr>
            <a:cxnSpLocks/>
          </p:cNvCxnSpPr>
          <p:nvPr/>
        </p:nvCxnSpPr>
        <p:spPr>
          <a:xfrm>
            <a:off x="849508" y="6070429"/>
            <a:ext cx="2505584" cy="0"/>
          </a:xfrm>
          <a:prstGeom prst="line">
            <a:avLst/>
          </a:prstGeom>
          <a:ln w="12700">
            <a:solidFill>
              <a:srgbClr val="FFCD0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B90243F-F0A7-7FE3-3D13-ABE093789D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7270" y="6593250"/>
            <a:ext cx="722494" cy="72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76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D95A5CA-2EA9-4097-04F6-CE4D8FD80629}"/>
              </a:ext>
            </a:extLst>
          </p:cNvPr>
          <p:cNvSpPr txBox="1"/>
          <p:nvPr/>
        </p:nvSpPr>
        <p:spPr>
          <a:xfrm>
            <a:off x="369644" y="9520000"/>
            <a:ext cx="511675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" dirty="0">
                <a:solidFill>
                  <a:srgbClr val="242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enter without </a:t>
            </a:r>
            <a:r>
              <a:rPr lang="en-US" sz="550" dirty="0" err="1">
                <a:solidFill>
                  <a:srgbClr val="242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550" dirty="0">
                <a:solidFill>
                  <a:srgbClr val="242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sign-up obligation, legibly hand print on 3”x5” card campaign title, employer name, employee ID# (as possible), complete name, address, email address (if available), phone number, and year of birth and mail it to Compliance/Rewards Campaign, PO Box 468, Stonington, CT 06378</a:t>
            </a:r>
            <a:r>
              <a:rPr lang="en-US" sz="550">
                <a:solidFill>
                  <a:srgbClr val="242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n-US" sz="550">
                <a:solidFill>
                  <a:srgbClr val="24282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50">
                <a:solidFill>
                  <a:srgbClr val="242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Void </a:t>
            </a:r>
            <a:r>
              <a:rPr lang="en-US" sz="550" dirty="0">
                <a:solidFill>
                  <a:srgbClr val="242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prohibited. To view official rules: http://</a:t>
            </a:r>
            <a:r>
              <a:rPr lang="en-US" sz="550" dirty="0" err="1">
                <a:solidFill>
                  <a:srgbClr val="242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my.castlighthealth.com</a:t>
            </a:r>
            <a:r>
              <a:rPr lang="en-US" sz="550" dirty="0">
                <a:solidFill>
                  <a:srgbClr val="242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/terms-and-conditions/sweepstakes-rules. | Message and data rates may apply.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E1763C-439A-5B1A-8760-CF5F47434529}"/>
              </a:ext>
            </a:extLst>
          </p:cNvPr>
          <p:cNvSpPr txBox="1"/>
          <p:nvPr/>
        </p:nvSpPr>
        <p:spPr>
          <a:xfrm>
            <a:off x="2529843" y="905432"/>
            <a:ext cx="3506571" cy="109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40"/>
              </a:lnSpc>
              <a:spcAft>
                <a:spcPts val="1000"/>
              </a:spcAft>
            </a:pPr>
            <a:r>
              <a:rPr lang="en-US" sz="19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IT FUN </a:t>
            </a:r>
          </a:p>
          <a:p>
            <a:pPr>
              <a:lnSpc>
                <a:spcPts val="1740"/>
              </a:lnSpc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your activity tracker and simply use your everyday activities to get you on your feet, move your body, and have fun.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175ADE-70D8-77C6-CFF3-C2ED72BC4CAF}"/>
              </a:ext>
            </a:extLst>
          </p:cNvPr>
          <p:cNvSpPr txBox="1"/>
          <p:nvPr/>
        </p:nvSpPr>
        <p:spPr>
          <a:xfrm>
            <a:off x="2517798" y="2316067"/>
            <a:ext cx="3518616" cy="109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40"/>
              </a:lnSpc>
              <a:spcAft>
                <a:spcPts val="1000"/>
              </a:spcAft>
            </a:pPr>
            <a:r>
              <a:rPr lang="en-US" sz="19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ONLINE </a:t>
            </a:r>
          </a:p>
          <a:p>
            <a:pPr>
              <a:lnSpc>
                <a:spcPts val="1740"/>
              </a:lnSpc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up with your coworkers online and get ready to groove for some friendly competition.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6E3289-C214-2C3A-D70D-C010EABF78D7}"/>
              </a:ext>
            </a:extLst>
          </p:cNvPr>
          <p:cNvSpPr txBox="1"/>
          <p:nvPr/>
        </p:nvSpPr>
        <p:spPr>
          <a:xfrm>
            <a:off x="2517798" y="3836152"/>
            <a:ext cx="3211670" cy="109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40"/>
              </a:lnSpc>
              <a:spcAft>
                <a:spcPts val="1000"/>
              </a:spcAft>
            </a:pPr>
            <a:r>
              <a:rPr lang="en-US" sz="19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IT YOUR OWN </a:t>
            </a:r>
          </a:p>
          <a:p>
            <a:pPr>
              <a:lnSpc>
                <a:spcPts val="1740"/>
              </a:lnSpc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movement counts whether it’s walking, running, dancing, or any other activity that gets you moving.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5DB65E9-D795-21FD-F394-F6A02E7CAA69}"/>
              </a:ext>
            </a:extLst>
          </p:cNvPr>
          <p:cNvSpPr/>
          <p:nvPr/>
        </p:nvSpPr>
        <p:spPr>
          <a:xfrm>
            <a:off x="1825362" y="960049"/>
            <a:ext cx="498452" cy="498452"/>
          </a:xfrm>
          <a:prstGeom prst="ellipse">
            <a:avLst/>
          </a:prstGeom>
          <a:solidFill>
            <a:srgbClr val="BB0E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4B4C53-C7EE-0080-1D62-07D8AB3F4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392" y="1003028"/>
            <a:ext cx="286727" cy="401418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87A1958B-05D9-56F8-E9A1-337CCDDF6ACF}"/>
              </a:ext>
            </a:extLst>
          </p:cNvPr>
          <p:cNvSpPr/>
          <p:nvPr/>
        </p:nvSpPr>
        <p:spPr>
          <a:xfrm>
            <a:off x="1781560" y="2351651"/>
            <a:ext cx="542253" cy="542253"/>
          </a:xfrm>
          <a:prstGeom prst="ellipse">
            <a:avLst/>
          </a:prstGeom>
          <a:solidFill>
            <a:srgbClr val="BB0E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1D096D4-58AF-BD83-6264-C1AEE213E3C3}"/>
              </a:ext>
            </a:extLst>
          </p:cNvPr>
          <p:cNvSpPr/>
          <p:nvPr/>
        </p:nvSpPr>
        <p:spPr>
          <a:xfrm>
            <a:off x="1788436" y="3855491"/>
            <a:ext cx="542252" cy="542252"/>
          </a:xfrm>
          <a:prstGeom prst="ellipse">
            <a:avLst/>
          </a:prstGeom>
          <a:solidFill>
            <a:srgbClr val="BB0E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D9AF6F4-07ED-83DB-6F71-901C29D8B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212" y="2441792"/>
            <a:ext cx="389904" cy="3431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C3D4611-73ED-A807-CAE8-D7E089594A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3164" y="3936569"/>
            <a:ext cx="358711" cy="34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67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249</TotalTime>
  <Words>248</Words>
  <Application>Microsoft Macintosh PowerPoint</Application>
  <PresentationFormat>Custom</PresentationFormat>
  <Paragraphs>20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Arial</vt:lpstr>
      <vt:lpstr>Calibri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 registered? Download the mobile app or visit mycastlight.com</dc:title>
  <dc:creator>Dori Shields</dc:creator>
  <cp:lastModifiedBy>Dori Shields</cp:lastModifiedBy>
  <cp:revision>49</cp:revision>
  <dcterms:created xsi:type="dcterms:W3CDTF">2023-12-11T20:49:55Z</dcterms:created>
  <dcterms:modified xsi:type="dcterms:W3CDTF">2025-01-21T15:06:58Z</dcterms:modified>
</cp:coreProperties>
</file>