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5"/>
  </p:notesMasterIdLst>
  <p:sldIdLst>
    <p:sldId id="256" r:id="rId3"/>
    <p:sldId id="257" r:id="rId4"/>
  </p:sldIdLst>
  <p:sldSz cx="64008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E8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4"/>
    <p:restoredTop sz="94678"/>
  </p:normalViewPr>
  <p:slideViewPr>
    <p:cSldViewPr snapToGrid="0">
      <p:cViewPr>
        <p:scale>
          <a:sx n="170" d="100"/>
          <a:sy n="170" d="100"/>
        </p:scale>
        <p:origin x="2160" y="-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BA67B-6614-F44D-819C-F9EA462593C6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2D6A5-7CDC-B044-A26D-0921D6E4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2D6A5-7CDC-B044-A26D-0921D6E48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0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dancing&#10;&#10;Description automatically generated">
            <a:extLst>
              <a:ext uri="{FF2B5EF4-FFF2-40B4-BE49-F238E27FC236}">
                <a16:creationId xmlns:a16="http://schemas.microsoft.com/office/drawing/2014/main" id="{BC150D4E-DA1C-36F6-0927-936B1B760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400800" cy="9144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8A5B51-FB0A-13B9-FB70-9A175DECFA8C}"/>
              </a:ext>
            </a:extLst>
          </p:cNvPr>
          <p:cNvCxnSpPr/>
          <p:nvPr userDrawn="1"/>
        </p:nvCxnSpPr>
        <p:spPr>
          <a:xfrm>
            <a:off x="3172900" y="419386"/>
            <a:ext cx="0" cy="36369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65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laying sports&#10;&#10;Description automatically generated">
            <a:extLst>
              <a:ext uri="{FF2B5EF4-FFF2-40B4-BE49-F238E27FC236}">
                <a16:creationId xmlns:a16="http://schemas.microsoft.com/office/drawing/2014/main" id="{86194D4C-95FA-18A8-E9A2-7780A087BD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400800" cy="9144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190AED-A9B1-4756-1AD3-A1F1615284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18792" y="1655159"/>
            <a:ext cx="1427897" cy="28939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193D16-336F-97D2-4332-879E3E5D0DF7}"/>
              </a:ext>
            </a:extLst>
          </p:cNvPr>
          <p:cNvSpPr/>
          <p:nvPr userDrawn="1"/>
        </p:nvSpPr>
        <p:spPr>
          <a:xfrm>
            <a:off x="0" y="8401878"/>
            <a:ext cx="6400800" cy="74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screen with a white border&#10;&#10;Description automatically generated">
            <a:extLst>
              <a:ext uri="{FF2B5EF4-FFF2-40B4-BE49-F238E27FC236}">
                <a16:creationId xmlns:a16="http://schemas.microsoft.com/office/drawing/2014/main" id="{61059FE9-300B-E4ED-D196-9B64886A70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3258" y="1659862"/>
            <a:ext cx="1427897" cy="2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6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F9487C-197D-0494-752A-46CA73870DCA}"/>
              </a:ext>
            </a:extLst>
          </p:cNvPr>
          <p:cNvSpPr txBox="1">
            <a:spLocks/>
          </p:cNvSpPr>
          <p:nvPr/>
        </p:nvSpPr>
        <p:spPr>
          <a:xfrm>
            <a:off x="667015" y="5113432"/>
            <a:ext cx="3387692" cy="988548"/>
          </a:xfrm>
          <a:prstGeom prst="rect">
            <a:avLst/>
          </a:prstGeom>
        </p:spPr>
        <p:txBody>
          <a:bodyPr/>
          <a:lstStyle>
            <a:lvl1pPr algn="l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en-US" sz="5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2929CF0-2397-1AAA-3EAF-EAB281CAE4A4}"/>
              </a:ext>
            </a:extLst>
          </p:cNvPr>
          <p:cNvSpPr txBox="1">
            <a:spLocks/>
          </p:cNvSpPr>
          <p:nvPr/>
        </p:nvSpPr>
        <p:spPr>
          <a:xfrm>
            <a:off x="735140" y="5857555"/>
            <a:ext cx="2717057" cy="572981"/>
          </a:xfrm>
          <a:prstGeom prst="rect">
            <a:avLst/>
          </a:prstGeom>
        </p:spPr>
        <p:txBody>
          <a:bodyPr/>
          <a:lstStyle>
            <a:lvl1pPr marL="152408" indent="-152408" algn="l" defTabSz="60963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5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Leaderboard Challenge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ED4C7-3781-0942-E25F-072DACFD02D4}"/>
              </a:ext>
            </a:extLst>
          </p:cNvPr>
          <p:cNvSpPr txBox="1"/>
          <p:nvPr/>
        </p:nvSpPr>
        <p:spPr>
          <a:xfrm>
            <a:off x="729206" y="6224631"/>
            <a:ext cx="4260537" cy="9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move more and improve your health? Join the [Company Name] Groove activity challenge. Team up with coworkers to stay active and feel better. All movement counts so get in the groove.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62907A-E541-3C64-1F27-0EF52F649319}"/>
              </a:ext>
            </a:extLst>
          </p:cNvPr>
          <p:cNvCxnSpPr>
            <a:cxnSpLocks/>
          </p:cNvCxnSpPr>
          <p:nvPr/>
        </p:nvCxnSpPr>
        <p:spPr>
          <a:xfrm>
            <a:off x="819080" y="6148802"/>
            <a:ext cx="4293247" cy="0"/>
          </a:xfrm>
          <a:prstGeom prst="line">
            <a:avLst/>
          </a:prstGeom>
          <a:ln w="12700"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2FB7F4-ACAE-980D-73F5-17F47ACCA3F5}"/>
              </a:ext>
            </a:extLst>
          </p:cNvPr>
          <p:cNvCxnSpPr>
            <a:cxnSpLocks/>
          </p:cNvCxnSpPr>
          <p:nvPr/>
        </p:nvCxnSpPr>
        <p:spPr>
          <a:xfrm>
            <a:off x="813142" y="7313707"/>
            <a:ext cx="3735110" cy="0"/>
          </a:xfrm>
          <a:prstGeom prst="line">
            <a:avLst/>
          </a:prstGeom>
          <a:ln w="12700"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5AF7743-4A82-5BAE-62F6-5BC5A3C02BD8}"/>
              </a:ext>
            </a:extLst>
          </p:cNvPr>
          <p:cNvSpPr txBox="1"/>
          <p:nvPr/>
        </p:nvSpPr>
        <p:spPr>
          <a:xfrm>
            <a:off x="725168" y="7352506"/>
            <a:ext cx="2475232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1200" spc="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BEGINS</a:t>
            </a:r>
          </a:p>
          <a:p>
            <a:pPr>
              <a:lnSpc>
                <a:spcPts val="2080"/>
              </a:lnSpc>
            </a:pPr>
            <a:r>
              <a:rPr lang="en-US" sz="1200" spc="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RUNS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674EE3-DF0C-EAB3-4660-1A80588761E3}"/>
              </a:ext>
            </a:extLst>
          </p:cNvPr>
          <p:cNvSpPr txBox="1"/>
          <p:nvPr/>
        </p:nvSpPr>
        <p:spPr>
          <a:xfrm>
            <a:off x="3013207" y="7352519"/>
            <a:ext cx="1713172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1200" spc="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XX</a:t>
            </a:r>
          </a:p>
          <a:p>
            <a:pPr>
              <a:lnSpc>
                <a:spcPts val="2080"/>
              </a:lnSpc>
            </a:pPr>
            <a:r>
              <a:rPr lang="en-US" sz="1200" spc="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MOXX – MO XX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3C270C-7D11-810B-9747-8FA0A7363C6F}"/>
              </a:ext>
            </a:extLst>
          </p:cNvPr>
          <p:cNvCxnSpPr>
            <a:cxnSpLocks/>
          </p:cNvCxnSpPr>
          <p:nvPr/>
        </p:nvCxnSpPr>
        <p:spPr>
          <a:xfrm>
            <a:off x="819080" y="8095499"/>
            <a:ext cx="3735110" cy="0"/>
          </a:xfrm>
          <a:prstGeom prst="line">
            <a:avLst/>
          </a:prstGeom>
          <a:ln w="12700"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8E69ECC8-A689-3B69-3210-E73FA4EE6C26}"/>
              </a:ext>
            </a:extLst>
          </p:cNvPr>
          <p:cNvSpPr txBox="1">
            <a:spLocks/>
          </p:cNvSpPr>
          <p:nvPr/>
        </p:nvSpPr>
        <p:spPr>
          <a:xfrm rot="10800000">
            <a:off x="3360717" y="2498795"/>
            <a:ext cx="2826442" cy="988548"/>
          </a:xfrm>
          <a:prstGeom prst="rect">
            <a:avLst/>
          </a:prstGeom>
        </p:spPr>
        <p:txBody>
          <a:bodyPr/>
          <a:lstStyle>
            <a:lvl1pPr algn="l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en-US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5227565-0EA0-B3E4-E04F-6769ED204B26}"/>
              </a:ext>
            </a:extLst>
          </p:cNvPr>
          <p:cNvSpPr txBox="1">
            <a:spLocks/>
          </p:cNvSpPr>
          <p:nvPr/>
        </p:nvSpPr>
        <p:spPr>
          <a:xfrm rot="10800000">
            <a:off x="3415409" y="2547256"/>
            <a:ext cx="2717057" cy="209161"/>
          </a:xfrm>
          <a:prstGeom prst="rect">
            <a:avLst/>
          </a:prstGeom>
        </p:spPr>
        <p:txBody>
          <a:bodyPr/>
          <a:lstStyle>
            <a:lvl1pPr marL="152408" indent="-152408" algn="l" defTabSz="60963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50" b="1" spc="220" dirty="0">
                <a:latin typeface="Arial" panose="020B0604020202020204" pitchFamily="34" charset="0"/>
                <a:cs typeface="Arial" panose="020B0604020202020204" pitchFamily="34" charset="0"/>
              </a:rPr>
              <a:t>Leaderboard Challenge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4B1F8-3A31-BDB6-448C-92925299F47D}"/>
              </a:ext>
            </a:extLst>
          </p:cNvPr>
          <p:cNvCxnSpPr/>
          <p:nvPr/>
        </p:nvCxnSpPr>
        <p:spPr>
          <a:xfrm>
            <a:off x="3776353" y="2416629"/>
            <a:ext cx="2268187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E9B6814-D15E-9D9A-FBF6-8A0B713B434D}"/>
              </a:ext>
            </a:extLst>
          </p:cNvPr>
          <p:cNvSpPr txBox="1"/>
          <p:nvPr/>
        </p:nvSpPr>
        <p:spPr>
          <a:xfrm rot="10800000">
            <a:off x="3672830" y="1844075"/>
            <a:ext cx="2475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[INSERT CUSTOM INCENTIVE COPY HERE – REMOVE IF NOT APPLICABLE]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133E90-001C-6A44-66D7-562860DE8365}"/>
              </a:ext>
            </a:extLst>
          </p:cNvPr>
          <p:cNvSpPr txBox="1"/>
          <p:nvPr/>
        </p:nvSpPr>
        <p:spPr>
          <a:xfrm rot="10800000">
            <a:off x="3672830" y="3444632"/>
            <a:ext cx="245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4253 SAMPLE ROAD</a:t>
            </a:r>
          </a:p>
          <a:p>
            <a:r>
              <a:rPr lang="en-US" sz="9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SAMPLEVILLE, SM 12345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75BC1D-0ADF-ABBE-A565-E4C2BE45FAB9}"/>
              </a:ext>
            </a:extLst>
          </p:cNvPr>
          <p:cNvCxnSpPr/>
          <p:nvPr/>
        </p:nvCxnSpPr>
        <p:spPr>
          <a:xfrm>
            <a:off x="5019433" y="3883231"/>
            <a:ext cx="0" cy="3384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71F4716-2DB3-C6F8-B54A-89652E60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54" y="3906404"/>
            <a:ext cx="876300" cy="2921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31DEA84-7AD8-99CD-72E8-09714A8BD60E}"/>
              </a:ext>
            </a:extLst>
          </p:cNvPr>
          <p:cNvSpPr txBox="1"/>
          <p:nvPr/>
        </p:nvSpPr>
        <p:spPr>
          <a:xfrm rot="10800000">
            <a:off x="3360717" y="3920562"/>
            <a:ext cx="161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8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</p:spTree>
    <p:extLst>
      <p:ext uri="{BB962C8B-B14F-4D97-AF65-F5344CB8AC3E}">
        <p14:creationId xmlns:p14="http://schemas.microsoft.com/office/powerpoint/2010/main" val="386804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7E8435-D40E-4B36-35C1-425966C48924}"/>
              </a:ext>
            </a:extLst>
          </p:cNvPr>
          <p:cNvSpPr txBox="1"/>
          <p:nvPr/>
        </p:nvSpPr>
        <p:spPr>
          <a:xfrm>
            <a:off x="1642317" y="8689722"/>
            <a:ext cx="1465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pc="15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E27F81-E22F-39A1-CB58-4F2C24AE4C63}"/>
              </a:ext>
            </a:extLst>
          </p:cNvPr>
          <p:cNvCxnSpPr>
            <a:cxnSpLocks/>
          </p:cNvCxnSpPr>
          <p:nvPr/>
        </p:nvCxnSpPr>
        <p:spPr>
          <a:xfrm>
            <a:off x="1485966" y="8652025"/>
            <a:ext cx="0" cy="321380"/>
          </a:xfrm>
          <a:prstGeom prst="line">
            <a:avLst/>
          </a:prstGeom>
          <a:ln w="6350">
            <a:solidFill>
              <a:srgbClr val="A1AB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D9F476D-A5B3-0119-BAF4-35BEA7BB6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48" y="8636105"/>
            <a:ext cx="977900" cy="33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23BA16-B543-532B-78E7-0667AC11F364}"/>
              </a:ext>
            </a:extLst>
          </p:cNvPr>
          <p:cNvSpPr txBox="1"/>
          <p:nvPr/>
        </p:nvSpPr>
        <p:spPr>
          <a:xfrm>
            <a:off x="3496102" y="8627007"/>
            <a:ext cx="275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400" dirty="0" err="1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400" dirty="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400" dirty="0" err="1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400" dirty="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 | Message and data rates may apply.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BB1DFF-B4E5-A2B5-CB3B-3AFFF80C1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076" y="7100294"/>
            <a:ext cx="8636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F78CBF-A7B8-93F9-20D9-44A44D2CF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772" y="7100294"/>
            <a:ext cx="965200" cy="292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783554-A19A-BC14-9655-BFF370CF1BB6}"/>
              </a:ext>
            </a:extLst>
          </p:cNvPr>
          <p:cNvSpPr txBox="1"/>
          <p:nvPr/>
        </p:nvSpPr>
        <p:spPr>
          <a:xfrm>
            <a:off x="630829" y="699810"/>
            <a:ext cx="51738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50" b="1" kern="100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[INSERT CUSTOM INCENTIVE COPY HERE –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50" b="1" kern="100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B9EC2B-5BCE-8974-BAEA-001169E7E56E}"/>
              </a:ext>
            </a:extLst>
          </p:cNvPr>
          <p:cNvSpPr txBox="1"/>
          <p:nvPr/>
        </p:nvSpPr>
        <p:spPr>
          <a:xfrm>
            <a:off x="1429814" y="1407323"/>
            <a:ext cx="2546090" cy="91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40"/>
              </a:lnSpc>
              <a:spcAft>
                <a:spcPts val="500"/>
              </a:spcAft>
            </a:pPr>
            <a:r>
              <a:rPr lang="en-US" sz="1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FUN </a:t>
            </a:r>
          </a:p>
          <a:p>
            <a:pPr>
              <a:lnSpc>
                <a:spcPts val="144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your activity tracker and simply use your everyday activities to get you on your feet and move your body.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8FEA3-5F91-51FD-E29F-C2787D52D0B2}"/>
              </a:ext>
            </a:extLst>
          </p:cNvPr>
          <p:cNvSpPr txBox="1"/>
          <p:nvPr/>
        </p:nvSpPr>
        <p:spPr>
          <a:xfrm>
            <a:off x="1429814" y="2633092"/>
            <a:ext cx="2632900" cy="91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40"/>
              </a:lnSpc>
              <a:spcAft>
                <a:spcPts val="500"/>
              </a:spcAft>
            </a:pPr>
            <a:r>
              <a:rPr lang="en-US" sz="1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ONLINE </a:t>
            </a:r>
          </a:p>
          <a:p>
            <a:pPr>
              <a:lnSpc>
                <a:spcPts val="144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up with your coworkers online and get ready to groove for some friendly competition.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FA660-2682-55A3-6785-F368011A91C2}"/>
              </a:ext>
            </a:extLst>
          </p:cNvPr>
          <p:cNvSpPr txBox="1"/>
          <p:nvPr/>
        </p:nvSpPr>
        <p:spPr>
          <a:xfrm>
            <a:off x="1429813" y="3898030"/>
            <a:ext cx="2704202" cy="91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40"/>
              </a:lnSpc>
              <a:spcAft>
                <a:spcPts val="500"/>
              </a:spcAft>
            </a:pPr>
            <a:r>
              <a:rPr lang="en-US" sz="1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YOUR OWN </a:t>
            </a:r>
          </a:p>
          <a:p>
            <a:pPr>
              <a:lnSpc>
                <a:spcPts val="144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movement counts whether it’s walking, running, dancing, or any other activity that gets you moving.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E7BEA6-D8B3-ABF2-154E-637646007850}"/>
              </a:ext>
            </a:extLst>
          </p:cNvPr>
          <p:cNvSpPr/>
          <p:nvPr/>
        </p:nvSpPr>
        <p:spPr>
          <a:xfrm>
            <a:off x="844842" y="1482563"/>
            <a:ext cx="441558" cy="441558"/>
          </a:xfrm>
          <a:prstGeom prst="ellipse">
            <a:avLst/>
          </a:prstGeom>
          <a:solidFill>
            <a:srgbClr val="BB0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EC021A-D0BE-A787-51F9-CD73FC7FE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873" y="1525542"/>
            <a:ext cx="254000" cy="3556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2F71443-DCA7-2BDB-3943-24B666BC2699}"/>
              </a:ext>
            </a:extLst>
          </p:cNvPr>
          <p:cNvSpPr/>
          <p:nvPr/>
        </p:nvSpPr>
        <p:spPr>
          <a:xfrm>
            <a:off x="850220" y="2683073"/>
            <a:ext cx="441558" cy="441558"/>
          </a:xfrm>
          <a:prstGeom prst="ellipse">
            <a:avLst/>
          </a:prstGeom>
          <a:solidFill>
            <a:srgbClr val="BB0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7E3C5B-E7D9-8BEC-C6A3-2817A26BCAA0}"/>
              </a:ext>
            </a:extLst>
          </p:cNvPr>
          <p:cNvSpPr/>
          <p:nvPr/>
        </p:nvSpPr>
        <p:spPr>
          <a:xfrm>
            <a:off x="844842" y="3973723"/>
            <a:ext cx="441558" cy="441558"/>
          </a:xfrm>
          <a:prstGeom prst="ellipse">
            <a:avLst/>
          </a:prstGeom>
          <a:solidFill>
            <a:srgbClr val="BB0E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886234-1EE6-8482-5092-0D050F747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871" y="2773213"/>
            <a:ext cx="317500" cy="279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51CEE3-AEC0-A5EE-0221-3F05BF3E8A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571" y="4054802"/>
            <a:ext cx="292100" cy="279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9740F89-3363-A85F-9C60-EC7EAA9CADF4}"/>
              </a:ext>
            </a:extLst>
          </p:cNvPr>
          <p:cNvSpPr txBox="1"/>
          <p:nvPr/>
        </p:nvSpPr>
        <p:spPr>
          <a:xfrm>
            <a:off x="1558691" y="6313583"/>
            <a:ext cx="3282520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100" spc="200" dirty="0">
                <a:solidFill>
                  <a:srgbClr val="FFC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IN CASTLIGHT TODAY. </a:t>
            </a:r>
          </a:p>
          <a:p>
            <a:pPr algn="ctr">
              <a:lnSpc>
                <a:spcPts val="1420"/>
              </a:lnSpc>
            </a:pPr>
            <a:r>
              <a:rPr lang="en-US" sz="1100" spc="200" dirty="0">
                <a:solidFill>
                  <a:srgbClr val="FFC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MOBILE APP </a:t>
            </a:r>
          </a:p>
          <a:p>
            <a:pPr algn="ctr">
              <a:lnSpc>
                <a:spcPts val="1420"/>
              </a:lnSpc>
            </a:pPr>
            <a:r>
              <a:rPr lang="en-US" sz="1100" spc="200" dirty="0">
                <a:solidFill>
                  <a:srgbClr val="FFC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VISIT MYCASTLIGHT.COM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E4698-2CBD-E03D-477B-4621F18CDC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8704" y="5476521"/>
            <a:ext cx="722494" cy="7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8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269</Words>
  <Application>Microsoft Macintosh PowerPoint</Application>
  <PresentationFormat>Custom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Dori Shields</dc:creator>
  <cp:lastModifiedBy>Dori Shields</cp:lastModifiedBy>
  <cp:revision>17</cp:revision>
  <dcterms:created xsi:type="dcterms:W3CDTF">2024-11-05T20:53:10Z</dcterms:created>
  <dcterms:modified xsi:type="dcterms:W3CDTF">2025-01-21T15:07:44Z</dcterms:modified>
</cp:coreProperties>
</file>