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72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EBEDED"/>
    <a:srgbClr val="6E1EBE"/>
    <a:srgbClr val="6E1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63"/>
    <p:restoredTop sz="96159"/>
  </p:normalViewPr>
  <p:slideViewPr>
    <p:cSldViewPr snapToGrid="0">
      <p:cViewPr varScale="1">
        <p:scale>
          <a:sx n="80" d="100"/>
          <a:sy n="80" d="100"/>
        </p:scale>
        <p:origin x="1784" y="200"/>
      </p:cViewPr>
      <p:guideLst>
        <p:guide orient="horz" pos="4272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7819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F7ABA24-FE3E-308E-848C-E3FCA581AA95}"/>
              </a:ext>
            </a:extLst>
          </p:cNvPr>
          <p:cNvSpPr/>
          <p:nvPr userDrawn="1"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8A64C39-49E2-1EE7-6986-BF3174BAB5E0}"/>
              </a:ext>
            </a:extLst>
          </p:cNvPr>
          <p:cNvCxnSpPr/>
          <p:nvPr userDrawn="1"/>
        </p:nvCxnSpPr>
        <p:spPr>
          <a:xfrm>
            <a:off x="3891023" y="9359249"/>
            <a:ext cx="0" cy="537159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153BB0E0-F95A-1406-6354-E5AEB1FDF01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223317" y="9375481"/>
            <a:ext cx="1371600" cy="457200"/>
          </a:xfrm>
          <a:prstGeom prst="rect">
            <a:avLst/>
          </a:prstGeom>
        </p:spPr>
      </p:pic>
      <p:pic>
        <p:nvPicPr>
          <p:cNvPr id="4" name="Picture 3" descr="A doctor checking a patient's blood pressure&#10;&#10;Description automatically generated">
            <a:extLst>
              <a:ext uri="{FF2B5EF4-FFF2-40B4-BE49-F238E27FC236}">
                <a16:creationId xmlns:a16="http://schemas.microsoft.com/office/drawing/2014/main" id="{6F56D589-5EB6-8D1A-8BE7-ED82E9D5BFDB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7772400" cy="303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023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emf"/><Relationship Id="rId7" Type="http://schemas.openxmlformats.org/officeDocument/2006/relationships/image" Target="../media/image8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8A2CED4-2259-879B-E6AB-DE796CA2224A}"/>
              </a:ext>
            </a:extLst>
          </p:cNvPr>
          <p:cNvSpPr/>
          <p:nvPr/>
        </p:nvSpPr>
        <p:spPr>
          <a:xfrm>
            <a:off x="3761822" y="5534453"/>
            <a:ext cx="4010578" cy="3435755"/>
          </a:xfrm>
          <a:prstGeom prst="rect">
            <a:avLst/>
          </a:prstGeom>
          <a:solidFill>
            <a:srgbClr val="2A27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02BA89A3-8A7F-87C8-4A10-DDBEC77156B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2427" y="5365757"/>
            <a:ext cx="4098120" cy="3762200"/>
          </a:xfrm>
          <a:prstGeom prst="rect">
            <a:avLst/>
          </a:prstGeom>
          <a:ln>
            <a:noFill/>
          </a:ln>
          <a:effectLst/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7FCE550-36C2-DD31-E719-65EA43100176}"/>
              </a:ext>
            </a:extLst>
          </p:cNvPr>
          <p:cNvSpPr txBox="1"/>
          <p:nvPr/>
        </p:nvSpPr>
        <p:spPr>
          <a:xfrm>
            <a:off x="308008" y="3238073"/>
            <a:ext cx="73221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spc="-150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Stay heart strong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42DAD7-D0BE-F843-E8D1-ADF9CDDECA4F}"/>
              </a:ext>
            </a:extLst>
          </p:cNvPr>
          <p:cNvSpPr txBox="1"/>
          <p:nvPr/>
        </p:nvSpPr>
        <p:spPr>
          <a:xfrm>
            <a:off x="354003" y="4229024"/>
            <a:ext cx="7079384" cy="844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40"/>
              </a:lnSpc>
              <a:spcAft>
                <a:spcPts val="600"/>
              </a:spcAft>
            </a:pP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High blood pressure significantly increases your risk for heart disease. It’s important </a:t>
            </a:r>
            <a:b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to know your numbers. </a:t>
            </a:r>
          </a:p>
          <a:p>
            <a:pPr>
              <a:lnSpc>
                <a:spcPts val="1840"/>
              </a:lnSpc>
              <a:spcAft>
                <a:spcPts val="600"/>
              </a:spcAft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Schedule a visit with your primary care doctor.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D8CF03-6AB6-6FF2-207A-1D21B68615C0}"/>
              </a:ext>
            </a:extLst>
          </p:cNvPr>
          <p:cNvSpPr txBox="1"/>
          <p:nvPr/>
        </p:nvSpPr>
        <p:spPr>
          <a:xfrm>
            <a:off x="1016604" y="6373851"/>
            <a:ext cx="271932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Check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Get your blood pressure checked to know where you stand as high blood pressure often has no warning signs or symptoms</a:t>
            </a:r>
          </a:p>
          <a:p>
            <a:pPr>
              <a:spcBef>
                <a:spcPts val="1000"/>
              </a:spcBef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Prevent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Understand risk factors and take steps to keep your blood pressure in a healthy range</a:t>
            </a:r>
          </a:p>
          <a:p>
            <a:pPr>
              <a:spcBef>
                <a:spcPts val="1000"/>
              </a:spcBef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Meet with your PCP regularly to review your treatment plan if you have high blood pressure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2880CBC-C0CD-4541-F72D-4820820A6327}"/>
              </a:ext>
            </a:extLst>
          </p:cNvPr>
          <p:cNvSpPr txBox="1"/>
          <p:nvPr/>
        </p:nvSpPr>
        <p:spPr>
          <a:xfrm>
            <a:off x="346507" y="5789649"/>
            <a:ext cx="3633381" cy="315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 Now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103466D-BEDA-6877-BB45-FF6BD972AC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1332" y="6547747"/>
            <a:ext cx="406400" cy="4064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156F54E-EB92-04FD-F2CD-99317EBE1A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9309" y="7314291"/>
            <a:ext cx="342900" cy="4064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C0606DB2-2312-1C3D-DF50-4DC74E11F46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4357" y="8091059"/>
            <a:ext cx="266700" cy="4064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C4E2056A-4920-3C4D-55C2-1037F22C810C}"/>
              </a:ext>
            </a:extLst>
          </p:cNvPr>
          <p:cNvSpPr txBox="1">
            <a:spLocks/>
          </p:cNvSpPr>
          <p:nvPr/>
        </p:nvSpPr>
        <p:spPr>
          <a:xfrm>
            <a:off x="4224568" y="6129640"/>
            <a:ext cx="2803207" cy="451962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400"/>
              </a:lnSpc>
            </a:pPr>
            <a:r>
              <a:rPr lang="en-US" sz="100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Castlight Care Guide can help you find a provider. Click the Get Help tab in the app </a:t>
            </a:r>
            <a:br>
              <a:rPr lang="en-US" sz="100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100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to talk or chat with an expert.</a:t>
            </a:r>
            <a:br>
              <a:rPr lang="en-US" sz="100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br>
              <a:rPr lang="en-US" sz="100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100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Need help with your health and benefits? </a:t>
            </a:r>
            <a:r>
              <a:rPr lang="en-US" sz="10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Call a Castlight Care Guide at 888-856-9419.</a:t>
            </a:r>
            <a:br>
              <a:rPr lang="en-US" sz="10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endParaRPr lang="en-US" sz="1000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C8A516D-A66C-610B-733D-A9020E951B50}"/>
              </a:ext>
            </a:extLst>
          </p:cNvPr>
          <p:cNvSpPr txBox="1"/>
          <p:nvPr/>
        </p:nvSpPr>
        <p:spPr>
          <a:xfrm>
            <a:off x="4216872" y="5728746"/>
            <a:ext cx="3052285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your appointment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149186BD-474F-6F22-36F5-661F0963AFBC}"/>
              </a:ext>
            </a:extLst>
          </p:cNvPr>
          <p:cNvSpPr txBox="1">
            <a:spLocks/>
          </p:cNvSpPr>
          <p:nvPr/>
        </p:nvSpPr>
        <p:spPr>
          <a:xfrm>
            <a:off x="4238003" y="7431981"/>
            <a:ext cx="2214236" cy="6834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400"/>
              </a:lnSpc>
            </a:pPr>
            <a:r>
              <a:rPr lang="en-US" sz="95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</a:p>
          <a:p>
            <a:pPr>
              <a:lnSpc>
                <a:spcPts val="1400"/>
              </a:lnSpc>
            </a:pP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</a:t>
            </a:r>
            <a:b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or visit </a:t>
            </a:r>
            <a:r>
              <a:rPr lang="en-US" sz="950" dirty="0" err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mycastlight.com</a:t>
            </a: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/</a:t>
            </a:r>
            <a:r>
              <a:rPr lang="en-US" sz="950" dirty="0" err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wellnesswins</a:t>
            </a: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7C9D283-CCE1-BE86-8720-4ADC0462FD29}"/>
              </a:ext>
            </a:extLst>
          </p:cNvPr>
          <p:cNvSpPr txBox="1"/>
          <p:nvPr/>
        </p:nvSpPr>
        <p:spPr>
          <a:xfrm>
            <a:off x="4519632" y="8545440"/>
            <a:ext cx="210795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0230D6E-BF78-C220-DF9A-19883787EB93}"/>
              </a:ext>
            </a:extLst>
          </p:cNvPr>
          <p:cNvCxnSpPr>
            <a:cxnSpLocks/>
          </p:cNvCxnSpPr>
          <p:nvPr/>
        </p:nvCxnSpPr>
        <p:spPr>
          <a:xfrm>
            <a:off x="4313247" y="8431825"/>
            <a:ext cx="3208209" cy="0"/>
          </a:xfrm>
          <a:prstGeom prst="line">
            <a:avLst/>
          </a:prstGeom>
          <a:ln w="889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>
            <a:extLst>
              <a:ext uri="{FF2B5EF4-FFF2-40B4-BE49-F238E27FC236}">
                <a16:creationId xmlns:a16="http://schemas.microsoft.com/office/drawing/2014/main" id="{68461B5B-DBB4-EDD7-3383-EC91E79E234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11328" y="8552936"/>
            <a:ext cx="215900" cy="228600"/>
          </a:xfrm>
          <a:prstGeom prst="rect">
            <a:avLst/>
          </a:prstGeom>
        </p:spPr>
      </p:pic>
      <p:pic>
        <p:nvPicPr>
          <p:cNvPr id="21" name="Picture 20" descr="A close-up of a logo&#10;&#10;Description automatically generated">
            <a:extLst>
              <a:ext uri="{FF2B5EF4-FFF2-40B4-BE49-F238E27FC236}">
                <a16:creationId xmlns:a16="http://schemas.microsoft.com/office/drawing/2014/main" id="{CE6C9286-D69C-02F7-CFB5-E750125DD50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144747" y="9328084"/>
            <a:ext cx="1585757" cy="484537"/>
          </a:xfrm>
          <a:prstGeom prst="rect">
            <a:avLst/>
          </a:prstGeom>
        </p:spPr>
      </p:pic>
      <p:pic>
        <p:nvPicPr>
          <p:cNvPr id="22" name="Picture 21" descr="A qr code on a black background&#10;&#10;Description automatically generated">
            <a:extLst>
              <a:ext uri="{FF2B5EF4-FFF2-40B4-BE49-F238E27FC236}">
                <a16:creationId xmlns:a16="http://schemas.microsoft.com/office/drawing/2014/main" id="{3DDCC917-BDE9-85C6-D36F-E49C6FAEE55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63509" y="7239499"/>
            <a:ext cx="1057655" cy="1057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5894</TotalTime>
  <Words>158</Words>
  <Application>Microsoft Macintosh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penny.lee@apree.health</cp:lastModifiedBy>
  <cp:revision>43</cp:revision>
  <dcterms:created xsi:type="dcterms:W3CDTF">2023-12-11T20:49:55Z</dcterms:created>
  <dcterms:modified xsi:type="dcterms:W3CDTF">2025-03-17T22:05:08Z</dcterms:modified>
</cp:coreProperties>
</file>