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2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8"/>
    <a:srgbClr val="EBEDED"/>
    <a:srgbClr val="6E1EBE"/>
    <a:srgbClr val="6E1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4"/>
    <p:restoredTop sz="96159"/>
  </p:normalViewPr>
  <p:slideViewPr>
    <p:cSldViewPr snapToGrid="0">
      <p:cViewPr varScale="1">
        <p:scale>
          <a:sx n="80" d="100"/>
          <a:sy n="80" d="100"/>
        </p:scale>
        <p:origin x="864" y="200"/>
      </p:cViewPr>
      <p:guideLst>
        <p:guide orient="horz" pos="4272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81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7ABA24-FE3E-308E-848C-E3FCA581AA95}"/>
              </a:ext>
            </a:extLst>
          </p:cNvPr>
          <p:cNvSpPr/>
          <p:nvPr userDrawn="1"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rgbClr val="EB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A64C39-49E2-1EE7-6986-BF3174BAB5E0}"/>
              </a:ext>
            </a:extLst>
          </p:cNvPr>
          <p:cNvCxnSpPr/>
          <p:nvPr userDrawn="1"/>
        </p:nvCxnSpPr>
        <p:spPr>
          <a:xfrm>
            <a:off x="3891023" y="9359249"/>
            <a:ext cx="0" cy="53715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53BB0E0-F95A-1406-6354-E5AEB1FDF0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23317" y="9375481"/>
            <a:ext cx="1371600" cy="457200"/>
          </a:xfrm>
          <a:prstGeom prst="rect">
            <a:avLst/>
          </a:prstGeom>
        </p:spPr>
      </p:pic>
      <p:pic>
        <p:nvPicPr>
          <p:cNvPr id="7" name="Picture 6" descr="A person sitting on stairs eating an apple&#10;&#10;Description automatically generated">
            <a:extLst>
              <a:ext uri="{FF2B5EF4-FFF2-40B4-BE49-F238E27FC236}">
                <a16:creationId xmlns:a16="http://schemas.microsoft.com/office/drawing/2014/main" id="{F09B1126-3193-8B94-76B6-2AA5142794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77724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2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2CED4-2259-879B-E6AB-DE796CA2224A}"/>
              </a:ext>
            </a:extLst>
          </p:cNvPr>
          <p:cNvSpPr/>
          <p:nvPr/>
        </p:nvSpPr>
        <p:spPr>
          <a:xfrm>
            <a:off x="3761822" y="5461644"/>
            <a:ext cx="4010578" cy="3347270"/>
          </a:xfrm>
          <a:prstGeom prst="rect">
            <a:avLst/>
          </a:prstGeom>
          <a:solidFill>
            <a:srgbClr val="2A2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2BA89A3-8A7F-87C8-4A10-DDBEC77156B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427" y="5246926"/>
            <a:ext cx="4098120" cy="3882898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FCE550-36C2-DD31-E719-65EA43100176}"/>
              </a:ext>
            </a:extLst>
          </p:cNvPr>
          <p:cNvSpPr txBox="1"/>
          <p:nvPr/>
        </p:nvSpPr>
        <p:spPr>
          <a:xfrm>
            <a:off x="308008" y="3197881"/>
            <a:ext cx="73221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pc="-150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food, healthier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42DAD7-D0BE-F843-E8D1-ADF9CDDECA4F}"/>
              </a:ext>
            </a:extLst>
          </p:cNvPr>
          <p:cNvSpPr txBox="1"/>
          <p:nvPr/>
        </p:nvSpPr>
        <p:spPr>
          <a:xfrm>
            <a:off x="354003" y="4107104"/>
            <a:ext cx="7079384" cy="534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40"/>
              </a:lnSpc>
              <a:spcAft>
                <a:spcPts val="600"/>
              </a:spcAft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Forget the “all or nothing” mindset when it comes to eating. Follow a balanced diet to maintain good health and reduce your risk of diet-related diseases.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D8CF03-6AB6-6FF2-207A-1D21B68615C0}"/>
              </a:ext>
            </a:extLst>
          </p:cNvPr>
          <p:cNvSpPr txBox="1"/>
          <p:nvPr/>
        </p:nvSpPr>
        <p:spPr>
          <a:xfrm>
            <a:off x="1016604" y="5974805"/>
            <a:ext cx="2719328" cy="2834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12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control</a:t>
            </a:r>
          </a:p>
          <a:p>
            <a:pPr>
              <a:spcAft>
                <a:spcPts val="500"/>
              </a:spcAft>
            </a:pP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Eat a variety of foods and be mindful of portions</a:t>
            </a:r>
          </a:p>
          <a:p>
            <a:pPr>
              <a:spcBef>
                <a:spcPts val="1000"/>
              </a:spcBef>
              <a:spcAft>
                <a:spcPts val="500"/>
              </a:spcAft>
            </a:pPr>
            <a:r>
              <a:rPr lang="en-US" sz="12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 it up</a:t>
            </a:r>
          </a:p>
          <a:p>
            <a:pPr>
              <a:spcAft>
                <a:spcPts val="500"/>
              </a:spcAft>
            </a:pP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Include fruits, vegetables, whole grains, </a:t>
            </a:r>
            <a:b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and low-fat dairy products</a:t>
            </a:r>
          </a:p>
          <a:p>
            <a:pPr>
              <a:spcBef>
                <a:spcPts val="1000"/>
              </a:spcBef>
              <a:spcAft>
                <a:spcPts val="500"/>
              </a:spcAft>
            </a:pPr>
            <a:r>
              <a:rPr lang="en-US" sz="12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punch of energy</a:t>
            </a:r>
          </a:p>
          <a:p>
            <a:pPr>
              <a:spcAft>
                <a:spcPts val="500"/>
              </a:spcAft>
            </a:pP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Add protein-rich foods including seafood, </a:t>
            </a:r>
            <a:b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lean meats, eggs, beans, and nuts</a:t>
            </a:r>
          </a:p>
          <a:p>
            <a:pPr>
              <a:spcBef>
                <a:spcPts val="1000"/>
              </a:spcBef>
              <a:spcAft>
                <a:spcPts val="500"/>
              </a:spcAft>
            </a:pPr>
            <a:r>
              <a:rPr lang="en-US" sz="12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 additives </a:t>
            </a:r>
          </a:p>
          <a:p>
            <a:pPr>
              <a:spcAft>
                <a:spcPts val="500"/>
              </a:spcAft>
            </a:pP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Restrict sugars, sodium, saturated and </a:t>
            </a:r>
            <a:b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trans fats, and cholesterol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2880CBC-C0CD-4541-F72D-4820820A6327}"/>
              </a:ext>
            </a:extLst>
          </p:cNvPr>
          <p:cNvSpPr txBox="1"/>
          <p:nvPr/>
        </p:nvSpPr>
        <p:spPr>
          <a:xfrm>
            <a:off x="346507" y="5461643"/>
            <a:ext cx="3633381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all about the balance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756E02-1DDE-002B-EDF7-D74332902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32" y="6090947"/>
            <a:ext cx="406400" cy="393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730F53-3CA8-207A-A797-160582F53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74" y="6805465"/>
            <a:ext cx="317500" cy="406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5CABBF-25F2-34D8-6C08-5CFCB4B729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927" y="7556295"/>
            <a:ext cx="406400" cy="406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8DD1115-20EF-5603-6151-8026BA68E9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524" y="8307899"/>
            <a:ext cx="406400" cy="355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88D62D-949B-48AB-DE68-8AD05A88A478}"/>
              </a:ext>
            </a:extLst>
          </p:cNvPr>
          <p:cNvSpPr txBox="1"/>
          <p:nvPr/>
        </p:nvSpPr>
        <p:spPr>
          <a:xfrm>
            <a:off x="346508" y="4705083"/>
            <a:ext cx="7079384" cy="30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40"/>
              </a:lnSpc>
              <a:spcAft>
                <a:spcPts val="6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Schedule a visit with your primary care doctor for nutrition support.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AD147CD-9518-C1B2-A4C3-83A328419EAA}"/>
              </a:ext>
            </a:extLst>
          </p:cNvPr>
          <p:cNvSpPr txBox="1">
            <a:spLocks/>
          </p:cNvSpPr>
          <p:nvPr/>
        </p:nvSpPr>
        <p:spPr>
          <a:xfrm>
            <a:off x="4224568" y="6200739"/>
            <a:ext cx="2689579" cy="4519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400"/>
              </a:lnSpc>
            </a:pPr>
            <a:r>
              <a:rPr lang="en-US" sz="95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Log in to Castlight to find a doctor and schedule your appointment. </a:t>
            </a:r>
            <a:br>
              <a:rPr lang="en-US" sz="95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95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95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Need help with your health and benefits? Call a Castlight Care Guide at 888-856-9419.</a:t>
            </a:r>
            <a:br>
              <a:rPr lang="en-US" sz="95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en-US" sz="95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76936A-B111-8C87-355C-F43D6226677B}"/>
              </a:ext>
            </a:extLst>
          </p:cNvPr>
          <p:cNvSpPr txBox="1"/>
          <p:nvPr/>
        </p:nvSpPr>
        <p:spPr>
          <a:xfrm>
            <a:off x="4228024" y="5768126"/>
            <a:ext cx="305228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your appointment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DD7F9D-0C13-1A0D-A64C-A96467F97A71}"/>
              </a:ext>
            </a:extLst>
          </p:cNvPr>
          <p:cNvSpPr txBox="1">
            <a:spLocks/>
          </p:cNvSpPr>
          <p:nvPr/>
        </p:nvSpPr>
        <p:spPr>
          <a:xfrm>
            <a:off x="4238003" y="7346381"/>
            <a:ext cx="2214236" cy="6834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400"/>
              </a:lnSpc>
            </a:pPr>
            <a:r>
              <a:rPr lang="en-US" sz="95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 registered? </a:t>
            </a:r>
          </a:p>
          <a:p>
            <a:pPr>
              <a:lnSpc>
                <a:spcPts val="1400"/>
              </a:lnSpc>
            </a:pPr>
            <a:r>
              <a:rPr lang="en-US" sz="95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Download the mobile app </a:t>
            </a:r>
            <a:br>
              <a:rPr lang="en-US" sz="95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95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 visit </a:t>
            </a:r>
            <a:r>
              <a:rPr lang="en-US" sz="95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mycastlight.com</a:t>
            </a:r>
            <a:r>
              <a:rPr lang="en-US" sz="95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</a:t>
            </a:r>
            <a:r>
              <a:rPr lang="en-US" sz="95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wellnesswins</a:t>
            </a:r>
            <a:r>
              <a:rPr lang="en-US" sz="95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54B9F7-1235-A4BB-57B4-CC8CDE6E9A10}"/>
              </a:ext>
            </a:extLst>
          </p:cNvPr>
          <p:cNvSpPr txBox="1"/>
          <p:nvPr/>
        </p:nvSpPr>
        <p:spPr>
          <a:xfrm>
            <a:off x="4519632" y="8367755"/>
            <a:ext cx="21079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AC21317-C700-D5B8-FE9E-58D555B7E516}"/>
              </a:ext>
            </a:extLst>
          </p:cNvPr>
          <p:cNvCxnSpPr>
            <a:cxnSpLocks/>
          </p:cNvCxnSpPr>
          <p:nvPr/>
        </p:nvCxnSpPr>
        <p:spPr>
          <a:xfrm>
            <a:off x="4318823" y="8270866"/>
            <a:ext cx="3235274" cy="0"/>
          </a:xfrm>
          <a:prstGeom prst="line">
            <a:avLst/>
          </a:prstGeom>
          <a:ln w="889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5D716C85-F408-8CE1-0BC2-C93F8DFD0A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1328" y="8375251"/>
            <a:ext cx="215900" cy="228600"/>
          </a:xfrm>
          <a:prstGeom prst="rect">
            <a:avLst/>
          </a:prstGeom>
        </p:spPr>
      </p:pic>
      <p:pic>
        <p:nvPicPr>
          <p:cNvPr id="23" name="Picture 22" descr="A qr code on a black background&#10;&#10;Description automatically generated">
            <a:extLst>
              <a:ext uri="{FF2B5EF4-FFF2-40B4-BE49-F238E27FC236}">
                <a16:creationId xmlns:a16="http://schemas.microsoft.com/office/drawing/2014/main" id="{AD2AB43D-F249-69D2-0564-4F4712ABD4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3509" y="7159289"/>
            <a:ext cx="1057655" cy="1057655"/>
          </a:xfrm>
          <a:prstGeom prst="rect">
            <a:avLst/>
          </a:prstGeom>
        </p:spPr>
      </p:pic>
      <p:pic>
        <p:nvPicPr>
          <p:cNvPr id="25" name="Picture 24" descr="A close-up of a logo&#10;&#10;Description automatically generated">
            <a:extLst>
              <a:ext uri="{FF2B5EF4-FFF2-40B4-BE49-F238E27FC236}">
                <a16:creationId xmlns:a16="http://schemas.microsoft.com/office/drawing/2014/main" id="{D709925F-10C6-12AE-B122-FD927EFF1F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4747" y="9328084"/>
            <a:ext cx="1585757" cy="48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76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201</TotalTime>
  <Words>169</Words>
  <Application>Microsoft Macintosh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registered? Download the mobile app or visit mycastlight.com</dc:title>
  <dc:creator>Dori Shields</dc:creator>
  <cp:lastModifiedBy>penny.lee@apree.health</cp:lastModifiedBy>
  <cp:revision>44</cp:revision>
  <dcterms:created xsi:type="dcterms:W3CDTF">2023-12-11T20:49:55Z</dcterms:created>
  <dcterms:modified xsi:type="dcterms:W3CDTF">2025-03-17T22:37:57Z</dcterms:modified>
</cp:coreProperties>
</file>