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13716000" cy="13716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A27D8"/>
    <a:srgbClr val="EBEDED"/>
    <a:srgbClr val="6E1EBC"/>
    <a:srgbClr val="6E1EBE"/>
    <a:srgbClr val="00C389"/>
    <a:srgbClr val="B5287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546"/>
    <p:restoredTop sz="96159"/>
  </p:normalViewPr>
  <p:slideViewPr>
    <p:cSldViewPr snapToGrid="0">
      <p:cViewPr varScale="1">
        <p:scale>
          <a:sx n="58" d="100"/>
          <a:sy n="58" d="100"/>
        </p:scale>
        <p:origin x="2872" y="2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9B58354-4FE1-D848-863D-1091BF29DCEB}" type="datetimeFigureOut">
              <a:rPr lang="en-US" smtClean="0"/>
              <a:t>3/17/25</a:t>
            </a:fld>
            <a:endParaRPr lang="en-US"/>
          </a:p>
        </p:txBody>
      </p:sp>
      <p:sp>
        <p:nvSpPr>
          <p:cNvPr id="4" name="Slide Image Placeholder 3"/>
          <p:cNvSpPr>
            <a:spLocks noGrp="1" noRot="1" noChangeAspect="1"/>
          </p:cNvSpPr>
          <p:nvPr>
            <p:ph type="sldImg" idx="2"/>
          </p:nvPr>
        </p:nvSpPr>
        <p:spPr>
          <a:xfrm>
            <a:off x="1885950" y="1143000"/>
            <a:ext cx="30861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1A877A5-994E-FD49-B346-02801BADB8DE}" type="slidenum">
              <a:rPr lang="en-US" smtClean="0"/>
              <a:t>‹#›</a:t>
            </a:fld>
            <a:endParaRPr lang="en-US"/>
          </a:p>
        </p:txBody>
      </p:sp>
    </p:spTree>
    <p:extLst>
      <p:ext uri="{BB962C8B-B14F-4D97-AF65-F5344CB8AC3E}">
        <p14:creationId xmlns:p14="http://schemas.microsoft.com/office/powerpoint/2010/main" val="38734614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1A877A5-994E-FD49-B346-02801BADB8DE}" type="slidenum">
              <a:rPr lang="en-US" smtClean="0"/>
              <a:t>1</a:t>
            </a:fld>
            <a:endParaRPr lang="en-US"/>
          </a:p>
        </p:txBody>
      </p:sp>
    </p:spTree>
    <p:extLst>
      <p:ext uri="{BB962C8B-B14F-4D97-AF65-F5344CB8AC3E}">
        <p14:creationId xmlns:p14="http://schemas.microsoft.com/office/powerpoint/2010/main" val="41307371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419837884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BFEB6444-4274-93A6-1D48-B82BC7D0D3D8}"/>
              </a:ext>
            </a:extLst>
          </p:cNvPr>
          <p:cNvSpPr/>
          <p:nvPr userDrawn="1"/>
        </p:nvSpPr>
        <p:spPr>
          <a:xfrm>
            <a:off x="0" y="0"/>
            <a:ext cx="13716000" cy="13716000"/>
          </a:xfrm>
          <a:prstGeom prst="rect">
            <a:avLst/>
          </a:prstGeom>
          <a:solidFill>
            <a:srgbClr val="EBEDE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 name="Straight Connector 3">
            <a:extLst>
              <a:ext uri="{FF2B5EF4-FFF2-40B4-BE49-F238E27FC236}">
                <a16:creationId xmlns:a16="http://schemas.microsoft.com/office/drawing/2014/main" id="{762030B2-AE66-A65D-7969-BBF9E69EBC40}"/>
              </a:ext>
            </a:extLst>
          </p:cNvPr>
          <p:cNvCxnSpPr>
            <a:cxnSpLocks/>
          </p:cNvCxnSpPr>
          <p:nvPr userDrawn="1"/>
        </p:nvCxnSpPr>
        <p:spPr>
          <a:xfrm>
            <a:off x="6794822" y="12302006"/>
            <a:ext cx="0" cy="8675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pic>
        <p:nvPicPr>
          <p:cNvPr id="12" name="Picture 11">
            <a:extLst>
              <a:ext uri="{FF2B5EF4-FFF2-40B4-BE49-F238E27FC236}">
                <a16:creationId xmlns:a16="http://schemas.microsoft.com/office/drawing/2014/main" id="{6830A59B-909B-67F0-70B6-43D445384608}"/>
              </a:ext>
            </a:extLst>
          </p:cNvPr>
          <p:cNvPicPr>
            <a:picLocks noChangeAspect="1"/>
          </p:cNvPicPr>
          <p:nvPr userDrawn="1"/>
        </p:nvPicPr>
        <p:blipFill>
          <a:blip r:embed="rId3"/>
          <a:stretch>
            <a:fillRect/>
          </a:stretch>
        </p:blipFill>
        <p:spPr>
          <a:xfrm>
            <a:off x="4044106" y="12381515"/>
            <a:ext cx="2247900" cy="749300"/>
          </a:xfrm>
          <a:prstGeom prst="rect">
            <a:avLst/>
          </a:prstGeom>
        </p:spPr>
      </p:pic>
      <p:pic>
        <p:nvPicPr>
          <p:cNvPr id="7" name="Picture 6" descr="A person talking to a doctor&#10;&#10;Description automatically generated">
            <a:extLst>
              <a:ext uri="{FF2B5EF4-FFF2-40B4-BE49-F238E27FC236}">
                <a16:creationId xmlns:a16="http://schemas.microsoft.com/office/drawing/2014/main" id="{432BBAC1-8470-C85E-A535-9D7AFBBA59A5}"/>
              </a:ext>
            </a:extLst>
          </p:cNvPr>
          <p:cNvPicPr>
            <a:picLocks noChangeAspect="1"/>
          </p:cNvPicPr>
          <p:nvPr userDrawn="1"/>
        </p:nvPicPr>
        <p:blipFill>
          <a:blip r:embed="rId4"/>
          <a:stretch>
            <a:fillRect/>
          </a:stretch>
        </p:blipFill>
        <p:spPr>
          <a:xfrm>
            <a:off x="0" y="-1"/>
            <a:ext cx="13716000" cy="5575299"/>
          </a:xfrm>
          <a:prstGeom prst="rect">
            <a:avLst/>
          </a:prstGeom>
        </p:spPr>
      </p:pic>
    </p:spTree>
    <p:extLst>
      <p:ext uri="{BB962C8B-B14F-4D97-AF65-F5344CB8AC3E}">
        <p14:creationId xmlns:p14="http://schemas.microsoft.com/office/powerpoint/2010/main" val="1604406122"/>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p:titleStyle>
    <p:bodyStyle>
      <a:lvl1pPr marL="342900" indent="-342900" algn="l" defTabSz="1371600" rtl="0" eaLnBrk="1" latinLnBrk="0" hangingPunct="1">
        <a:lnSpc>
          <a:spcPct val="90000"/>
        </a:lnSpc>
        <a:spcBef>
          <a:spcPts val="1500"/>
        </a:spcBef>
        <a:buFont typeface="Arial" panose="020B0604020202020204" pitchFamily="34" charset="0"/>
        <a:buChar char="•"/>
        <a:defRPr sz="4200" kern="1200">
          <a:solidFill>
            <a:schemeClr val="tx1"/>
          </a:solidFill>
          <a:latin typeface="+mn-lt"/>
          <a:ea typeface="+mn-ea"/>
          <a:cs typeface="+mn-cs"/>
        </a:defRPr>
      </a:lvl1pPr>
      <a:lvl2pPr marL="1028700" indent="-342900" algn="l" defTabSz="1371600" rtl="0" eaLnBrk="1" latinLnBrk="0" hangingPunct="1">
        <a:lnSpc>
          <a:spcPct val="90000"/>
        </a:lnSpc>
        <a:spcBef>
          <a:spcPts val="750"/>
        </a:spcBef>
        <a:buFont typeface="Arial" panose="020B0604020202020204" pitchFamily="34" charset="0"/>
        <a:buChar char="•"/>
        <a:defRPr sz="3600" kern="1200">
          <a:solidFill>
            <a:schemeClr val="tx1"/>
          </a:solidFill>
          <a:latin typeface="+mn-lt"/>
          <a:ea typeface="+mn-ea"/>
          <a:cs typeface="+mn-cs"/>
        </a:defRPr>
      </a:lvl2pPr>
      <a:lvl3pPr marL="1714500" indent="-342900" algn="l" defTabSz="1371600" rtl="0" eaLnBrk="1" latinLnBrk="0" hangingPunct="1">
        <a:lnSpc>
          <a:spcPct val="90000"/>
        </a:lnSpc>
        <a:spcBef>
          <a:spcPts val="750"/>
        </a:spcBef>
        <a:buFont typeface="Arial" panose="020B0604020202020204" pitchFamily="34" charset="0"/>
        <a:buChar char="•"/>
        <a:defRPr sz="3000" kern="1200">
          <a:solidFill>
            <a:schemeClr val="tx1"/>
          </a:solidFill>
          <a:latin typeface="+mn-lt"/>
          <a:ea typeface="+mn-ea"/>
          <a:cs typeface="+mn-cs"/>
        </a:defRPr>
      </a:lvl3pPr>
      <a:lvl4pPr marL="24003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4pPr>
      <a:lvl5pPr marL="30861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5pPr>
      <a:lvl6pPr marL="37719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6pPr>
      <a:lvl7pPr marL="44577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7pPr>
      <a:lvl8pPr marL="51435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8pPr>
      <a:lvl9pPr marL="58293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9pPr>
    </p:bodyStyle>
    <p:otherStyle>
      <a:defPPr>
        <a:defRPr lang="en-US"/>
      </a:defPPr>
      <a:lvl1pPr marL="0" algn="l" defTabSz="1371600" rtl="0" eaLnBrk="1" latinLnBrk="0" hangingPunct="1">
        <a:defRPr sz="2700" kern="1200">
          <a:solidFill>
            <a:schemeClr val="tx1"/>
          </a:solidFill>
          <a:latin typeface="+mn-lt"/>
          <a:ea typeface="+mn-ea"/>
          <a:cs typeface="+mn-cs"/>
        </a:defRPr>
      </a:lvl1pPr>
      <a:lvl2pPr marL="685800" algn="l" defTabSz="1371600" rtl="0" eaLnBrk="1" latinLnBrk="0" hangingPunct="1">
        <a:defRPr sz="2700" kern="1200">
          <a:solidFill>
            <a:schemeClr val="tx1"/>
          </a:solidFill>
          <a:latin typeface="+mn-lt"/>
          <a:ea typeface="+mn-ea"/>
          <a:cs typeface="+mn-cs"/>
        </a:defRPr>
      </a:lvl2pPr>
      <a:lvl3pPr marL="1371600" algn="l" defTabSz="1371600" rtl="0" eaLnBrk="1" latinLnBrk="0" hangingPunct="1">
        <a:defRPr sz="2700" kern="1200">
          <a:solidFill>
            <a:schemeClr val="tx1"/>
          </a:solidFill>
          <a:latin typeface="+mn-lt"/>
          <a:ea typeface="+mn-ea"/>
          <a:cs typeface="+mn-cs"/>
        </a:defRPr>
      </a:lvl3pPr>
      <a:lvl4pPr marL="2057400" algn="l" defTabSz="1371600" rtl="0" eaLnBrk="1" latinLnBrk="0" hangingPunct="1">
        <a:defRPr sz="2700" kern="1200">
          <a:solidFill>
            <a:schemeClr val="tx1"/>
          </a:solidFill>
          <a:latin typeface="+mn-lt"/>
          <a:ea typeface="+mn-ea"/>
          <a:cs typeface="+mn-cs"/>
        </a:defRPr>
      </a:lvl4pPr>
      <a:lvl5pPr marL="2743200" algn="l" defTabSz="1371600" rtl="0" eaLnBrk="1" latinLnBrk="0" hangingPunct="1">
        <a:defRPr sz="2700" kern="1200">
          <a:solidFill>
            <a:schemeClr val="tx1"/>
          </a:solidFill>
          <a:latin typeface="+mn-lt"/>
          <a:ea typeface="+mn-ea"/>
          <a:cs typeface="+mn-cs"/>
        </a:defRPr>
      </a:lvl5pPr>
      <a:lvl6pPr marL="3429000" algn="l" defTabSz="1371600" rtl="0" eaLnBrk="1" latinLnBrk="0" hangingPunct="1">
        <a:defRPr sz="2700" kern="1200">
          <a:solidFill>
            <a:schemeClr val="tx1"/>
          </a:solidFill>
          <a:latin typeface="+mn-lt"/>
          <a:ea typeface="+mn-ea"/>
          <a:cs typeface="+mn-cs"/>
        </a:defRPr>
      </a:lvl6pPr>
      <a:lvl7pPr marL="4114800" algn="l" defTabSz="1371600" rtl="0" eaLnBrk="1" latinLnBrk="0" hangingPunct="1">
        <a:defRPr sz="2700" kern="1200">
          <a:solidFill>
            <a:schemeClr val="tx1"/>
          </a:solidFill>
          <a:latin typeface="+mn-lt"/>
          <a:ea typeface="+mn-ea"/>
          <a:cs typeface="+mn-cs"/>
        </a:defRPr>
      </a:lvl7pPr>
      <a:lvl8pPr marL="4800600" algn="l" defTabSz="1371600" rtl="0" eaLnBrk="1" latinLnBrk="0" hangingPunct="1">
        <a:defRPr sz="2700" kern="1200">
          <a:solidFill>
            <a:schemeClr val="tx1"/>
          </a:solidFill>
          <a:latin typeface="+mn-lt"/>
          <a:ea typeface="+mn-ea"/>
          <a:cs typeface="+mn-cs"/>
        </a:defRPr>
      </a:lvl8pPr>
      <a:lvl9pPr marL="5486400" algn="l" defTabSz="1371600" rtl="0" eaLnBrk="1" latinLnBrk="0" hangingPunct="1">
        <a:defRPr sz="2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emf"/><Relationship Id="rId7" Type="http://schemas.openxmlformats.org/officeDocument/2006/relationships/image" Target="../media/image7.emf"/><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6.emf"/><Relationship Id="rId5" Type="http://schemas.openxmlformats.org/officeDocument/2006/relationships/image" Target="../media/image5.emf"/><Relationship Id="rId4" Type="http://schemas.openxmlformats.org/officeDocument/2006/relationships/image" Target="../media/image4.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B383143-7A22-937E-2F72-004C7DE9E438}"/>
              </a:ext>
            </a:extLst>
          </p:cNvPr>
          <p:cNvSpPr txBox="1"/>
          <p:nvPr/>
        </p:nvSpPr>
        <p:spPr>
          <a:xfrm>
            <a:off x="691755" y="6091951"/>
            <a:ext cx="12702117" cy="1092607"/>
          </a:xfrm>
          <a:prstGeom prst="rect">
            <a:avLst/>
          </a:prstGeom>
          <a:noFill/>
        </p:spPr>
        <p:txBody>
          <a:bodyPr wrap="square" rtlCol="0">
            <a:spAutoFit/>
          </a:bodyPr>
          <a:lstStyle/>
          <a:p>
            <a:r>
              <a:rPr lang="en-US" sz="6500" b="1" spc="-150" dirty="0">
                <a:solidFill>
                  <a:srgbClr val="2A27D8"/>
                </a:solidFill>
                <a:latin typeface="Arial" panose="020B0604020202020204" pitchFamily="34" charset="0"/>
                <a:cs typeface="Arial" panose="020B0604020202020204" pitchFamily="34" charset="0"/>
              </a:rPr>
              <a:t>Support makes a difference</a:t>
            </a:r>
          </a:p>
        </p:txBody>
      </p:sp>
      <p:sp>
        <p:nvSpPr>
          <p:cNvPr id="5" name="TextBox 4">
            <a:extLst>
              <a:ext uri="{FF2B5EF4-FFF2-40B4-BE49-F238E27FC236}">
                <a16:creationId xmlns:a16="http://schemas.microsoft.com/office/drawing/2014/main" id="{E08B9134-737C-D1F1-08B3-34AE830AEB5F}"/>
              </a:ext>
            </a:extLst>
          </p:cNvPr>
          <p:cNvSpPr txBox="1"/>
          <p:nvPr/>
        </p:nvSpPr>
        <p:spPr>
          <a:xfrm>
            <a:off x="742950" y="7264263"/>
            <a:ext cx="12111274" cy="1555234"/>
          </a:xfrm>
          <a:prstGeom prst="rect">
            <a:avLst/>
          </a:prstGeom>
          <a:noFill/>
        </p:spPr>
        <p:txBody>
          <a:bodyPr wrap="square" rtlCol="0">
            <a:spAutoFit/>
          </a:bodyPr>
          <a:lstStyle/>
          <a:p>
            <a:pPr>
              <a:lnSpc>
                <a:spcPts val="3880"/>
              </a:lnSpc>
            </a:pPr>
            <a:r>
              <a:rPr lang="en-US" sz="2800" dirty="0">
                <a:latin typeface="Arial" panose="020B0604020202020204" pitchFamily="34" charset="0"/>
                <a:cs typeface="Arial" panose="020B0604020202020204" pitchFamily="34" charset="0"/>
              </a:rPr>
              <a:t>Anxiety disorders and major depression are among the most common conditions affecting adults. Don’t hesitate to reach out for support. Visit your doctor to help you find the best care option for you.</a:t>
            </a:r>
          </a:p>
        </p:txBody>
      </p:sp>
      <p:pic>
        <p:nvPicPr>
          <p:cNvPr id="7" name="Picture 6">
            <a:extLst>
              <a:ext uri="{FF2B5EF4-FFF2-40B4-BE49-F238E27FC236}">
                <a16:creationId xmlns:a16="http://schemas.microsoft.com/office/drawing/2014/main" id="{3D8029F4-F0B6-B1AA-5173-FE34F91B890E}"/>
              </a:ext>
            </a:extLst>
          </p:cNvPr>
          <p:cNvPicPr>
            <a:picLocks noChangeAspect="1"/>
          </p:cNvPicPr>
          <p:nvPr/>
        </p:nvPicPr>
        <p:blipFill>
          <a:blip r:embed="rId3"/>
          <a:stretch>
            <a:fillRect/>
          </a:stretch>
        </p:blipFill>
        <p:spPr>
          <a:xfrm>
            <a:off x="829912" y="8927445"/>
            <a:ext cx="12024312" cy="3180121"/>
          </a:xfrm>
          <a:prstGeom prst="rect">
            <a:avLst/>
          </a:prstGeom>
        </p:spPr>
      </p:pic>
      <p:sp>
        <p:nvSpPr>
          <p:cNvPr id="10" name="Title 1">
            <a:extLst>
              <a:ext uri="{FF2B5EF4-FFF2-40B4-BE49-F238E27FC236}">
                <a16:creationId xmlns:a16="http://schemas.microsoft.com/office/drawing/2014/main" id="{7DE85C57-C35D-57C3-F54B-AC8F2722895E}"/>
              </a:ext>
            </a:extLst>
          </p:cNvPr>
          <p:cNvSpPr txBox="1">
            <a:spLocks/>
          </p:cNvSpPr>
          <p:nvPr/>
        </p:nvSpPr>
        <p:spPr>
          <a:xfrm>
            <a:off x="6400023" y="9430575"/>
            <a:ext cx="5367000" cy="1066844"/>
          </a:xfrm>
          <a:prstGeom prst="rect">
            <a:avLst/>
          </a:prstGeom>
        </p:spPr>
        <p:txBody>
          <a:bodyPr/>
          <a:lst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a:lstStyle>
          <a:p>
            <a:pPr>
              <a:lnSpc>
                <a:spcPts val="2700"/>
              </a:lnSpc>
            </a:pPr>
            <a:r>
              <a:rPr lang="en-US" sz="2000" b="1">
                <a:latin typeface="Arial" panose="020B0604020202020204" pitchFamily="34" charset="0"/>
                <a:ea typeface="Verdana" panose="020B0604030504040204" pitchFamily="34" charset="0"/>
                <a:cs typeface="Arial" panose="020B0604020202020204" pitchFamily="34" charset="0"/>
              </a:rPr>
              <a:t>Not registered? </a:t>
            </a:r>
            <a:br>
              <a:rPr lang="en-US" sz="2000" b="1">
                <a:latin typeface="Arial" panose="020B0604020202020204" pitchFamily="34" charset="0"/>
                <a:ea typeface="Verdana" panose="020B0604030504040204" pitchFamily="34" charset="0"/>
                <a:cs typeface="Arial" panose="020B0604020202020204" pitchFamily="34" charset="0"/>
              </a:rPr>
            </a:br>
            <a:r>
              <a:rPr lang="en-US" sz="2000">
                <a:latin typeface="Arial" panose="020B0604020202020204" pitchFamily="34" charset="0"/>
                <a:ea typeface="Verdana" panose="020B0604030504040204" pitchFamily="34" charset="0"/>
                <a:cs typeface="Arial" panose="020B0604020202020204" pitchFamily="34" charset="0"/>
              </a:rPr>
              <a:t>Download the mobile app </a:t>
            </a:r>
            <a:br>
              <a:rPr lang="en-US" sz="2000">
                <a:latin typeface="Arial" panose="020B0604020202020204" pitchFamily="34" charset="0"/>
                <a:ea typeface="Verdana" panose="020B0604030504040204" pitchFamily="34" charset="0"/>
                <a:cs typeface="Arial" panose="020B0604020202020204" pitchFamily="34" charset="0"/>
              </a:rPr>
            </a:br>
            <a:r>
              <a:rPr lang="en-US" sz="2000">
                <a:latin typeface="Arial" panose="020B0604020202020204" pitchFamily="34" charset="0"/>
                <a:ea typeface="Verdana" panose="020B0604030504040204" pitchFamily="34" charset="0"/>
                <a:cs typeface="Arial" panose="020B0604020202020204" pitchFamily="34" charset="0"/>
              </a:rPr>
              <a:t>or visit </a:t>
            </a:r>
            <a:r>
              <a:rPr lang="en-US" sz="2000" b="1">
                <a:solidFill>
                  <a:srgbClr val="2A27D8"/>
                </a:solidFill>
                <a:latin typeface="Arial" panose="020B0604020202020204" pitchFamily="34" charset="0"/>
                <a:ea typeface="Verdana" panose="020B0604030504040204" pitchFamily="34" charset="0"/>
                <a:cs typeface="Arial" panose="020B0604020202020204" pitchFamily="34" charset="0"/>
              </a:rPr>
              <a:t>mycastlight.com/wellnesswins</a:t>
            </a:r>
            <a:endParaRPr lang="en-US" sz="2000" b="1" dirty="0">
              <a:solidFill>
                <a:srgbClr val="2A27D8"/>
              </a:solidFill>
              <a:latin typeface="Arial" panose="020B0604020202020204" pitchFamily="34" charset="0"/>
              <a:ea typeface="Verdana" panose="020B060403050404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4CCA9417-E3E1-ABD2-F122-5CB84FF84E55}"/>
              </a:ext>
            </a:extLst>
          </p:cNvPr>
          <p:cNvSpPr txBox="1"/>
          <p:nvPr/>
        </p:nvSpPr>
        <p:spPr>
          <a:xfrm>
            <a:off x="1569385" y="9335811"/>
            <a:ext cx="4544977" cy="998607"/>
          </a:xfrm>
          <a:prstGeom prst="rect">
            <a:avLst/>
          </a:prstGeom>
          <a:noFill/>
        </p:spPr>
        <p:txBody>
          <a:bodyPr wrap="square" rtlCol="0">
            <a:spAutoFit/>
          </a:bodyPr>
          <a:lstStyle/>
          <a:p>
            <a:pPr>
              <a:lnSpc>
                <a:spcPts val="3720"/>
              </a:lnSpc>
            </a:pPr>
            <a:r>
              <a:rPr lang="en-US" sz="2400" b="1" dirty="0">
                <a:solidFill>
                  <a:srgbClr val="2A27D8"/>
                </a:solidFill>
                <a:latin typeface="Arial" panose="020B0604020202020204" pitchFamily="34" charset="0"/>
                <a:cs typeface="Arial" panose="020B0604020202020204" pitchFamily="34" charset="0"/>
              </a:rPr>
              <a:t>Log in to </a:t>
            </a:r>
            <a:r>
              <a:rPr lang="en-US" sz="2400" b="1" dirty="0" err="1">
                <a:solidFill>
                  <a:srgbClr val="2A27D8"/>
                </a:solidFill>
                <a:latin typeface="Arial" panose="020B0604020202020204" pitchFamily="34" charset="0"/>
                <a:cs typeface="Arial" panose="020B0604020202020204" pitchFamily="34" charset="0"/>
              </a:rPr>
              <a:t>Castlight</a:t>
            </a:r>
            <a:r>
              <a:rPr lang="en-US" sz="2400" b="1" dirty="0">
                <a:solidFill>
                  <a:srgbClr val="2A27D8"/>
                </a:solidFill>
                <a:latin typeface="Arial" panose="020B0604020202020204" pitchFamily="34" charset="0"/>
                <a:cs typeface="Arial" panose="020B0604020202020204" pitchFamily="34" charset="0"/>
              </a:rPr>
              <a:t> to schedule your appointment.</a:t>
            </a:r>
          </a:p>
        </p:txBody>
      </p:sp>
      <p:sp>
        <p:nvSpPr>
          <p:cNvPr id="12" name="TextBox 11">
            <a:extLst>
              <a:ext uri="{FF2B5EF4-FFF2-40B4-BE49-F238E27FC236}">
                <a16:creationId xmlns:a16="http://schemas.microsoft.com/office/drawing/2014/main" id="{9D24A506-F3D1-B08F-1458-D280DC74F20B}"/>
              </a:ext>
            </a:extLst>
          </p:cNvPr>
          <p:cNvSpPr txBox="1"/>
          <p:nvPr/>
        </p:nvSpPr>
        <p:spPr>
          <a:xfrm>
            <a:off x="6998893" y="11050269"/>
            <a:ext cx="2857264" cy="400110"/>
          </a:xfrm>
          <a:prstGeom prst="rect">
            <a:avLst/>
          </a:prstGeom>
          <a:noFill/>
        </p:spPr>
        <p:txBody>
          <a:bodyPr wrap="square" rtlCol="0">
            <a:spAutoFit/>
          </a:bodyPr>
          <a:lstStyle/>
          <a:p>
            <a:r>
              <a:rPr lang="en-US" sz="2000" b="1" dirty="0">
                <a:solidFill>
                  <a:srgbClr val="2A27D8"/>
                </a:solidFill>
                <a:latin typeface="Arial" panose="020B0604020202020204" pitchFamily="34" charset="0"/>
                <a:cs typeface="Arial" panose="020B0604020202020204" pitchFamily="34" charset="0"/>
              </a:rPr>
              <a:t>@</a:t>
            </a:r>
            <a:r>
              <a:rPr lang="en-US" sz="2000" b="1" dirty="0" err="1">
                <a:solidFill>
                  <a:srgbClr val="2A27D8"/>
                </a:solidFill>
                <a:latin typeface="Arial" panose="020B0604020202020204" pitchFamily="34" charset="0"/>
                <a:cs typeface="Arial" panose="020B0604020202020204" pitchFamily="34" charset="0"/>
              </a:rPr>
              <a:t>heycastlight_health</a:t>
            </a:r>
            <a:endParaRPr lang="en-US" sz="2000" b="1" dirty="0">
              <a:solidFill>
                <a:srgbClr val="2A27D8"/>
              </a:solidFill>
              <a:latin typeface="Arial" panose="020B0604020202020204" pitchFamily="34" charset="0"/>
              <a:cs typeface="Arial" panose="020B0604020202020204" pitchFamily="34" charset="0"/>
            </a:endParaRPr>
          </a:p>
        </p:txBody>
      </p:sp>
      <p:pic>
        <p:nvPicPr>
          <p:cNvPr id="13" name="Picture 12">
            <a:extLst>
              <a:ext uri="{FF2B5EF4-FFF2-40B4-BE49-F238E27FC236}">
                <a16:creationId xmlns:a16="http://schemas.microsoft.com/office/drawing/2014/main" id="{4A54B71D-C7B1-8EA8-5BDA-3A82044498FF}"/>
              </a:ext>
            </a:extLst>
          </p:cNvPr>
          <p:cNvPicPr>
            <a:picLocks noChangeAspect="1"/>
          </p:cNvPicPr>
          <p:nvPr/>
        </p:nvPicPr>
        <p:blipFill>
          <a:blip r:embed="rId4"/>
          <a:stretch>
            <a:fillRect/>
          </a:stretch>
        </p:blipFill>
        <p:spPr>
          <a:xfrm>
            <a:off x="6513290" y="11028074"/>
            <a:ext cx="431800" cy="444500"/>
          </a:xfrm>
          <a:prstGeom prst="rect">
            <a:avLst/>
          </a:prstGeom>
        </p:spPr>
      </p:pic>
      <p:pic>
        <p:nvPicPr>
          <p:cNvPr id="14" name="Picture 13">
            <a:extLst>
              <a:ext uri="{FF2B5EF4-FFF2-40B4-BE49-F238E27FC236}">
                <a16:creationId xmlns:a16="http://schemas.microsoft.com/office/drawing/2014/main" id="{0859105A-CCA1-A2F2-489D-AF57822308B2}"/>
              </a:ext>
            </a:extLst>
          </p:cNvPr>
          <p:cNvPicPr>
            <a:picLocks noChangeAspect="1"/>
          </p:cNvPicPr>
          <p:nvPr/>
        </p:nvPicPr>
        <p:blipFill>
          <a:blip r:embed="rId5"/>
          <a:stretch>
            <a:fillRect/>
          </a:stretch>
        </p:blipFill>
        <p:spPr>
          <a:xfrm>
            <a:off x="11185324" y="9597066"/>
            <a:ext cx="1308100" cy="1308100"/>
          </a:xfrm>
          <a:prstGeom prst="rect">
            <a:avLst/>
          </a:prstGeom>
        </p:spPr>
      </p:pic>
      <p:pic>
        <p:nvPicPr>
          <p:cNvPr id="15" name="Picture 14">
            <a:extLst>
              <a:ext uri="{FF2B5EF4-FFF2-40B4-BE49-F238E27FC236}">
                <a16:creationId xmlns:a16="http://schemas.microsoft.com/office/drawing/2014/main" id="{BF78C67A-49DD-6E1D-2C6C-D0EA7E29344D}"/>
              </a:ext>
            </a:extLst>
          </p:cNvPr>
          <p:cNvPicPr>
            <a:picLocks noChangeAspect="1"/>
          </p:cNvPicPr>
          <p:nvPr/>
        </p:nvPicPr>
        <p:blipFill>
          <a:blip r:embed="rId6"/>
          <a:stretch>
            <a:fillRect/>
          </a:stretch>
        </p:blipFill>
        <p:spPr>
          <a:xfrm>
            <a:off x="829912" y="9290547"/>
            <a:ext cx="571500" cy="1130300"/>
          </a:xfrm>
          <a:prstGeom prst="rect">
            <a:avLst/>
          </a:prstGeom>
        </p:spPr>
      </p:pic>
      <p:pic>
        <p:nvPicPr>
          <p:cNvPr id="16" name="Picture 15">
            <a:extLst>
              <a:ext uri="{FF2B5EF4-FFF2-40B4-BE49-F238E27FC236}">
                <a16:creationId xmlns:a16="http://schemas.microsoft.com/office/drawing/2014/main" id="{B725584C-C9EF-6B48-5B47-12D70B7FDDC9}"/>
              </a:ext>
            </a:extLst>
          </p:cNvPr>
          <p:cNvPicPr>
            <a:picLocks noChangeAspect="1"/>
          </p:cNvPicPr>
          <p:nvPr/>
        </p:nvPicPr>
        <p:blipFill>
          <a:blip r:embed="rId7"/>
          <a:stretch>
            <a:fillRect/>
          </a:stretch>
        </p:blipFill>
        <p:spPr>
          <a:xfrm>
            <a:off x="829912" y="9612420"/>
            <a:ext cx="393700" cy="469900"/>
          </a:xfrm>
          <a:prstGeom prst="rect">
            <a:avLst/>
          </a:prstGeom>
        </p:spPr>
      </p:pic>
      <p:pic>
        <p:nvPicPr>
          <p:cNvPr id="19" name="Picture 18" descr="A close-up of a logo&#10;&#10;Description automatically generated">
            <a:extLst>
              <a:ext uri="{FF2B5EF4-FFF2-40B4-BE49-F238E27FC236}">
                <a16:creationId xmlns:a16="http://schemas.microsoft.com/office/drawing/2014/main" id="{569C0CAC-30E2-0368-1B05-0A3E2EF612F2}"/>
              </a:ext>
            </a:extLst>
          </p:cNvPr>
          <p:cNvPicPr>
            <a:picLocks noChangeAspect="1"/>
          </p:cNvPicPr>
          <p:nvPr/>
        </p:nvPicPr>
        <p:blipFill>
          <a:blip r:embed="rId8"/>
          <a:stretch>
            <a:fillRect/>
          </a:stretch>
        </p:blipFill>
        <p:spPr>
          <a:xfrm>
            <a:off x="7229932" y="12341641"/>
            <a:ext cx="2716605" cy="830074"/>
          </a:xfrm>
          <a:prstGeom prst="rect">
            <a:avLst/>
          </a:prstGeom>
        </p:spPr>
      </p:pic>
      <p:sp>
        <p:nvSpPr>
          <p:cNvPr id="22" name="Title 1">
            <a:extLst>
              <a:ext uri="{FF2B5EF4-FFF2-40B4-BE49-F238E27FC236}">
                <a16:creationId xmlns:a16="http://schemas.microsoft.com/office/drawing/2014/main" id="{E2FD3299-8678-278D-FBDB-F036D88835B0}"/>
              </a:ext>
            </a:extLst>
          </p:cNvPr>
          <p:cNvSpPr txBox="1">
            <a:spLocks/>
          </p:cNvSpPr>
          <p:nvPr/>
        </p:nvSpPr>
        <p:spPr>
          <a:xfrm>
            <a:off x="1590815" y="10771628"/>
            <a:ext cx="4523547" cy="1066844"/>
          </a:xfrm>
          <a:prstGeom prst="rect">
            <a:avLst/>
          </a:prstGeom>
        </p:spPr>
        <p:txBody>
          <a:bodyPr/>
          <a:lst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a:lstStyle>
          <a:p>
            <a:pPr>
              <a:lnSpc>
                <a:spcPts val="2700"/>
              </a:lnSpc>
            </a:pPr>
            <a:r>
              <a:rPr lang="en-US" sz="2000" b="1" dirty="0">
                <a:latin typeface="Arial" panose="020B0604020202020204" pitchFamily="34" charset="0"/>
                <a:ea typeface="Verdana" panose="020B0604030504040204" pitchFamily="34" charset="0"/>
                <a:cs typeface="Arial" panose="020B0604020202020204" pitchFamily="34" charset="0"/>
              </a:rPr>
              <a:t>Need help? </a:t>
            </a:r>
            <a:r>
              <a:rPr lang="en-US" sz="2000" dirty="0">
                <a:latin typeface="Arial" panose="020B0604020202020204" pitchFamily="34" charset="0"/>
                <a:ea typeface="Verdana" panose="020B0604030504040204" pitchFamily="34" charset="0"/>
                <a:cs typeface="Arial" panose="020B0604020202020204" pitchFamily="34" charset="0"/>
              </a:rPr>
              <a:t>Call a </a:t>
            </a:r>
            <a:r>
              <a:rPr lang="en-US" sz="2000" dirty="0" err="1">
                <a:latin typeface="Arial" panose="020B0604020202020204" pitchFamily="34" charset="0"/>
                <a:ea typeface="Verdana" panose="020B0604030504040204" pitchFamily="34" charset="0"/>
                <a:cs typeface="Arial" panose="020B0604020202020204" pitchFamily="34" charset="0"/>
              </a:rPr>
              <a:t>Castlight</a:t>
            </a:r>
            <a:r>
              <a:rPr lang="en-US" sz="2000" dirty="0">
                <a:latin typeface="Arial" panose="020B0604020202020204" pitchFamily="34" charset="0"/>
                <a:ea typeface="Verdana" panose="020B0604030504040204" pitchFamily="34" charset="0"/>
                <a:cs typeface="Arial" panose="020B0604020202020204" pitchFamily="34" charset="0"/>
              </a:rPr>
              <a:t> Care Guide at 888-856-9419</a:t>
            </a:r>
            <a:endParaRPr lang="en-US" sz="2000" dirty="0">
              <a:solidFill>
                <a:srgbClr val="2A27D8"/>
              </a:solidFill>
              <a:latin typeface="Arial" panose="020B0604020202020204" pitchFamily="34" charset="0"/>
              <a:ea typeface="Verdana" panose="020B0604030504040204" pitchFamily="34" charset="0"/>
              <a:cs typeface="Arial" panose="020B0604020202020204" pitchFamily="34" charset="0"/>
            </a:endParaRPr>
          </a:p>
        </p:txBody>
      </p:sp>
      <p:sp>
        <p:nvSpPr>
          <p:cNvPr id="23" name="TextBox 22">
            <a:extLst>
              <a:ext uri="{FF2B5EF4-FFF2-40B4-BE49-F238E27FC236}">
                <a16:creationId xmlns:a16="http://schemas.microsoft.com/office/drawing/2014/main" id="{CBAFDCA3-CCF0-5027-3AF3-5BE6AB86DD4A}"/>
              </a:ext>
            </a:extLst>
          </p:cNvPr>
          <p:cNvSpPr txBox="1"/>
          <p:nvPr/>
        </p:nvSpPr>
        <p:spPr>
          <a:xfrm>
            <a:off x="14764215" y="10905893"/>
            <a:ext cx="184731" cy="369332"/>
          </a:xfrm>
          <a:prstGeom prst="rect">
            <a:avLst/>
          </a:prstGeom>
          <a:noFill/>
        </p:spPr>
        <p:txBody>
          <a:bodyPr wrap="none" rtlCol="0">
            <a:spAutoFit/>
          </a:bodyPr>
          <a:lstStyle/>
          <a:p>
            <a:endParaRPr lang="en-US"/>
          </a:p>
        </p:txBody>
      </p:sp>
    </p:spTree>
    <p:extLst>
      <p:ext uri="{BB962C8B-B14F-4D97-AF65-F5344CB8AC3E}">
        <p14:creationId xmlns:p14="http://schemas.microsoft.com/office/powerpoint/2010/main" val="346167682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2013 - 2022 Theme</Template>
  <TotalTime>118</TotalTime>
  <Words>80</Words>
  <Application>Microsoft Macintosh PowerPoint</Application>
  <PresentationFormat>Custom</PresentationFormat>
  <Paragraphs>7</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Aptos</vt:lpstr>
      <vt:lpstr>Arial</vt:lpstr>
      <vt:lpstr>Calibri</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Not registered? Download the mobile app or visit mycastlight.com</dc:title>
  <dc:creator>Dori Shields</dc:creator>
  <cp:lastModifiedBy>penny.lee@apree.health</cp:lastModifiedBy>
  <cp:revision>31</cp:revision>
  <dcterms:created xsi:type="dcterms:W3CDTF">2023-12-11T20:49:55Z</dcterms:created>
  <dcterms:modified xsi:type="dcterms:W3CDTF">2025-03-17T23:08:31Z</dcterms:modified>
</cp:coreProperties>
</file>