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46"/>
    <p:restoredTop sz="96159"/>
  </p:normalViewPr>
  <p:slideViewPr>
    <p:cSldViewPr snapToGrid="0">
      <p:cViewPr varScale="1">
        <p:scale>
          <a:sx n="58" d="100"/>
          <a:sy n="58" d="100"/>
        </p:scale>
        <p:origin x="2872" y="2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3/17/25</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0" y="0"/>
            <a:ext cx="13716000" cy="137160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7" name="Picture 6" descr="A nurse taking a blood pressure of a person&#10;&#10;Description automatically generated">
            <a:extLst>
              <a:ext uri="{FF2B5EF4-FFF2-40B4-BE49-F238E27FC236}">
                <a16:creationId xmlns:a16="http://schemas.microsoft.com/office/drawing/2014/main" id="{C5C1EC3B-3F4A-587B-649D-5E7054A4C788}"/>
              </a:ext>
            </a:extLst>
          </p:cNvPr>
          <p:cNvPicPr>
            <a:picLocks noChangeAspect="1"/>
          </p:cNvPicPr>
          <p:nvPr userDrawn="1"/>
        </p:nvPicPr>
        <p:blipFill>
          <a:blip r:embed="rId4"/>
          <a:stretch>
            <a:fillRect/>
          </a:stretch>
        </p:blipFill>
        <p:spPr>
          <a:xfrm>
            <a:off x="-1" y="-1"/>
            <a:ext cx="13715999" cy="5562600"/>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383143-7A22-937E-2F72-004C7DE9E438}"/>
              </a:ext>
            </a:extLst>
          </p:cNvPr>
          <p:cNvSpPr txBox="1"/>
          <p:nvPr/>
        </p:nvSpPr>
        <p:spPr>
          <a:xfrm>
            <a:off x="691755" y="5981729"/>
            <a:ext cx="12702117" cy="892552"/>
          </a:xfrm>
          <a:prstGeom prst="rect">
            <a:avLst/>
          </a:prstGeom>
          <a:noFill/>
        </p:spPr>
        <p:txBody>
          <a:bodyPr wrap="square" rtlCol="0">
            <a:spAutoFit/>
          </a:bodyPr>
          <a:lstStyle/>
          <a:p>
            <a:r>
              <a:rPr lang="en-US" sz="5200" b="1" spc="-150" dirty="0">
                <a:solidFill>
                  <a:srgbClr val="2A27D8"/>
                </a:solidFill>
                <a:latin typeface="Arial" panose="020B0604020202020204" pitchFamily="34" charset="0"/>
                <a:cs typeface="Arial" panose="020B0604020202020204" pitchFamily="34" charset="0"/>
              </a:rPr>
              <a:t>Blood pressure checks can save your life</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7035217"/>
            <a:ext cx="12250380" cy="1364348"/>
          </a:xfrm>
          <a:prstGeom prst="rect">
            <a:avLst/>
          </a:prstGeom>
          <a:noFill/>
        </p:spPr>
        <p:txBody>
          <a:bodyPr wrap="square" rtlCol="0">
            <a:spAutoFit/>
          </a:bodyPr>
          <a:lstStyle/>
          <a:p>
            <a:pPr>
              <a:lnSpc>
                <a:spcPts val="3380"/>
              </a:lnSpc>
            </a:pPr>
            <a:r>
              <a:rPr lang="en-US" sz="2400" dirty="0">
                <a:latin typeface="Arial" panose="020B0604020202020204" pitchFamily="34" charset="0"/>
                <a:cs typeface="Arial" panose="020B0604020202020204" pitchFamily="34" charset="0"/>
              </a:rPr>
              <a:t>Most people with high blood pressure have no symptoms, even if blood pressure readings are dangerously high. You can have high blood pressure for years without any symptoms. Get your blood pressure checked regularly to stay on top of your health.</a:t>
            </a:r>
          </a:p>
        </p:txBody>
      </p:sp>
      <p:pic>
        <p:nvPicPr>
          <p:cNvPr id="7" name="Picture 6">
            <a:extLst>
              <a:ext uri="{FF2B5EF4-FFF2-40B4-BE49-F238E27FC236}">
                <a16:creationId xmlns:a16="http://schemas.microsoft.com/office/drawing/2014/main" id="{42074508-B9CE-7F08-EDCC-83F0E245AE34}"/>
              </a:ext>
            </a:extLst>
          </p:cNvPr>
          <p:cNvPicPr>
            <a:picLocks noChangeAspect="1"/>
          </p:cNvPicPr>
          <p:nvPr/>
        </p:nvPicPr>
        <p:blipFill>
          <a:blip r:embed="rId3"/>
          <a:stretch>
            <a:fillRect/>
          </a:stretch>
        </p:blipFill>
        <p:spPr>
          <a:xfrm>
            <a:off x="829912" y="8815935"/>
            <a:ext cx="12024312" cy="3180121"/>
          </a:xfrm>
          <a:prstGeom prst="rect">
            <a:avLst/>
          </a:prstGeom>
        </p:spPr>
      </p:pic>
      <p:sp>
        <p:nvSpPr>
          <p:cNvPr id="10" name="Title 1">
            <a:extLst>
              <a:ext uri="{FF2B5EF4-FFF2-40B4-BE49-F238E27FC236}">
                <a16:creationId xmlns:a16="http://schemas.microsoft.com/office/drawing/2014/main" id="{F5C7FB6B-7832-52E3-CFF3-6C85258E91C8}"/>
              </a:ext>
            </a:extLst>
          </p:cNvPr>
          <p:cNvSpPr txBox="1">
            <a:spLocks/>
          </p:cNvSpPr>
          <p:nvPr/>
        </p:nvSpPr>
        <p:spPr>
          <a:xfrm>
            <a:off x="6400023" y="9319065"/>
            <a:ext cx="5367000"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a:latin typeface="Arial" panose="020B0604020202020204" pitchFamily="34" charset="0"/>
                <a:ea typeface="Verdana" panose="020B0604030504040204" pitchFamily="34" charset="0"/>
                <a:cs typeface="Arial" panose="020B0604020202020204" pitchFamily="34" charset="0"/>
              </a:rPr>
              <a:t>Not registered? </a:t>
            </a:r>
            <a:br>
              <a:rPr lang="en-US" sz="2000" b="1">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Download the mobile app </a:t>
            </a:r>
            <a:br>
              <a:rPr lang="en-US" sz="2000">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or visit </a:t>
            </a:r>
            <a:r>
              <a:rPr lang="en-US" sz="2000" b="1">
                <a:solidFill>
                  <a:srgbClr val="2A27D8"/>
                </a:solidFill>
                <a:latin typeface="Arial" panose="020B0604020202020204" pitchFamily="34" charset="0"/>
                <a:ea typeface="Verdana" panose="020B0604030504040204" pitchFamily="34" charset="0"/>
                <a:cs typeface="Arial" panose="020B0604020202020204" pitchFamily="34" charset="0"/>
              </a:rPr>
              <a:t>mycastlight.com/wellnesswins</a:t>
            </a:r>
            <a:endParaRPr lang="en-US" sz="2000" b="1"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8738AFE0-9EE3-C4E0-19F6-AC94C51ABD47}"/>
              </a:ext>
            </a:extLst>
          </p:cNvPr>
          <p:cNvSpPr txBox="1"/>
          <p:nvPr/>
        </p:nvSpPr>
        <p:spPr>
          <a:xfrm>
            <a:off x="1569385" y="9224301"/>
            <a:ext cx="4544977" cy="998607"/>
          </a:xfrm>
          <a:prstGeom prst="rect">
            <a:avLst/>
          </a:prstGeom>
          <a:noFill/>
        </p:spPr>
        <p:txBody>
          <a:bodyPr wrap="square" rtlCol="0">
            <a:spAutoFit/>
          </a:bodyPr>
          <a:lstStyle/>
          <a:p>
            <a:pPr>
              <a:lnSpc>
                <a:spcPts val="3720"/>
              </a:lnSpc>
            </a:pPr>
            <a:r>
              <a:rPr lang="en-US" sz="2400" b="1" dirty="0">
                <a:solidFill>
                  <a:srgbClr val="2A27D8"/>
                </a:solidFill>
                <a:latin typeface="Arial" panose="020B0604020202020204" pitchFamily="34" charset="0"/>
                <a:cs typeface="Arial" panose="020B0604020202020204" pitchFamily="34" charset="0"/>
              </a:rPr>
              <a:t>Log in to </a:t>
            </a:r>
            <a:r>
              <a:rPr lang="en-US" sz="2400" b="1" dirty="0" err="1">
                <a:solidFill>
                  <a:srgbClr val="2A27D8"/>
                </a:solidFill>
                <a:latin typeface="Arial" panose="020B0604020202020204" pitchFamily="34" charset="0"/>
                <a:cs typeface="Arial" panose="020B0604020202020204" pitchFamily="34" charset="0"/>
              </a:rPr>
              <a:t>Castlight</a:t>
            </a:r>
            <a:r>
              <a:rPr lang="en-US" sz="2400" b="1" dirty="0">
                <a:solidFill>
                  <a:srgbClr val="2A27D8"/>
                </a:solidFill>
                <a:latin typeface="Arial" panose="020B0604020202020204" pitchFamily="34" charset="0"/>
                <a:cs typeface="Arial" panose="020B0604020202020204" pitchFamily="34" charset="0"/>
              </a:rPr>
              <a:t> to schedule your appointment.</a:t>
            </a:r>
          </a:p>
        </p:txBody>
      </p:sp>
      <p:sp>
        <p:nvSpPr>
          <p:cNvPr id="12" name="TextBox 11">
            <a:extLst>
              <a:ext uri="{FF2B5EF4-FFF2-40B4-BE49-F238E27FC236}">
                <a16:creationId xmlns:a16="http://schemas.microsoft.com/office/drawing/2014/main" id="{B173D0A2-3F72-70E4-727E-C5474F50529B}"/>
              </a:ext>
            </a:extLst>
          </p:cNvPr>
          <p:cNvSpPr txBox="1"/>
          <p:nvPr/>
        </p:nvSpPr>
        <p:spPr>
          <a:xfrm>
            <a:off x="6998893" y="10938759"/>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3" name="Picture 12">
            <a:extLst>
              <a:ext uri="{FF2B5EF4-FFF2-40B4-BE49-F238E27FC236}">
                <a16:creationId xmlns:a16="http://schemas.microsoft.com/office/drawing/2014/main" id="{E54AF2D2-501C-FAF7-CBF1-211F3D6CE8EC}"/>
              </a:ext>
            </a:extLst>
          </p:cNvPr>
          <p:cNvPicPr>
            <a:picLocks noChangeAspect="1"/>
          </p:cNvPicPr>
          <p:nvPr/>
        </p:nvPicPr>
        <p:blipFill>
          <a:blip r:embed="rId4"/>
          <a:stretch>
            <a:fillRect/>
          </a:stretch>
        </p:blipFill>
        <p:spPr>
          <a:xfrm>
            <a:off x="6513290" y="10916564"/>
            <a:ext cx="431800" cy="444500"/>
          </a:xfrm>
          <a:prstGeom prst="rect">
            <a:avLst/>
          </a:prstGeom>
        </p:spPr>
      </p:pic>
      <p:pic>
        <p:nvPicPr>
          <p:cNvPr id="14" name="Picture 13">
            <a:extLst>
              <a:ext uri="{FF2B5EF4-FFF2-40B4-BE49-F238E27FC236}">
                <a16:creationId xmlns:a16="http://schemas.microsoft.com/office/drawing/2014/main" id="{778D8679-98E4-A971-59C0-D796EFE2DC22}"/>
              </a:ext>
            </a:extLst>
          </p:cNvPr>
          <p:cNvPicPr>
            <a:picLocks noChangeAspect="1"/>
          </p:cNvPicPr>
          <p:nvPr/>
        </p:nvPicPr>
        <p:blipFill>
          <a:blip r:embed="rId5"/>
          <a:stretch>
            <a:fillRect/>
          </a:stretch>
        </p:blipFill>
        <p:spPr>
          <a:xfrm>
            <a:off x="11185324" y="9485556"/>
            <a:ext cx="1308100" cy="1308100"/>
          </a:xfrm>
          <a:prstGeom prst="rect">
            <a:avLst/>
          </a:prstGeom>
        </p:spPr>
      </p:pic>
      <p:pic>
        <p:nvPicPr>
          <p:cNvPr id="15" name="Picture 14">
            <a:extLst>
              <a:ext uri="{FF2B5EF4-FFF2-40B4-BE49-F238E27FC236}">
                <a16:creationId xmlns:a16="http://schemas.microsoft.com/office/drawing/2014/main" id="{6174CA1A-2D66-C9FD-38EA-136665B42610}"/>
              </a:ext>
            </a:extLst>
          </p:cNvPr>
          <p:cNvPicPr>
            <a:picLocks noChangeAspect="1"/>
          </p:cNvPicPr>
          <p:nvPr/>
        </p:nvPicPr>
        <p:blipFill>
          <a:blip r:embed="rId6"/>
          <a:stretch>
            <a:fillRect/>
          </a:stretch>
        </p:blipFill>
        <p:spPr>
          <a:xfrm>
            <a:off x="829912" y="9179037"/>
            <a:ext cx="571500" cy="1130300"/>
          </a:xfrm>
          <a:prstGeom prst="rect">
            <a:avLst/>
          </a:prstGeom>
        </p:spPr>
      </p:pic>
      <p:pic>
        <p:nvPicPr>
          <p:cNvPr id="16" name="Picture 15">
            <a:extLst>
              <a:ext uri="{FF2B5EF4-FFF2-40B4-BE49-F238E27FC236}">
                <a16:creationId xmlns:a16="http://schemas.microsoft.com/office/drawing/2014/main" id="{945307E4-346B-D77C-DCCC-071D17BBB501}"/>
              </a:ext>
            </a:extLst>
          </p:cNvPr>
          <p:cNvPicPr>
            <a:picLocks noChangeAspect="1"/>
          </p:cNvPicPr>
          <p:nvPr/>
        </p:nvPicPr>
        <p:blipFill>
          <a:blip r:embed="rId7"/>
          <a:stretch>
            <a:fillRect/>
          </a:stretch>
        </p:blipFill>
        <p:spPr>
          <a:xfrm>
            <a:off x="829912" y="9500910"/>
            <a:ext cx="393700" cy="469900"/>
          </a:xfrm>
          <a:prstGeom prst="rect">
            <a:avLst/>
          </a:prstGeom>
        </p:spPr>
      </p:pic>
      <p:pic>
        <p:nvPicPr>
          <p:cNvPr id="19" name="Picture 18" descr="A close-up of a logo&#10;&#10;Description automatically generated">
            <a:extLst>
              <a:ext uri="{FF2B5EF4-FFF2-40B4-BE49-F238E27FC236}">
                <a16:creationId xmlns:a16="http://schemas.microsoft.com/office/drawing/2014/main" id="{03E21FD1-F701-7711-3487-7C34A02F41B1}"/>
              </a:ext>
            </a:extLst>
          </p:cNvPr>
          <p:cNvPicPr>
            <a:picLocks noChangeAspect="1"/>
          </p:cNvPicPr>
          <p:nvPr/>
        </p:nvPicPr>
        <p:blipFill>
          <a:blip r:embed="rId8"/>
          <a:stretch>
            <a:fillRect/>
          </a:stretch>
        </p:blipFill>
        <p:spPr>
          <a:xfrm>
            <a:off x="7229932" y="12341641"/>
            <a:ext cx="2716605" cy="830074"/>
          </a:xfrm>
          <a:prstGeom prst="rect">
            <a:avLst/>
          </a:prstGeom>
        </p:spPr>
      </p:pic>
      <p:sp>
        <p:nvSpPr>
          <p:cNvPr id="22" name="Title 1">
            <a:extLst>
              <a:ext uri="{FF2B5EF4-FFF2-40B4-BE49-F238E27FC236}">
                <a16:creationId xmlns:a16="http://schemas.microsoft.com/office/drawing/2014/main" id="{ECB516DF-5C8E-9558-B9BC-C1A5F0BF95E6}"/>
              </a:ext>
            </a:extLst>
          </p:cNvPr>
          <p:cNvSpPr txBox="1">
            <a:spLocks/>
          </p:cNvSpPr>
          <p:nvPr/>
        </p:nvSpPr>
        <p:spPr>
          <a:xfrm>
            <a:off x="1590815" y="10660118"/>
            <a:ext cx="4523547"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Need help? </a:t>
            </a:r>
            <a:r>
              <a:rPr lang="en-US" sz="2000" dirty="0">
                <a:latin typeface="Arial" panose="020B0604020202020204" pitchFamily="34" charset="0"/>
                <a:ea typeface="Verdana" panose="020B0604030504040204" pitchFamily="34" charset="0"/>
                <a:cs typeface="Arial" panose="020B0604020202020204" pitchFamily="34" charset="0"/>
              </a:rPr>
              <a:t>Call a </a:t>
            </a:r>
            <a:r>
              <a:rPr lang="en-US" sz="2000" dirty="0" err="1">
                <a:latin typeface="Arial" panose="020B0604020202020204" pitchFamily="34" charset="0"/>
                <a:ea typeface="Verdana" panose="020B0604030504040204" pitchFamily="34" charset="0"/>
                <a:cs typeface="Arial" panose="020B0604020202020204" pitchFamily="34" charset="0"/>
              </a:rPr>
              <a:t>Castlight</a:t>
            </a:r>
            <a:r>
              <a:rPr lang="en-US" sz="2000" dirty="0">
                <a:latin typeface="Arial" panose="020B0604020202020204" pitchFamily="34" charset="0"/>
                <a:ea typeface="Verdana" panose="020B0604030504040204" pitchFamily="34" charset="0"/>
                <a:cs typeface="Arial" panose="020B0604020202020204" pitchFamily="34" charset="0"/>
              </a:rPr>
              <a:t> Care Guide at 888-856-9419</a:t>
            </a:r>
            <a:endParaRPr lang="en-US" sz="2000"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117</TotalTime>
  <Words>92</Words>
  <Application>Microsoft Macintosh PowerPoint</Application>
  <PresentationFormat>Custom</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penny.lee@apree.health</cp:lastModifiedBy>
  <cp:revision>31</cp:revision>
  <dcterms:created xsi:type="dcterms:W3CDTF">2023-12-11T20:49:55Z</dcterms:created>
  <dcterms:modified xsi:type="dcterms:W3CDTF">2025-03-18T00:03:20Z</dcterms:modified>
</cp:coreProperties>
</file>