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13716000" cy="13716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A27D8"/>
    <a:srgbClr val="EBEDED"/>
    <a:srgbClr val="6E1EBC"/>
    <a:srgbClr val="6E1EBE"/>
    <a:srgbClr val="00C389"/>
    <a:srgbClr val="B528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579"/>
    <p:restoredTop sz="96159"/>
  </p:normalViewPr>
  <p:slideViewPr>
    <p:cSldViewPr snapToGrid="0">
      <p:cViewPr varScale="1">
        <p:scale>
          <a:sx n="58" d="100"/>
          <a:sy n="58" d="100"/>
        </p:scale>
        <p:origin x="2872" y="2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B58354-4FE1-D848-863D-1091BF29DCEB}" type="datetimeFigureOut">
              <a:rPr lang="en-US" smtClean="0"/>
              <a:t>3/17/25</a:t>
            </a:fld>
            <a:endParaRPr lang="en-US"/>
          </a:p>
        </p:txBody>
      </p:sp>
      <p:sp>
        <p:nvSpPr>
          <p:cNvPr id="4" name="Slide Image Placeholder 3"/>
          <p:cNvSpPr>
            <a:spLocks noGrp="1" noRot="1" noChangeAspect="1"/>
          </p:cNvSpPr>
          <p:nvPr>
            <p:ph type="sldImg" idx="2"/>
          </p:nvPr>
        </p:nvSpPr>
        <p:spPr>
          <a:xfrm>
            <a:off x="1885950" y="1143000"/>
            <a:ext cx="30861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A877A5-994E-FD49-B346-02801BADB8DE}" type="slidenum">
              <a:rPr lang="en-US" smtClean="0"/>
              <a:t>‹#›</a:t>
            </a:fld>
            <a:endParaRPr lang="en-US"/>
          </a:p>
        </p:txBody>
      </p:sp>
    </p:spTree>
    <p:extLst>
      <p:ext uri="{BB962C8B-B14F-4D97-AF65-F5344CB8AC3E}">
        <p14:creationId xmlns:p14="http://schemas.microsoft.com/office/powerpoint/2010/main" val="38734614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1A877A5-994E-FD49-B346-02801BADB8DE}" type="slidenum">
              <a:rPr lang="en-US" smtClean="0"/>
              <a:t>1</a:t>
            </a:fld>
            <a:endParaRPr lang="en-US"/>
          </a:p>
        </p:txBody>
      </p:sp>
    </p:spTree>
    <p:extLst>
      <p:ext uri="{BB962C8B-B14F-4D97-AF65-F5344CB8AC3E}">
        <p14:creationId xmlns:p14="http://schemas.microsoft.com/office/powerpoint/2010/main" val="41307371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19837884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FEB6444-4274-93A6-1D48-B82BC7D0D3D8}"/>
              </a:ext>
            </a:extLst>
          </p:cNvPr>
          <p:cNvSpPr/>
          <p:nvPr userDrawn="1"/>
        </p:nvSpPr>
        <p:spPr>
          <a:xfrm>
            <a:off x="0" y="0"/>
            <a:ext cx="13716000" cy="13716000"/>
          </a:xfrm>
          <a:prstGeom prst="rect">
            <a:avLst/>
          </a:prstGeom>
          <a:solidFill>
            <a:srgbClr val="EBED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 name="Straight Connector 3">
            <a:extLst>
              <a:ext uri="{FF2B5EF4-FFF2-40B4-BE49-F238E27FC236}">
                <a16:creationId xmlns:a16="http://schemas.microsoft.com/office/drawing/2014/main" id="{762030B2-AE66-A65D-7969-BBF9E69EBC40}"/>
              </a:ext>
            </a:extLst>
          </p:cNvPr>
          <p:cNvCxnSpPr>
            <a:cxnSpLocks/>
          </p:cNvCxnSpPr>
          <p:nvPr userDrawn="1"/>
        </p:nvCxnSpPr>
        <p:spPr>
          <a:xfrm>
            <a:off x="6794822" y="12302006"/>
            <a:ext cx="0" cy="8675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12" name="Picture 11">
            <a:extLst>
              <a:ext uri="{FF2B5EF4-FFF2-40B4-BE49-F238E27FC236}">
                <a16:creationId xmlns:a16="http://schemas.microsoft.com/office/drawing/2014/main" id="{6830A59B-909B-67F0-70B6-43D445384608}"/>
              </a:ext>
            </a:extLst>
          </p:cNvPr>
          <p:cNvPicPr>
            <a:picLocks noChangeAspect="1"/>
          </p:cNvPicPr>
          <p:nvPr userDrawn="1"/>
        </p:nvPicPr>
        <p:blipFill>
          <a:blip r:embed="rId3"/>
          <a:stretch>
            <a:fillRect/>
          </a:stretch>
        </p:blipFill>
        <p:spPr>
          <a:xfrm>
            <a:off x="4044106" y="12381515"/>
            <a:ext cx="2247900" cy="749300"/>
          </a:xfrm>
          <a:prstGeom prst="rect">
            <a:avLst/>
          </a:prstGeom>
        </p:spPr>
      </p:pic>
      <p:pic>
        <p:nvPicPr>
          <p:cNvPr id="13" name="Picture 12" descr="A person pointing at a blue ribbon&#10;&#10;Description automatically generated">
            <a:extLst>
              <a:ext uri="{FF2B5EF4-FFF2-40B4-BE49-F238E27FC236}">
                <a16:creationId xmlns:a16="http://schemas.microsoft.com/office/drawing/2014/main" id="{7439A5DA-6C09-4BD7-9EB7-FEE2388E5572}"/>
              </a:ext>
            </a:extLst>
          </p:cNvPr>
          <p:cNvPicPr>
            <a:picLocks noChangeAspect="1"/>
          </p:cNvPicPr>
          <p:nvPr userDrawn="1"/>
        </p:nvPicPr>
        <p:blipFill>
          <a:blip r:embed="rId4"/>
          <a:stretch>
            <a:fillRect/>
          </a:stretch>
        </p:blipFill>
        <p:spPr>
          <a:xfrm>
            <a:off x="-2" y="-1"/>
            <a:ext cx="13715997" cy="5549898"/>
          </a:xfrm>
          <a:prstGeom prst="rect">
            <a:avLst/>
          </a:prstGeom>
        </p:spPr>
      </p:pic>
    </p:spTree>
    <p:extLst>
      <p:ext uri="{BB962C8B-B14F-4D97-AF65-F5344CB8AC3E}">
        <p14:creationId xmlns:p14="http://schemas.microsoft.com/office/powerpoint/2010/main" val="1604406122"/>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p:titleStyle>
    <p:bodyStyle>
      <a:lvl1pPr marL="342900" indent="-342900" algn="l" defTabSz="1371600" rtl="0" eaLnBrk="1" latinLnBrk="0" hangingPunct="1">
        <a:lnSpc>
          <a:spcPct val="90000"/>
        </a:lnSpc>
        <a:spcBef>
          <a:spcPts val="1500"/>
        </a:spcBef>
        <a:buFont typeface="Arial" panose="020B0604020202020204" pitchFamily="34" charset="0"/>
        <a:buChar char="•"/>
        <a:defRPr sz="4200" kern="1200">
          <a:solidFill>
            <a:schemeClr val="tx1"/>
          </a:solidFill>
          <a:latin typeface="+mn-lt"/>
          <a:ea typeface="+mn-ea"/>
          <a:cs typeface="+mn-cs"/>
        </a:defRPr>
      </a:lvl1pPr>
      <a:lvl2pPr marL="1028700" indent="-342900" algn="l" defTabSz="1371600" rtl="0" eaLnBrk="1" latinLnBrk="0" hangingPunct="1">
        <a:lnSpc>
          <a:spcPct val="90000"/>
        </a:lnSpc>
        <a:spcBef>
          <a:spcPts val="750"/>
        </a:spcBef>
        <a:buFont typeface="Arial" panose="020B0604020202020204" pitchFamily="34" charset="0"/>
        <a:buChar char="•"/>
        <a:defRPr sz="3600" kern="1200">
          <a:solidFill>
            <a:schemeClr val="tx1"/>
          </a:solidFill>
          <a:latin typeface="+mn-lt"/>
          <a:ea typeface="+mn-ea"/>
          <a:cs typeface="+mn-cs"/>
        </a:defRPr>
      </a:lvl2pPr>
      <a:lvl3pPr marL="1714500" indent="-342900" algn="l" defTabSz="1371600" rtl="0" eaLnBrk="1" latinLnBrk="0" hangingPunct="1">
        <a:lnSpc>
          <a:spcPct val="90000"/>
        </a:lnSpc>
        <a:spcBef>
          <a:spcPts val="750"/>
        </a:spcBef>
        <a:buFont typeface="Arial" panose="020B0604020202020204" pitchFamily="34" charset="0"/>
        <a:buChar char="•"/>
        <a:defRPr sz="3000" kern="1200">
          <a:solidFill>
            <a:schemeClr val="tx1"/>
          </a:solidFill>
          <a:latin typeface="+mn-lt"/>
          <a:ea typeface="+mn-ea"/>
          <a:cs typeface="+mn-cs"/>
        </a:defRPr>
      </a:lvl3pPr>
      <a:lvl4pPr marL="2400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4pPr>
      <a:lvl5pPr marL="30861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5pPr>
      <a:lvl6pPr marL="37719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6pPr>
      <a:lvl7pPr marL="44577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7pPr>
      <a:lvl8pPr marL="51435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8pPr>
      <a:lvl9pPr marL="5829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9pPr>
    </p:bodyStyle>
    <p:otherStyle>
      <a:defPPr>
        <a:defRPr lang="en-US"/>
      </a:defPPr>
      <a:lvl1pPr marL="0" algn="l" defTabSz="1371600" rtl="0" eaLnBrk="1" latinLnBrk="0" hangingPunct="1">
        <a:defRPr sz="2700" kern="1200">
          <a:solidFill>
            <a:schemeClr val="tx1"/>
          </a:solidFill>
          <a:latin typeface="+mn-lt"/>
          <a:ea typeface="+mn-ea"/>
          <a:cs typeface="+mn-cs"/>
        </a:defRPr>
      </a:lvl1pPr>
      <a:lvl2pPr marL="685800" algn="l" defTabSz="1371600" rtl="0" eaLnBrk="1" latinLnBrk="0" hangingPunct="1">
        <a:defRPr sz="2700" kern="1200">
          <a:solidFill>
            <a:schemeClr val="tx1"/>
          </a:solidFill>
          <a:latin typeface="+mn-lt"/>
          <a:ea typeface="+mn-ea"/>
          <a:cs typeface="+mn-cs"/>
        </a:defRPr>
      </a:lvl2pPr>
      <a:lvl3pPr marL="1371600" algn="l" defTabSz="1371600" rtl="0" eaLnBrk="1" latinLnBrk="0" hangingPunct="1">
        <a:defRPr sz="2700" kern="1200">
          <a:solidFill>
            <a:schemeClr val="tx1"/>
          </a:solidFill>
          <a:latin typeface="+mn-lt"/>
          <a:ea typeface="+mn-ea"/>
          <a:cs typeface="+mn-cs"/>
        </a:defRPr>
      </a:lvl3pPr>
      <a:lvl4pPr marL="2057400" algn="l" defTabSz="1371600" rtl="0" eaLnBrk="1" latinLnBrk="0" hangingPunct="1">
        <a:defRPr sz="2700" kern="1200">
          <a:solidFill>
            <a:schemeClr val="tx1"/>
          </a:solidFill>
          <a:latin typeface="+mn-lt"/>
          <a:ea typeface="+mn-ea"/>
          <a:cs typeface="+mn-cs"/>
        </a:defRPr>
      </a:lvl4pPr>
      <a:lvl5pPr marL="2743200" algn="l" defTabSz="1371600" rtl="0" eaLnBrk="1" latinLnBrk="0" hangingPunct="1">
        <a:defRPr sz="2700" kern="1200">
          <a:solidFill>
            <a:schemeClr val="tx1"/>
          </a:solidFill>
          <a:latin typeface="+mn-lt"/>
          <a:ea typeface="+mn-ea"/>
          <a:cs typeface="+mn-cs"/>
        </a:defRPr>
      </a:lvl5pPr>
      <a:lvl6pPr marL="3429000" algn="l" defTabSz="1371600" rtl="0" eaLnBrk="1" latinLnBrk="0" hangingPunct="1">
        <a:defRPr sz="2700" kern="1200">
          <a:solidFill>
            <a:schemeClr val="tx1"/>
          </a:solidFill>
          <a:latin typeface="+mn-lt"/>
          <a:ea typeface="+mn-ea"/>
          <a:cs typeface="+mn-cs"/>
        </a:defRPr>
      </a:lvl6pPr>
      <a:lvl7pPr marL="4114800" algn="l" defTabSz="1371600" rtl="0" eaLnBrk="1" latinLnBrk="0" hangingPunct="1">
        <a:defRPr sz="2700" kern="1200">
          <a:solidFill>
            <a:schemeClr val="tx1"/>
          </a:solidFill>
          <a:latin typeface="+mn-lt"/>
          <a:ea typeface="+mn-ea"/>
          <a:cs typeface="+mn-cs"/>
        </a:defRPr>
      </a:lvl7pPr>
      <a:lvl8pPr marL="4800600" algn="l" defTabSz="1371600" rtl="0" eaLnBrk="1" latinLnBrk="0" hangingPunct="1">
        <a:defRPr sz="2700" kern="1200">
          <a:solidFill>
            <a:schemeClr val="tx1"/>
          </a:solidFill>
          <a:latin typeface="+mn-lt"/>
          <a:ea typeface="+mn-ea"/>
          <a:cs typeface="+mn-cs"/>
        </a:defRPr>
      </a:lvl8pPr>
      <a:lvl9pPr marL="5486400" algn="l" defTabSz="1371600"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emf"/><Relationship Id="rId7" Type="http://schemas.openxmlformats.org/officeDocument/2006/relationships/image" Target="../media/image7.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emf"/><Relationship Id="rId5" Type="http://schemas.openxmlformats.org/officeDocument/2006/relationships/image" Target="../media/image5.emf"/><Relationship Id="rId4"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B383143-7A22-937E-2F72-004C7DE9E438}"/>
              </a:ext>
            </a:extLst>
          </p:cNvPr>
          <p:cNvSpPr txBox="1"/>
          <p:nvPr/>
        </p:nvSpPr>
        <p:spPr>
          <a:xfrm>
            <a:off x="691755" y="5937485"/>
            <a:ext cx="12702117" cy="938719"/>
          </a:xfrm>
          <a:prstGeom prst="rect">
            <a:avLst/>
          </a:prstGeom>
          <a:noFill/>
        </p:spPr>
        <p:txBody>
          <a:bodyPr wrap="square" rtlCol="0">
            <a:spAutoFit/>
          </a:bodyPr>
          <a:lstStyle/>
          <a:p>
            <a:r>
              <a:rPr lang="en-US" sz="5400" b="1" spc="-150" dirty="0">
                <a:solidFill>
                  <a:srgbClr val="2A27D8"/>
                </a:solidFill>
                <a:latin typeface="Arial" panose="020B0604020202020204" pitchFamily="34" charset="0"/>
                <a:cs typeface="Arial" panose="020B0604020202020204" pitchFamily="34" charset="0"/>
              </a:rPr>
              <a:t>Screening is better than treating cancer</a:t>
            </a:r>
          </a:p>
        </p:txBody>
      </p:sp>
      <p:sp>
        <p:nvSpPr>
          <p:cNvPr id="5" name="TextBox 4">
            <a:extLst>
              <a:ext uri="{FF2B5EF4-FFF2-40B4-BE49-F238E27FC236}">
                <a16:creationId xmlns:a16="http://schemas.microsoft.com/office/drawing/2014/main" id="{E08B9134-737C-D1F1-08B3-34AE830AEB5F}"/>
              </a:ext>
            </a:extLst>
          </p:cNvPr>
          <p:cNvSpPr txBox="1"/>
          <p:nvPr/>
        </p:nvSpPr>
        <p:spPr>
          <a:xfrm>
            <a:off x="742950" y="6961476"/>
            <a:ext cx="12024312" cy="1797415"/>
          </a:xfrm>
          <a:prstGeom prst="rect">
            <a:avLst/>
          </a:prstGeom>
          <a:noFill/>
        </p:spPr>
        <p:txBody>
          <a:bodyPr wrap="square" rtlCol="0">
            <a:spAutoFit/>
          </a:bodyPr>
          <a:lstStyle/>
          <a:p>
            <a:pPr>
              <a:lnSpc>
                <a:spcPts val="3380"/>
              </a:lnSpc>
            </a:pPr>
            <a:r>
              <a:rPr lang="en-US" sz="2600" dirty="0">
                <a:latin typeface="Arial" panose="020B0604020202020204" pitchFamily="34" charset="0"/>
                <a:cs typeface="Arial" panose="020B0604020202020204" pitchFamily="34" charset="0"/>
              </a:rPr>
              <a:t>Colorectal cancer screening tests can find precancerous polyps so that they can be removed before turning into cancer. Screening can also find colorectal cancer early, when treatment works best. Talk to your primary care doctor to see if it’s time for your screening.</a:t>
            </a:r>
          </a:p>
        </p:txBody>
      </p:sp>
      <p:pic>
        <p:nvPicPr>
          <p:cNvPr id="23" name="Picture 22">
            <a:extLst>
              <a:ext uri="{FF2B5EF4-FFF2-40B4-BE49-F238E27FC236}">
                <a16:creationId xmlns:a16="http://schemas.microsoft.com/office/drawing/2014/main" id="{2D4B5997-F200-1E0F-2DF0-609B52D76DF3}"/>
              </a:ext>
            </a:extLst>
          </p:cNvPr>
          <p:cNvPicPr>
            <a:picLocks noChangeAspect="1"/>
          </p:cNvPicPr>
          <p:nvPr/>
        </p:nvPicPr>
        <p:blipFill>
          <a:blip r:embed="rId3"/>
          <a:stretch>
            <a:fillRect/>
          </a:stretch>
        </p:blipFill>
        <p:spPr>
          <a:xfrm>
            <a:off x="829912" y="8927446"/>
            <a:ext cx="12024312" cy="3180121"/>
          </a:xfrm>
          <a:prstGeom prst="rect">
            <a:avLst/>
          </a:prstGeom>
        </p:spPr>
      </p:pic>
      <p:sp>
        <p:nvSpPr>
          <p:cNvPr id="24" name="Title 1">
            <a:extLst>
              <a:ext uri="{FF2B5EF4-FFF2-40B4-BE49-F238E27FC236}">
                <a16:creationId xmlns:a16="http://schemas.microsoft.com/office/drawing/2014/main" id="{44C065CE-BE62-2D28-EDA1-A3B553329FC0}"/>
              </a:ext>
            </a:extLst>
          </p:cNvPr>
          <p:cNvSpPr txBox="1">
            <a:spLocks/>
          </p:cNvSpPr>
          <p:nvPr/>
        </p:nvSpPr>
        <p:spPr>
          <a:xfrm>
            <a:off x="6400023" y="9430576"/>
            <a:ext cx="5367000" cy="106684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nSpc>
                <a:spcPts val="2700"/>
              </a:lnSpc>
            </a:pPr>
            <a:r>
              <a:rPr lang="en-US" sz="2000" b="1">
                <a:latin typeface="Arial" panose="020B0604020202020204" pitchFamily="34" charset="0"/>
                <a:ea typeface="Verdana" panose="020B0604030504040204" pitchFamily="34" charset="0"/>
                <a:cs typeface="Arial" panose="020B0604020202020204" pitchFamily="34" charset="0"/>
              </a:rPr>
              <a:t>Not registered? </a:t>
            </a:r>
            <a:br>
              <a:rPr lang="en-US" sz="2000" b="1">
                <a:latin typeface="Arial" panose="020B0604020202020204" pitchFamily="34" charset="0"/>
                <a:ea typeface="Verdana" panose="020B0604030504040204" pitchFamily="34" charset="0"/>
                <a:cs typeface="Arial" panose="020B0604020202020204" pitchFamily="34" charset="0"/>
              </a:rPr>
            </a:br>
            <a:r>
              <a:rPr lang="en-US" sz="2000">
                <a:latin typeface="Arial" panose="020B0604020202020204" pitchFamily="34" charset="0"/>
                <a:ea typeface="Verdana" panose="020B0604030504040204" pitchFamily="34" charset="0"/>
                <a:cs typeface="Arial" panose="020B0604020202020204" pitchFamily="34" charset="0"/>
              </a:rPr>
              <a:t>Download the mobile app </a:t>
            </a:r>
            <a:br>
              <a:rPr lang="en-US" sz="2000">
                <a:latin typeface="Arial" panose="020B0604020202020204" pitchFamily="34" charset="0"/>
                <a:ea typeface="Verdana" panose="020B0604030504040204" pitchFamily="34" charset="0"/>
                <a:cs typeface="Arial" panose="020B0604020202020204" pitchFamily="34" charset="0"/>
              </a:rPr>
            </a:br>
            <a:r>
              <a:rPr lang="en-US" sz="2000">
                <a:latin typeface="Arial" panose="020B0604020202020204" pitchFamily="34" charset="0"/>
                <a:ea typeface="Verdana" panose="020B0604030504040204" pitchFamily="34" charset="0"/>
                <a:cs typeface="Arial" panose="020B0604020202020204" pitchFamily="34" charset="0"/>
              </a:rPr>
              <a:t>or visit </a:t>
            </a:r>
            <a:r>
              <a:rPr lang="en-US" sz="2000" b="1">
                <a:solidFill>
                  <a:srgbClr val="2A27D8"/>
                </a:solidFill>
                <a:latin typeface="Arial" panose="020B0604020202020204" pitchFamily="34" charset="0"/>
                <a:ea typeface="Verdana" panose="020B0604030504040204" pitchFamily="34" charset="0"/>
                <a:cs typeface="Arial" panose="020B0604020202020204" pitchFamily="34" charset="0"/>
              </a:rPr>
              <a:t>mycastlight.com/wellnesswins</a:t>
            </a:r>
            <a:endParaRPr lang="en-US" sz="2000" b="1" dirty="0">
              <a:solidFill>
                <a:srgbClr val="2A27D8"/>
              </a:solidFill>
              <a:latin typeface="Arial" panose="020B0604020202020204" pitchFamily="34" charset="0"/>
              <a:ea typeface="Verdana" panose="020B0604030504040204" pitchFamily="34" charset="0"/>
              <a:cs typeface="Arial" panose="020B0604020202020204" pitchFamily="34" charset="0"/>
            </a:endParaRPr>
          </a:p>
        </p:txBody>
      </p:sp>
      <p:sp>
        <p:nvSpPr>
          <p:cNvPr id="25" name="TextBox 24">
            <a:extLst>
              <a:ext uri="{FF2B5EF4-FFF2-40B4-BE49-F238E27FC236}">
                <a16:creationId xmlns:a16="http://schemas.microsoft.com/office/drawing/2014/main" id="{A3B2D83A-C567-8C9A-32BE-DD58D5094C2B}"/>
              </a:ext>
            </a:extLst>
          </p:cNvPr>
          <p:cNvSpPr txBox="1"/>
          <p:nvPr/>
        </p:nvSpPr>
        <p:spPr>
          <a:xfrm>
            <a:off x="1569385" y="9335812"/>
            <a:ext cx="4544977" cy="998607"/>
          </a:xfrm>
          <a:prstGeom prst="rect">
            <a:avLst/>
          </a:prstGeom>
          <a:noFill/>
        </p:spPr>
        <p:txBody>
          <a:bodyPr wrap="square" rtlCol="0">
            <a:spAutoFit/>
          </a:bodyPr>
          <a:lstStyle/>
          <a:p>
            <a:pPr>
              <a:lnSpc>
                <a:spcPts val="3720"/>
              </a:lnSpc>
            </a:pPr>
            <a:r>
              <a:rPr lang="en-US" sz="2400" b="1" dirty="0">
                <a:solidFill>
                  <a:srgbClr val="2A27D8"/>
                </a:solidFill>
                <a:latin typeface="Arial" panose="020B0604020202020204" pitchFamily="34" charset="0"/>
                <a:cs typeface="Arial" panose="020B0604020202020204" pitchFamily="34" charset="0"/>
              </a:rPr>
              <a:t>Log in to </a:t>
            </a:r>
            <a:r>
              <a:rPr lang="en-US" sz="2400" b="1" dirty="0" err="1">
                <a:solidFill>
                  <a:srgbClr val="2A27D8"/>
                </a:solidFill>
                <a:latin typeface="Arial" panose="020B0604020202020204" pitchFamily="34" charset="0"/>
                <a:cs typeface="Arial" panose="020B0604020202020204" pitchFamily="34" charset="0"/>
              </a:rPr>
              <a:t>Castlight</a:t>
            </a:r>
            <a:r>
              <a:rPr lang="en-US" sz="2400" b="1" dirty="0">
                <a:solidFill>
                  <a:srgbClr val="2A27D8"/>
                </a:solidFill>
                <a:latin typeface="Arial" panose="020B0604020202020204" pitchFamily="34" charset="0"/>
                <a:cs typeface="Arial" panose="020B0604020202020204" pitchFamily="34" charset="0"/>
              </a:rPr>
              <a:t> to schedule your appointment.</a:t>
            </a:r>
          </a:p>
        </p:txBody>
      </p:sp>
      <p:sp>
        <p:nvSpPr>
          <p:cNvPr id="26" name="TextBox 25">
            <a:extLst>
              <a:ext uri="{FF2B5EF4-FFF2-40B4-BE49-F238E27FC236}">
                <a16:creationId xmlns:a16="http://schemas.microsoft.com/office/drawing/2014/main" id="{E71629E7-5DAE-F64D-0CF9-3E7960F405EA}"/>
              </a:ext>
            </a:extLst>
          </p:cNvPr>
          <p:cNvSpPr txBox="1"/>
          <p:nvPr/>
        </p:nvSpPr>
        <p:spPr>
          <a:xfrm>
            <a:off x="6998893" y="11050270"/>
            <a:ext cx="2857264" cy="400110"/>
          </a:xfrm>
          <a:prstGeom prst="rect">
            <a:avLst/>
          </a:prstGeom>
          <a:noFill/>
        </p:spPr>
        <p:txBody>
          <a:bodyPr wrap="square" rtlCol="0">
            <a:spAutoFit/>
          </a:bodyPr>
          <a:lstStyle/>
          <a:p>
            <a:r>
              <a:rPr lang="en-US" sz="2000" b="1" dirty="0">
                <a:solidFill>
                  <a:srgbClr val="2A27D8"/>
                </a:solidFill>
                <a:latin typeface="Arial" panose="020B0604020202020204" pitchFamily="34" charset="0"/>
                <a:cs typeface="Arial" panose="020B0604020202020204" pitchFamily="34" charset="0"/>
              </a:rPr>
              <a:t>@</a:t>
            </a:r>
            <a:r>
              <a:rPr lang="en-US" sz="2000" b="1" dirty="0" err="1">
                <a:solidFill>
                  <a:srgbClr val="2A27D8"/>
                </a:solidFill>
                <a:latin typeface="Arial" panose="020B0604020202020204" pitchFamily="34" charset="0"/>
                <a:cs typeface="Arial" panose="020B0604020202020204" pitchFamily="34" charset="0"/>
              </a:rPr>
              <a:t>heycastlight_health</a:t>
            </a:r>
            <a:endParaRPr lang="en-US" sz="2000" b="1" dirty="0">
              <a:solidFill>
                <a:srgbClr val="2A27D8"/>
              </a:solidFill>
              <a:latin typeface="Arial" panose="020B0604020202020204" pitchFamily="34" charset="0"/>
              <a:cs typeface="Arial" panose="020B0604020202020204" pitchFamily="34" charset="0"/>
            </a:endParaRPr>
          </a:p>
        </p:txBody>
      </p:sp>
      <p:pic>
        <p:nvPicPr>
          <p:cNvPr id="27" name="Picture 26">
            <a:extLst>
              <a:ext uri="{FF2B5EF4-FFF2-40B4-BE49-F238E27FC236}">
                <a16:creationId xmlns:a16="http://schemas.microsoft.com/office/drawing/2014/main" id="{42B121C0-2FF2-96BF-CC1D-B32BBEB3593F}"/>
              </a:ext>
            </a:extLst>
          </p:cNvPr>
          <p:cNvPicPr>
            <a:picLocks noChangeAspect="1"/>
          </p:cNvPicPr>
          <p:nvPr/>
        </p:nvPicPr>
        <p:blipFill>
          <a:blip r:embed="rId4"/>
          <a:stretch>
            <a:fillRect/>
          </a:stretch>
        </p:blipFill>
        <p:spPr>
          <a:xfrm>
            <a:off x="6513290" y="11028075"/>
            <a:ext cx="431800" cy="444500"/>
          </a:xfrm>
          <a:prstGeom prst="rect">
            <a:avLst/>
          </a:prstGeom>
        </p:spPr>
      </p:pic>
      <p:pic>
        <p:nvPicPr>
          <p:cNvPr id="28" name="Picture 27">
            <a:extLst>
              <a:ext uri="{FF2B5EF4-FFF2-40B4-BE49-F238E27FC236}">
                <a16:creationId xmlns:a16="http://schemas.microsoft.com/office/drawing/2014/main" id="{62E8611A-FB19-68F8-20CE-43E8701D1D48}"/>
              </a:ext>
            </a:extLst>
          </p:cNvPr>
          <p:cNvPicPr>
            <a:picLocks noChangeAspect="1"/>
          </p:cNvPicPr>
          <p:nvPr/>
        </p:nvPicPr>
        <p:blipFill>
          <a:blip r:embed="rId5"/>
          <a:stretch>
            <a:fillRect/>
          </a:stretch>
        </p:blipFill>
        <p:spPr>
          <a:xfrm>
            <a:off x="11185324" y="9597067"/>
            <a:ext cx="1308100" cy="1308100"/>
          </a:xfrm>
          <a:prstGeom prst="rect">
            <a:avLst/>
          </a:prstGeom>
        </p:spPr>
      </p:pic>
      <p:pic>
        <p:nvPicPr>
          <p:cNvPr id="29" name="Picture 28">
            <a:extLst>
              <a:ext uri="{FF2B5EF4-FFF2-40B4-BE49-F238E27FC236}">
                <a16:creationId xmlns:a16="http://schemas.microsoft.com/office/drawing/2014/main" id="{472121A6-BBEA-3462-8720-F30E28D2DE4E}"/>
              </a:ext>
            </a:extLst>
          </p:cNvPr>
          <p:cNvPicPr>
            <a:picLocks noChangeAspect="1"/>
          </p:cNvPicPr>
          <p:nvPr/>
        </p:nvPicPr>
        <p:blipFill>
          <a:blip r:embed="rId6"/>
          <a:stretch>
            <a:fillRect/>
          </a:stretch>
        </p:blipFill>
        <p:spPr>
          <a:xfrm>
            <a:off x="829912" y="9290548"/>
            <a:ext cx="571500" cy="1130300"/>
          </a:xfrm>
          <a:prstGeom prst="rect">
            <a:avLst/>
          </a:prstGeom>
        </p:spPr>
      </p:pic>
      <p:pic>
        <p:nvPicPr>
          <p:cNvPr id="30" name="Picture 29">
            <a:extLst>
              <a:ext uri="{FF2B5EF4-FFF2-40B4-BE49-F238E27FC236}">
                <a16:creationId xmlns:a16="http://schemas.microsoft.com/office/drawing/2014/main" id="{F4C518BB-87EC-0278-239C-4ADD3A0C633A}"/>
              </a:ext>
            </a:extLst>
          </p:cNvPr>
          <p:cNvPicPr>
            <a:picLocks noChangeAspect="1"/>
          </p:cNvPicPr>
          <p:nvPr/>
        </p:nvPicPr>
        <p:blipFill>
          <a:blip r:embed="rId7"/>
          <a:stretch>
            <a:fillRect/>
          </a:stretch>
        </p:blipFill>
        <p:spPr>
          <a:xfrm>
            <a:off x="829912" y="9612421"/>
            <a:ext cx="393700" cy="469900"/>
          </a:xfrm>
          <a:prstGeom prst="rect">
            <a:avLst/>
          </a:prstGeom>
        </p:spPr>
      </p:pic>
      <p:pic>
        <p:nvPicPr>
          <p:cNvPr id="31" name="Picture 30" descr="A close-up of a logo&#10;&#10;Description automatically generated">
            <a:extLst>
              <a:ext uri="{FF2B5EF4-FFF2-40B4-BE49-F238E27FC236}">
                <a16:creationId xmlns:a16="http://schemas.microsoft.com/office/drawing/2014/main" id="{1D2661E6-A6C4-7284-8274-A9C4AE72E1AA}"/>
              </a:ext>
            </a:extLst>
          </p:cNvPr>
          <p:cNvPicPr>
            <a:picLocks noChangeAspect="1"/>
          </p:cNvPicPr>
          <p:nvPr/>
        </p:nvPicPr>
        <p:blipFill>
          <a:blip r:embed="rId8"/>
          <a:stretch>
            <a:fillRect/>
          </a:stretch>
        </p:blipFill>
        <p:spPr>
          <a:xfrm>
            <a:off x="7229932" y="12341641"/>
            <a:ext cx="2716605" cy="830074"/>
          </a:xfrm>
          <a:prstGeom prst="rect">
            <a:avLst/>
          </a:prstGeom>
        </p:spPr>
      </p:pic>
      <p:sp>
        <p:nvSpPr>
          <p:cNvPr id="32" name="Title 1">
            <a:extLst>
              <a:ext uri="{FF2B5EF4-FFF2-40B4-BE49-F238E27FC236}">
                <a16:creationId xmlns:a16="http://schemas.microsoft.com/office/drawing/2014/main" id="{3627D365-5B15-2B57-9B01-E0C9B357FB8E}"/>
              </a:ext>
            </a:extLst>
          </p:cNvPr>
          <p:cNvSpPr txBox="1">
            <a:spLocks/>
          </p:cNvSpPr>
          <p:nvPr/>
        </p:nvSpPr>
        <p:spPr>
          <a:xfrm>
            <a:off x="1590815" y="10771629"/>
            <a:ext cx="4523547" cy="106684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nSpc>
                <a:spcPts val="2700"/>
              </a:lnSpc>
            </a:pPr>
            <a:r>
              <a:rPr lang="en-US" sz="2000" b="1" dirty="0">
                <a:latin typeface="Arial" panose="020B0604020202020204" pitchFamily="34" charset="0"/>
                <a:ea typeface="Verdana" panose="020B0604030504040204" pitchFamily="34" charset="0"/>
                <a:cs typeface="Arial" panose="020B0604020202020204" pitchFamily="34" charset="0"/>
              </a:rPr>
              <a:t>Need help? </a:t>
            </a:r>
            <a:r>
              <a:rPr lang="en-US" sz="2000" dirty="0">
                <a:latin typeface="Arial" panose="020B0604020202020204" pitchFamily="34" charset="0"/>
                <a:ea typeface="Verdana" panose="020B0604030504040204" pitchFamily="34" charset="0"/>
                <a:cs typeface="Arial" panose="020B0604020202020204" pitchFamily="34" charset="0"/>
              </a:rPr>
              <a:t>Call a </a:t>
            </a:r>
            <a:r>
              <a:rPr lang="en-US" sz="2000" dirty="0" err="1">
                <a:latin typeface="Arial" panose="020B0604020202020204" pitchFamily="34" charset="0"/>
                <a:ea typeface="Verdana" panose="020B0604030504040204" pitchFamily="34" charset="0"/>
                <a:cs typeface="Arial" panose="020B0604020202020204" pitchFamily="34" charset="0"/>
              </a:rPr>
              <a:t>Castlight</a:t>
            </a:r>
            <a:r>
              <a:rPr lang="en-US" sz="2000" dirty="0">
                <a:latin typeface="Arial" panose="020B0604020202020204" pitchFamily="34" charset="0"/>
                <a:ea typeface="Verdana" panose="020B0604030504040204" pitchFamily="34" charset="0"/>
                <a:cs typeface="Arial" panose="020B0604020202020204" pitchFamily="34" charset="0"/>
              </a:rPr>
              <a:t> Care Guide at 888-856-9419</a:t>
            </a:r>
            <a:endParaRPr lang="en-US" sz="2000" dirty="0">
              <a:solidFill>
                <a:srgbClr val="2A27D8"/>
              </a:solidFill>
              <a:latin typeface="Arial" panose="020B0604020202020204" pitchFamily="34" charset="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346167682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2013 - 2022 Theme</Template>
  <TotalTime>123</TotalTime>
  <Words>93</Words>
  <Application>Microsoft Macintosh PowerPoint</Application>
  <PresentationFormat>Custom</PresentationFormat>
  <Paragraphs>7</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 registered? Download the mobile app or visit mycastlight.com</dc:title>
  <dc:creator>Dori Shields</dc:creator>
  <cp:lastModifiedBy>penny.lee@apree.health</cp:lastModifiedBy>
  <cp:revision>34</cp:revision>
  <dcterms:created xsi:type="dcterms:W3CDTF">2023-12-11T20:49:55Z</dcterms:created>
  <dcterms:modified xsi:type="dcterms:W3CDTF">2025-03-18T00:04:12Z</dcterms:modified>
</cp:coreProperties>
</file>