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3"/>
  </p:notesMasterIdLst>
  <p:sldIdLst>
    <p:sldId id="256" r:id="rId2"/>
  </p:sldIdLst>
  <p:sldSz cx="13716000" cy="13716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A27D8"/>
    <a:srgbClr val="EBEDED"/>
    <a:srgbClr val="6E1EBC"/>
    <a:srgbClr val="6E1EBE"/>
    <a:srgbClr val="00C389"/>
    <a:srgbClr val="B5287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3472"/>
    <p:restoredTop sz="96159"/>
  </p:normalViewPr>
  <p:slideViewPr>
    <p:cSldViewPr snapToGrid="0">
      <p:cViewPr varScale="1">
        <p:scale>
          <a:sx n="57" d="100"/>
          <a:sy n="57" d="100"/>
        </p:scale>
        <p:origin x="192" y="2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9B58354-4FE1-D848-863D-1091BF29DCEB}" type="datetimeFigureOut">
              <a:rPr lang="en-US" smtClean="0"/>
              <a:t>3/21/25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885950" y="1143000"/>
            <a:ext cx="30861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1A877A5-994E-FD49-B346-02801BADB8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34614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1A877A5-994E-FD49-B346-02801BADB8DE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07371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983788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BFEB6444-4274-93A6-1D48-B82BC7D0D3D8}"/>
              </a:ext>
            </a:extLst>
          </p:cNvPr>
          <p:cNvSpPr/>
          <p:nvPr userDrawn="1"/>
        </p:nvSpPr>
        <p:spPr>
          <a:xfrm>
            <a:off x="-1" y="0"/>
            <a:ext cx="13716000" cy="13716000"/>
          </a:xfrm>
          <a:prstGeom prst="rect">
            <a:avLst/>
          </a:prstGeom>
          <a:solidFill>
            <a:srgbClr val="EBEDED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762030B2-AE66-A65D-7969-BBF9E69EBC40}"/>
              </a:ext>
            </a:extLst>
          </p:cNvPr>
          <p:cNvCxnSpPr>
            <a:cxnSpLocks/>
          </p:cNvCxnSpPr>
          <p:nvPr userDrawn="1"/>
        </p:nvCxnSpPr>
        <p:spPr>
          <a:xfrm>
            <a:off x="6794822" y="12302006"/>
            <a:ext cx="0" cy="867596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Picture 11">
            <a:extLst>
              <a:ext uri="{FF2B5EF4-FFF2-40B4-BE49-F238E27FC236}">
                <a16:creationId xmlns:a16="http://schemas.microsoft.com/office/drawing/2014/main" id="{6830A59B-909B-67F0-70B6-43D445384608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4044106" y="12381515"/>
            <a:ext cx="2247900" cy="749300"/>
          </a:xfrm>
          <a:prstGeom prst="rect">
            <a:avLst/>
          </a:prstGeom>
        </p:spPr>
      </p:pic>
      <p:pic>
        <p:nvPicPr>
          <p:cNvPr id="6" name="Picture 5" descr="A doctor showing a tablet to a patient&#10;&#10;Description automatically generated">
            <a:extLst>
              <a:ext uri="{FF2B5EF4-FFF2-40B4-BE49-F238E27FC236}">
                <a16:creationId xmlns:a16="http://schemas.microsoft.com/office/drawing/2014/main" id="{C7E5EB2A-7A4F-34B6-A6AB-AFFCF6B34EAE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-1" y="-1"/>
            <a:ext cx="13715999" cy="56641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44061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l" defTabSz="1371600" rtl="0" eaLnBrk="1" latinLnBrk="0" hangingPunct="1">
        <a:lnSpc>
          <a:spcPct val="90000"/>
        </a:lnSpc>
        <a:spcBef>
          <a:spcPct val="0"/>
        </a:spcBef>
        <a:buNone/>
        <a:defRPr sz="6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1371600" rtl="0" eaLnBrk="1" latinLnBrk="0" hangingPunct="1">
        <a:lnSpc>
          <a:spcPct val="90000"/>
        </a:lnSpc>
        <a:spcBef>
          <a:spcPts val="1500"/>
        </a:spcBef>
        <a:buFont typeface="Arial" panose="020B0604020202020204" pitchFamily="34" charset="0"/>
        <a:buChar char="•"/>
        <a:defRPr sz="4200" kern="1200">
          <a:solidFill>
            <a:schemeClr val="tx1"/>
          </a:solidFill>
          <a:latin typeface="+mn-lt"/>
          <a:ea typeface="+mn-ea"/>
          <a:cs typeface="+mn-cs"/>
        </a:defRPr>
      </a:lvl1pPr>
      <a:lvl2pPr marL="10287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7145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3000" kern="1200">
          <a:solidFill>
            <a:schemeClr val="tx1"/>
          </a:solidFill>
          <a:latin typeface="+mn-lt"/>
          <a:ea typeface="+mn-ea"/>
          <a:cs typeface="+mn-cs"/>
        </a:defRPr>
      </a:lvl3pPr>
      <a:lvl4pPr marL="24003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30861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7719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44577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51435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8293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2pPr>
      <a:lvl3pPr marL="13716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20574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27432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4290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41148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4864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emf"/><Relationship Id="rId7" Type="http://schemas.openxmlformats.org/officeDocument/2006/relationships/image" Target="../media/image7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emf"/><Relationship Id="rId5" Type="http://schemas.openxmlformats.org/officeDocument/2006/relationships/image" Target="../media/image5.emf"/><Relationship Id="rId4" Type="http://schemas.openxmlformats.org/officeDocument/2006/relationships/image" Target="../media/image4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0B383143-7A22-937E-2F72-004C7DE9E438}"/>
              </a:ext>
            </a:extLst>
          </p:cNvPr>
          <p:cNvSpPr txBox="1"/>
          <p:nvPr/>
        </p:nvSpPr>
        <p:spPr>
          <a:xfrm>
            <a:off x="691755" y="6224677"/>
            <a:ext cx="12702117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0" b="1" spc="-150" dirty="0">
                <a:solidFill>
                  <a:srgbClr val="2A27D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Your health, your doctor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08B9134-737C-D1F1-08B3-34AE830AEB5F}"/>
              </a:ext>
            </a:extLst>
          </p:cNvPr>
          <p:cNvSpPr txBox="1"/>
          <p:nvPr/>
        </p:nvSpPr>
        <p:spPr>
          <a:xfrm>
            <a:off x="742950" y="7512233"/>
            <a:ext cx="12024312" cy="10014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3680"/>
              </a:lnSpc>
            </a:pPr>
            <a:r>
              <a:rPr lang="en-US" sz="2700" dirty="0">
                <a:latin typeface="Arial" panose="020B0604020202020204" pitchFamily="34" charset="0"/>
                <a:cs typeface="Arial" panose="020B0604020202020204" pitchFamily="34" charset="0"/>
              </a:rPr>
              <a:t>A primary care doctor can help you stay healthy, prevent serious health issues, and care for your whole health over time. 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BF4799E4-1075-55C9-04B4-62C6B2231E2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9912" y="8815935"/>
            <a:ext cx="12024312" cy="3180121"/>
          </a:xfrm>
          <a:prstGeom prst="rect">
            <a:avLst/>
          </a:prstGeom>
        </p:spPr>
      </p:pic>
      <p:sp>
        <p:nvSpPr>
          <p:cNvPr id="9" name="Title 1">
            <a:extLst>
              <a:ext uri="{FF2B5EF4-FFF2-40B4-BE49-F238E27FC236}">
                <a16:creationId xmlns:a16="http://schemas.microsoft.com/office/drawing/2014/main" id="{B2CA5D20-E7F3-7623-B8D7-115E99D68A75}"/>
              </a:ext>
            </a:extLst>
          </p:cNvPr>
          <p:cNvSpPr txBox="1">
            <a:spLocks/>
          </p:cNvSpPr>
          <p:nvPr/>
        </p:nvSpPr>
        <p:spPr>
          <a:xfrm>
            <a:off x="6400023" y="9319065"/>
            <a:ext cx="5367000" cy="1066844"/>
          </a:xfrm>
          <a:prstGeom prst="rect">
            <a:avLst/>
          </a:prstGeom>
        </p:spPr>
        <p:txBody>
          <a:bodyPr/>
          <a:lstStyle>
            <a:lvl1pPr algn="l" defTabSz="13716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6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ts val="2700"/>
              </a:lnSpc>
            </a:pPr>
            <a:r>
              <a:rPr lang="en-US" sz="2000" b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Not registered? </a:t>
            </a:r>
            <a:br>
              <a:rPr lang="en-US" sz="2000" b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</a:br>
            <a:r>
              <a:rPr lang="en-US" sz="200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Download the mobile app </a:t>
            </a:r>
            <a:br>
              <a:rPr lang="en-US" sz="200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</a:br>
            <a:r>
              <a:rPr lang="en-US" sz="200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or visit </a:t>
            </a:r>
            <a:r>
              <a:rPr lang="en-US" sz="2000" b="1">
                <a:solidFill>
                  <a:srgbClr val="2A27D8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mycastlight.com/wellnesswins</a:t>
            </a:r>
            <a:endParaRPr lang="en-US" sz="2000" b="1" dirty="0">
              <a:solidFill>
                <a:srgbClr val="2A27D8"/>
              </a:solidFill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73E321A-F29D-0D07-AB9F-C351EE1879C7}"/>
              </a:ext>
            </a:extLst>
          </p:cNvPr>
          <p:cNvSpPr txBox="1"/>
          <p:nvPr/>
        </p:nvSpPr>
        <p:spPr>
          <a:xfrm>
            <a:off x="1569385" y="9224301"/>
            <a:ext cx="4544977" cy="9986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3720"/>
              </a:lnSpc>
            </a:pPr>
            <a:r>
              <a:rPr lang="en-US" sz="2400" b="1" dirty="0">
                <a:solidFill>
                  <a:srgbClr val="2A27D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Log in to </a:t>
            </a:r>
            <a:r>
              <a:rPr lang="en-US" sz="2400" b="1" dirty="0" err="1">
                <a:solidFill>
                  <a:srgbClr val="2A27D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Castlight</a:t>
            </a:r>
            <a:r>
              <a:rPr lang="en-US" sz="2400" b="1" dirty="0">
                <a:solidFill>
                  <a:srgbClr val="2A27D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to schedule your appointment.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309DFD84-0371-1CC0-8397-C989FD4E719F}"/>
              </a:ext>
            </a:extLst>
          </p:cNvPr>
          <p:cNvSpPr txBox="1"/>
          <p:nvPr/>
        </p:nvSpPr>
        <p:spPr>
          <a:xfrm>
            <a:off x="6998893" y="10938759"/>
            <a:ext cx="285726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rgbClr val="2A27D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@</a:t>
            </a:r>
            <a:r>
              <a:rPr lang="en-US" sz="2000" b="1" dirty="0" err="1">
                <a:solidFill>
                  <a:srgbClr val="2A27D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heycastlight_health</a:t>
            </a:r>
            <a:endParaRPr lang="en-US" sz="2000" b="1" dirty="0">
              <a:solidFill>
                <a:srgbClr val="2A27D8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E8B743EE-D55F-B7E4-1112-82FD1B17671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513290" y="10916564"/>
            <a:ext cx="431800" cy="444500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822790AC-F02B-C1E8-C315-5294172D828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1185324" y="9485556"/>
            <a:ext cx="1308100" cy="1308100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1475C65F-BEA1-AACE-4B4B-47040B82343C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29912" y="9179037"/>
            <a:ext cx="571500" cy="1130300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B8051A1A-0327-E125-F671-0AA27CDA4EDB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29912" y="9500910"/>
            <a:ext cx="393700" cy="469900"/>
          </a:xfrm>
          <a:prstGeom prst="rect">
            <a:avLst/>
          </a:prstGeom>
        </p:spPr>
      </p:pic>
      <p:pic>
        <p:nvPicPr>
          <p:cNvPr id="19" name="Picture 18" descr="A close-up of a logo&#10;&#10;Description automatically generated">
            <a:extLst>
              <a:ext uri="{FF2B5EF4-FFF2-40B4-BE49-F238E27FC236}">
                <a16:creationId xmlns:a16="http://schemas.microsoft.com/office/drawing/2014/main" id="{2105A8B0-0D33-B1B2-9626-EDFFBA24BC25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229932" y="12341641"/>
            <a:ext cx="2716605" cy="830074"/>
          </a:xfrm>
          <a:prstGeom prst="rect">
            <a:avLst/>
          </a:prstGeom>
        </p:spPr>
      </p:pic>
      <p:sp>
        <p:nvSpPr>
          <p:cNvPr id="22" name="Title 1">
            <a:extLst>
              <a:ext uri="{FF2B5EF4-FFF2-40B4-BE49-F238E27FC236}">
                <a16:creationId xmlns:a16="http://schemas.microsoft.com/office/drawing/2014/main" id="{A8F10831-A512-87E8-15DA-EE27338C713E}"/>
              </a:ext>
            </a:extLst>
          </p:cNvPr>
          <p:cNvSpPr txBox="1">
            <a:spLocks/>
          </p:cNvSpPr>
          <p:nvPr/>
        </p:nvSpPr>
        <p:spPr>
          <a:xfrm>
            <a:off x="1590815" y="10660118"/>
            <a:ext cx="4523547" cy="1066844"/>
          </a:xfrm>
          <a:prstGeom prst="rect">
            <a:avLst/>
          </a:prstGeom>
        </p:spPr>
        <p:txBody>
          <a:bodyPr/>
          <a:lstStyle>
            <a:lvl1pPr algn="l" defTabSz="13716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6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ts val="2700"/>
              </a:lnSpc>
            </a:pPr>
            <a:r>
              <a:rPr lang="en-US" sz="2000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Need help? </a:t>
            </a:r>
            <a:r>
              <a:rPr lang="en-US" sz="2000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Call a </a:t>
            </a:r>
            <a:r>
              <a:rPr lang="en-US" sz="2000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Castlight</a:t>
            </a:r>
            <a:r>
              <a:rPr lang="en-US" sz="2000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Care Guide at 888-856-9419</a:t>
            </a:r>
            <a:endParaRPr lang="en-US" sz="2000" dirty="0">
              <a:solidFill>
                <a:srgbClr val="2A27D8"/>
              </a:solidFill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616768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118</TotalTime>
  <Words>69</Words>
  <Application>Microsoft Macintosh PowerPoint</Application>
  <PresentationFormat>Custom</PresentationFormat>
  <Paragraphs>7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Arial</vt:lpstr>
      <vt:lpstr>Calibri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Not registered? Download the mobile app or visit mycastlight.com</dc:title>
  <dc:creator>Dori Shields</dc:creator>
  <cp:lastModifiedBy>penny.lee@apree.health</cp:lastModifiedBy>
  <cp:revision>32</cp:revision>
  <dcterms:created xsi:type="dcterms:W3CDTF">2023-12-11T20:49:55Z</dcterms:created>
  <dcterms:modified xsi:type="dcterms:W3CDTF">2025-03-21T21:00:35Z</dcterms:modified>
</cp:coreProperties>
</file>