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04"/>
    <p:restoredTop sz="96159"/>
  </p:normalViewPr>
  <p:slideViewPr>
    <p:cSldViewPr snapToGrid="0">
      <p:cViewPr varScale="1">
        <p:scale>
          <a:sx n="58" d="100"/>
          <a:sy n="58" d="100"/>
        </p:scale>
        <p:origin x="2752"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3/21/25</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1"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8" name="Picture 7" descr="A person in a white coat holding hands with a person in a white coat&#10;&#10;Description automatically generated">
            <a:extLst>
              <a:ext uri="{FF2B5EF4-FFF2-40B4-BE49-F238E27FC236}">
                <a16:creationId xmlns:a16="http://schemas.microsoft.com/office/drawing/2014/main" id="{2E86351E-1C21-3724-D715-7BA5113A5806}"/>
              </a:ext>
            </a:extLst>
          </p:cNvPr>
          <p:cNvPicPr>
            <a:picLocks noChangeAspect="1"/>
          </p:cNvPicPr>
          <p:nvPr userDrawn="1"/>
        </p:nvPicPr>
        <p:blipFill>
          <a:blip r:embed="rId4"/>
          <a:stretch>
            <a:fillRect/>
          </a:stretch>
        </p:blipFill>
        <p:spPr>
          <a:xfrm>
            <a:off x="-1" y="0"/>
            <a:ext cx="13715999" cy="5664199"/>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383143-7A22-937E-2F72-004C7DE9E438}"/>
              </a:ext>
            </a:extLst>
          </p:cNvPr>
          <p:cNvSpPr txBox="1"/>
          <p:nvPr/>
        </p:nvSpPr>
        <p:spPr>
          <a:xfrm>
            <a:off x="691755" y="5841402"/>
            <a:ext cx="12702117" cy="1200329"/>
          </a:xfrm>
          <a:prstGeom prst="rect">
            <a:avLst/>
          </a:prstGeom>
          <a:noFill/>
        </p:spPr>
        <p:txBody>
          <a:bodyPr wrap="square" rtlCol="0">
            <a:spAutoFit/>
          </a:bodyPr>
          <a:lstStyle/>
          <a:p>
            <a:r>
              <a:rPr lang="en-US" sz="7200" b="1" spc="-150" dirty="0">
                <a:solidFill>
                  <a:srgbClr val="2A27D8"/>
                </a:solidFill>
                <a:latin typeface="Arial" panose="020B0604020202020204" pitchFamily="34" charset="0"/>
                <a:cs typeface="Arial" panose="020B0604020202020204" pitchFamily="34" charset="0"/>
              </a:rPr>
              <a:t>Find a doctor you can trust</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128958"/>
            <a:ext cx="12024312" cy="1704184"/>
          </a:xfrm>
          <a:prstGeom prst="rect">
            <a:avLst/>
          </a:prstGeom>
          <a:noFill/>
        </p:spPr>
        <p:txBody>
          <a:bodyPr wrap="square" rtlCol="0">
            <a:spAutoFit/>
          </a:bodyPr>
          <a:lstStyle/>
          <a:p>
            <a:pPr>
              <a:lnSpc>
                <a:spcPts val="3180"/>
              </a:lnSpc>
            </a:pPr>
            <a:r>
              <a:rPr lang="en-US" sz="2500" dirty="0">
                <a:latin typeface="Arial" panose="020B0604020202020204" pitchFamily="34" charset="0"/>
                <a:cs typeface="Arial" panose="020B0604020202020204" pitchFamily="34" charset="0"/>
              </a:rPr>
              <a:t>Finding a primary care doctor you trust can help you stay healthier longer. Patients are more likely to be honest with doctors they trust, providing information that can help with prevention, early diagnosis, and treatment. Trusting your PCP both feels good and improves health outcomes.</a:t>
            </a:r>
          </a:p>
        </p:txBody>
      </p:sp>
      <p:pic>
        <p:nvPicPr>
          <p:cNvPr id="7" name="Picture 6">
            <a:extLst>
              <a:ext uri="{FF2B5EF4-FFF2-40B4-BE49-F238E27FC236}">
                <a16:creationId xmlns:a16="http://schemas.microsoft.com/office/drawing/2014/main" id="{E667AD43-75F3-C3A5-71D6-FB099EF69EB9}"/>
              </a:ext>
            </a:extLst>
          </p:cNvPr>
          <p:cNvPicPr>
            <a:picLocks noChangeAspect="1"/>
          </p:cNvPicPr>
          <p:nvPr/>
        </p:nvPicPr>
        <p:blipFill>
          <a:blip r:embed="rId3"/>
          <a:stretch>
            <a:fillRect/>
          </a:stretch>
        </p:blipFill>
        <p:spPr>
          <a:xfrm>
            <a:off x="829912" y="8815935"/>
            <a:ext cx="12024312" cy="3180121"/>
          </a:xfrm>
          <a:prstGeom prst="rect">
            <a:avLst/>
          </a:prstGeom>
        </p:spPr>
      </p:pic>
      <p:sp>
        <p:nvSpPr>
          <p:cNvPr id="9" name="Title 1">
            <a:extLst>
              <a:ext uri="{FF2B5EF4-FFF2-40B4-BE49-F238E27FC236}">
                <a16:creationId xmlns:a16="http://schemas.microsoft.com/office/drawing/2014/main" id="{48987846-5908-B061-33A3-B81D8BDF8843}"/>
              </a:ext>
            </a:extLst>
          </p:cNvPr>
          <p:cNvSpPr txBox="1">
            <a:spLocks/>
          </p:cNvSpPr>
          <p:nvPr/>
        </p:nvSpPr>
        <p:spPr>
          <a:xfrm>
            <a:off x="6400023" y="9319065"/>
            <a:ext cx="5367000"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a:latin typeface="Arial" panose="020B0604020202020204" pitchFamily="34" charset="0"/>
                <a:ea typeface="Verdana" panose="020B0604030504040204" pitchFamily="34" charset="0"/>
                <a:cs typeface="Arial" panose="020B0604020202020204" pitchFamily="34" charset="0"/>
              </a:rPr>
              <a:t>Not registered? </a:t>
            </a:r>
            <a:br>
              <a:rPr lang="en-US" sz="2000" b="1">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Download the mobile app </a:t>
            </a:r>
            <a:br>
              <a:rPr lang="en-US" sz="2000">
                <a:latin typeface="Arial" panose="020B0604020202020204" pitchFamily="34" charset="0"/>
                <a:ea typeface="Verdana" panose="020B0604030504040204" pitchFamily="34" charset="0"/>
                <a:cs typeface="Arial" panose="020B0604020202020204" pitchFamily="34" charset="0"/>
              </a:rPr>
            </a:br>
            <a:r>
              <a:rPr lang="en-US" sz="2000">
                <a:latin typeface="Arial" panose="020B0604020202020204" pitchFamily="34" charset="0"/>
                <a:ea typeface="Verdana" panose="020B0604030504040204" pitchFamily="34" charset="0"/>
                <a:cs typeface="Arial" panose="020B0604020202020204" pitchFamily="34" charset="0"/>
              </a:rPr>
              <a:t>or visit </a:t>
            </a:r>
            <a:r>
              <a:rPr lang="en-US" sz="2000" b="1">
                <a:solidFill>
                  <a:srgbClr val="2A27D8"/>
                </a:solidFill>
                <a:latin typeface="Arial" panose="020B0604020202020204" pitchFamily="34" charset="0"/>
                <a:ea typeface="Verdana" panose="020B0604030504040204" pitchFamily="34" charset="0"/>
                <a:cs typeface="Arial" panose="020B0604020202020204" pitchFamily="34" charset="0"/>
              </a:rPr>
              <a:t>mycastlight.com/wellnesswins</a:t>
            </a:r>
            <a:endParaRPr lang="en-US" sz="2000" b="1"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0E66FB1E-5369-E6ED-D86A-19D26F999C8D}"/>
              </a:ext>
            </a:extLst>
          </p:cNvPr>
          <p:cNvSpPr txBox="1"/>
          <p:nvPr/>
        </p:nvSpPr>
        <p:spPr>
          <a:xfrm>
            <a:off x="1569385" y="9224301"/>
            <a:ext cx="4544977" cy="998607"/>
          </a:xfrm>
          <a:prstGeom prst="rect">
            <a:avLst/>
          </a:prstGeom>
          <a:noFill/>
        </p:spPr>
        <p:txBody>
          <a:bodyPr wrap="square" rtlCol="0">
            <a:spAutoFit/>
          </a:bodyPr>
          <a:lstStyle/>
          <a:p>
            <a:pPr>
              <a:lnSpc>
                <a:spcPts val="3720"/>
              </a:lnSpc>
            </a:pPr>
            <a:r>
              <a:rPr lang="en-US" sz="2400" b="1" dirty="0">
                <a:solidFill>
                  <a:srgbClr val="2A27D8"/>
                </a:solidFill>
                <a:latin typeface="Arial" panose="020B0604020202020204" pitchFamily="34" charset="0"/>
                <a:cs typeface="Arial" panose="020B0604020202020204" pitchFamily="34" charset="0"/>
              </a:rPr>
              <a:t>Log in to </a:t>
            </a:r>
            <a:r>
              <a:rPr lang="en-US" sz="2400" b="1" dirty="0" err="1">
                <a:solidFill>
                  <a:srgbClr val="2A27D8"/>
                </a:solidFill>
                <a:latin typeface="Arial" panose="020B0604020202020204" pitchFamily="34" charset="0"/>
                <a:cs typeface="Arial" panose="020B0604020202020204" pitchFamily="34" charset="0"/>
              </a:rPr>
              <a:t>Castlight</a:t>
            </a:r>
            <a:r>
              <a:rPr lang="en-US" sz="2400" b="1" dirty="0">
                <a:solidFill>
                  <a:srgbClr val="2A27D8"/>
                </a:solidFill>
                <a:latin typeface="Arial" panose="020B0604020202020204" pitchFamily="34" charset="0"/>
                <a:cs typeface="Arial" panose="020B0604020202020204" pitchFamily="34" charset="0"/>
              </a:rPr>
              <a:t> to schedule your appointment.</a:t>
            </a:r>
          </a:p>
        </p:txBody>
      </p:sp>
      <p:sp>
        <p:nvSpPr>
          <p:cNvPr id="12" name="TextBox 11">
            <a:extLst>
              <a:ext uri="{FF2B5EF4-FFF2-40B4-BE49-F238E27FC236}">
                <a16:creationId xmlns:a16="http://schemas.microsoft.com/office/drawing/2014/main" id="{6F4120B7-2549-63D5-AB89-6829B21706D4}"/>
              </a:ext>
            </a:extLst>
          </p:cNvPr>
          <p:cNvSpPr txBox="1"/>
          <p:nvPr/>
        </p:nvSpPr>
        <p:spPr>
          <a:xfrm>
            <a:off x="6998893" y="10938759"/>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3" name="Picture 12">
            <a:extLst>
              <a:ext uri="{FF2B5EF4-FFF2-40B4-BE49-F238E27FC236}">
                <a16:creationId xmlns:a16="http://schemas.microsoft.com/office/drawing/2014/main" id="{491FB6E7-EED4-71D4-9ECD-C5D6920E1113}"/>
              </a:ext>
            </a:extLst>
          </p:cNvPr>
          <p:cNvPicPr>
            <a:picLocks noChangeAspect="1"/>
          </p:cNvPicPr>
          <p:nvPr/>
        </p:nvPicPr>
        <p:blipFill>
          <a:blip r:embed="rId4"/>
          <a:stretch>
            <a:fillRect/>
          </a:stretch>
        </p:blipFill>
        <p:spPr>
          <a:xfrm>
            <a:off x="6513290" y="10916564"/>
            <a:ext cx="431800" cy="444500"/>
          </a:xfrm>
          <a:prstGeom prst="rect">
            <a:avLst/>
          </a:prstGeom>
        </p:spPr>
      </p:pic>
      <p:pic>
        <p:nvPicPr>
          <p:cNvPr id="14" name="Picture 13">
            <a:extLst>
              <a:ext uri="{FF2B5EF4-FFF2-40B4-BE49-F238E27FC236}">
                <a16:creationId xmlns:a16="http://schemas.microsoft.com/office/drawing/2014/main" id="{EEAC0D3C-D072-C337-A584-BECF13D1E937}"/>
              </a:ext>
            </a:extLst>
          </p:cNvPr>
          <p:cNvPicPr>
            <a:picLocks noChangeAspect="1"/>
          </p:cNvPicPr>
          <p:nvPr/>
        </p:nvPicPr>
        <p:blipFill>
          <a:blip r:embed="rId5"/>
          <a:stretch>
            <a:fillRect/>
          </a:stretch>
        </p:blipFill>
        <p:spPr>
          <a:xfrm>
            <a:off x="11185324" y="9485556"/>
            <a:ext cx="1308100" cy="1308100"/>
          </a:xfrm>
          <a:prstGeom prst="rect">
            <a:avLst/>
          </a:prstGeom>
        </p:spPr>
      </p:pic>
      <p:pic>
        <p:nvPicPr>
          <p:cNvPr id="15" name="Picture 14">
            <a:extLst>
              <a:ext uri="{FF2B5EF4-FFF2-40B4-BE49-F238E27FC236}">
                <a16:creationId xmlns:a16="http://schemas.microsoft.com/office/drawing/2014/main" id="{AAB7BDCD-BE72-3CEC-0959-E3854E90537D}"/>
              </a:ext>
            </a:extLst>
          </p:cNvPr>
          <p:cNvPicPr>
            <a:picLocks noChangeAspect="1"/>
          </p:cNvPicPr>
          <p:nvPr/>
        </p:nvPicPr>
        <p:blipFill>
          <a:blip r:embed="rId6"/>
          <a:stretch>
            <a:fillRect/>
          </a:stretch>
        </p:blipFill>
        <p:spPr>
          <a:xfrm>
            <a:off x="829912" y="9179037"/>
            <a:ext cx="571500" cy="1130300"/>
          </a:xfrm>
          <a:prstGeom prst="rect">
            <a:avLst/>
          </a:prstGeom>
        </p:spPr>
      </p:pic>
      <p:pic>
        <p:nvPicPr>
          <p:cNvPr id="16" name="Picture 15">
            <a:extLst>
              <a:ext uri="{FF2B5EF4-FFF2-40B4-BE49-F238E27FC236}">
                <a16:creationId xmlns:a16="http://schemas.microsoft.com/office/drawing/2014/main" id="{35A3B55D-F9A3-F82C-F1A9-BFDEC8F9948D}"/>
              </a:ext>
            </a:extLst>
          </p:cNvPr>
          <p:cNvPicPr>
            <a:picLocks noChangeAspect="1"/>
          </p:cNvPicPr>
          <p:nvPr/>
        </p:nvPicPr>
        <p:blipFill>
          <a:blip r:embed="rId7"/>
          <a:stretch>
            <a:fillRect/>
          </a:stretch>
        </p:blipFill>
        <p:spPr>
          <a:xfrm>
            <a:off x="829912" y="9500910"/>
            <a:ext cx="393700" cy="469900"/>
          </a:xfrm>
          <a:prstGeom prst="rect">
            <a:avLst/>
          </a:prstGeom>
        </p:spPr>
      </p:pic>
      <p:pic>
        <p:nvPicPr>
          <p:cNvPr id="19" name="Picture 18" descr="A close-up of a logo&#10;&#10;Description automatically generated">
            <a:extLst>
              <a:ext uri="{FF2B5EF4-FFF2-40B4-BE49-F238E27FC236}">
                <a16:creationId xmlns:a16="http://schemas.microsoft.com/office/drawing/2014/main" id="{335C12B4-537A-4CF8-3CB6-09919B820BEB}"/>
              </a:ext>
            </a:extLst>
          </p:cNvPr>
          <p:cNvPicPr>
            <a:picLocks noChangeAspect="1"/>
          </p:cNvPicPr>
          <p:nvPr/>
        </p:nvPicPr>
        <p:blipFill>
          <a:blip r:embed="rId8"/>
          <a:stretch>
            <a:fillRect/>
          </a:stretch>
        </p:blipFill>
        <p:spPr>
          <a:xfrm>
            <a:off x="7229932" y="12341641"/>
            <a:ext cx="2716605" cy="830074"/>
          </a:xfrm>
          <a:prstGeom prst="rect">
            <a:avLst/>
          </a:prstGeom>
        </p:spPr>
      </p:pic>
      <p:sp>
        <p:nvSpPr>
          <p:cNvPr id="22" name="Title 1">
            <a:extLst>
              <a:ext uri="{FF2B5EF4-FFF2-40B4-BE49-F238E27FC236}">
                <a16:creationId xmlns:a16="http://schemas.microsoft.com/office/drawing/2014/main" id="{0F904B0F-EA14-6AD4-A3DE-62CCF1E547AB}"/>
              </a:ext>
            </a:extLst>
          </p:cNvPr>
          <p:cNvSpPr txBox="1">
            <a:spLocks/>
          </p:cNvSpPr>
          <p:nvPr/>
        </p:nvSpPr>
        <p:spPr>
          <a:xfrm>
            <a:off x="1590815" y="10660118"/>
            <a:ext cx="4523547" cy="1066844"/>
          </a:xfrm>
          <a:prstGeom prst="rect">
            <a:avLst/>
          </a:prstGeom>
        </p:spPr>
        <p:txBody>
          <a:bodyPr/>
          <a:lst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Need help? </a:t>
            </a:r>
            <a:r>
              <a:rPr lang="en-US" sz="2000" dirty="0">
                <a:latin typeface="Arial" panose="020B0604020202020204" pitchFamily="34" charset="0"/>
                <a:ea typeface="Verdana" panose="020B0604030504040204" pitchFamily="34" charset="0"/>
                <a:cs typeface="Arial" panose="020B0604020202020204" pitchFamily="34" charset="0"/>
              </a:rPr>
              <a:t>Call a </a:t>
            </a:r>
            <a:r>
              <a:rPr lang="en-US" sz="2000" dirty="0" err="1">
                <a:latin typeface="Arial" panose="020B0604020202020204" pitchFamily="34" charset="0"/>
                <a:ea typeface="Verdana" panose="020B0604030504040204" pitchFamily="34" charset="0"/>
                <a:cs typeface="Arial" panose="020B0604020202020204" pitchFamily="34" charset="0"/>
              </a:rPr>
              <a:t>Castlight</a:t>
            </a:r>
            <a:r>
              <a:rPr lang="en-US" sz="2000" dirty="0">
                <a:latin typeface="Arial" panose="020B0604020202020204" pitchFamily="34" charset="0"/>
                <a:ea typeface="Verdana" panose="020B0604030504040204" pitchFamily="34" charset="0"/>
                <a:cs typeface="Arial" panose="020B0604020202020204" pitchFamily="34" charset="0"/>
              </a:rPr>
              <a:t> Care Guide at 888-856-9419</a:t>
            </a:r>
            <a:endParaRPr lang="en-US" sz="2000" dirty="0">
              <a:solidFill>
                <a:srgbClr val="2A27D8"/>
              </a:solidFill>
              <a:latin typeface="Arial" panose="020B060402020202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122</TotalTime>
  <Words>97</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penny.lee@apree.health</cp:lastModifiedBy>
  <cp:revision>33</cp:revision>
  <dcterms:created xsi:type="dcterms:W3CDTF">2023-12-11T20:49:55Z</dcterms:created>
  <dcterms:modified xsi:type="dcterms:W3CDTF">2025-03-21T21:01:03Z</dcterms:modified>
</cp:coreProperties>
</file>