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6"/>
    <a:srgbClr val="EBEDED"/>
    <a:srgbClr val="6E1EBC"/>
    <a:srgbClr val="2A27D8"/>
    <a:srgbClr val="00C187"/>
    <a:srgbClr val="FFD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p:restoredTop sz="96159"/>
  </p:normalViewPr>
  <p:slideViewPr>
    <p:cSldViewPr snapToGrid="0">
      <p:cViewPr varScale="1">
        <p:scale>
          <a:sx n="66" d="100"/>
          <a:sy n="66" d="100"/>
        </p:scale>
        <p:origin x="216" y="1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4F314-5DDB-D557-F5A5-A17D9B9753E4}"/>
              </a:ext>
            </a:extLst>
          </p:cNvPr>
          <p:cNvSpPr txBox="1"/>
          <p:nvPr userDrawn="1"/>
        </p:nvSpPr>
        <p:spPr>
          <a:xfrm>
            <a:off x="2564606" y="54006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6881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A05A22-F0F1-F48C-87D9-BF2A72B7925D}"/>
              </a:ext>
            </a:extLst>
          </p:cNvPr>
          <p:cNvSpPr/>
          <p:nvPr userDrawn="1"/>
        </p:nvSpPr>
        <p:spPr>
          <a:xfrm>
            <a:off x="0" y="0"/>
            <a:ext cx="12192000" cy="6858000"/>
          </a:xfrm>
          <a:prstGeom prst="rect">
            <a:avLst/>
          </a:prstGeom>
          <a:solidFill>
            <a:srgbClr val="EB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556969F-457F-18ED-5039-0FA87C5B8439}"/>
              </a:ext>
            </a:extLst>
          </p:cNvPr>
          <p:cNvCxnSpPr/>
          <p:nvPr userDrawn="1"/>
        </p:nvCxnSpPr>
        <p:spPr>
          <a:xfrm>
            <a:off x="2385583" y="6044061"/>
            <a:ext cx="0" cy="537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20CD47D-143F-F72C-444B-1A6068129097}"/>
              </a:ext>
            </a:extLst>
          </p:cNvPr>
          <p:cNvPicPr>
            <a:picLocks noChangeAspect="1"/>
          </p:cNvPicPr>
          <p:nvPr userDrawn="1"/>
        </p:nvPicPr>
        <p:blipFill>
          <a:blip r:embed="rId3"/>
          <a:stretch>
            <a:fillRect/>
          </a:stretch>
        </p:blipFill>
        <p:spPr>
          <a:xfrm>
            <a:off x="694547" y="6072323"/>
            <a:ext cx="1373173" cy="457724"/>
          </a:xfrm>
          <a:prstGeom prst="rect">
            <a:avLst/>
          </a:prstGeom>
        </p:spPr>
      </p:pic>
      <p:pic>
        <p:nvPicPr>
          <p:cNvPr id="3" name="Picture 2" descr="A doctor putting a bandage on a person's arm&#10;&#10;Description automatically generated">
            <a:extLst>
              <a:ext uri="{FF2B5EF4-FFF2-40B4-BE49-F238E27FC236}">
                <a16:creationId xmlns:a16="http://schemas.microsoft.com/office/drawing/2014/main" id="{EBAB09C9-9E56-C6FE-0178-DC03D2A6158A}"/>
              </a:ext>
            </a:extLst>
          </p:cNvPr>
          <p:cNvPicPr>
            <a:picLocks noChangeAspect="1"/>
          </p:cNvPicPr>
          <p:nvPr userDrawn="1"/>
        </p:nvPicPr>
        <p:blipFill>
          <a:blip r:embed="rId4"/>
          <a:stretch>
            <a:fillRect/>
          </a:stretch>
        </p:blipFill>
        <p:spPr>
          <a:xfrm>
            <a:off x="6096000" y="0"/>
            <a:ext cx="6096000" cy="6858000"/>
          </a:xfrm>
          <a:prstGeom prst="rect">
            <a:avLst/>
          </a:prstGeom>
        </p:spPr>
      </p:pic>
    </p:spTree>
    <p:extLst>
      <p:ext uri="{BB962C8B-B14F-4D97-AF65-F5344CB8AC3E}">
        <p14:creationId xmlns:p14="http://schemas.microsoft.com/office/powerpoint/2010/main" val="37077080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3525F-8D6E-953F-C0B7-FDC5A0E603CA}"/>
              </a:ext>
            </a:extLst>
          </p:cNvPr>
          <p:cNvSpPr txBox="1"/>
          <p:nvPr/>
        </p:nvSpPr>
        <p:spPr>
          <a:xfrm>
            <a:off x="581973" y="542291"/>
            <a:ext cx="5514027" cy="1502976"/>
          </a:xfrm>
          <a:prstGeom prst="rect">
            <a:avLst/>
          </a:prstGeom>
          <a:noFill/>
        </p:spPr>
        <p:txBody>
          <a:bodyPr wrap="square" rtlCol="0">
            <a:spAutoFit/>
          </a:bodyPr>
          <a:lstStyle/>
          <a:p>
            <a:pPr>
              <a:lnSpc>
                <a:spcPts val="5500"/>
              </a:lnSpc>
            </a:pPr>
            <a:r>
              <a:rPr lang="en-US" sz="5600" b="1" spc="-150" dirty="0">
                <a:solidFill>
                  <a:srgbClr val="2A27D6"/>
                </a:solidFill>
                <a:latin typeface="Arial" panose="020B0604020202020204" pitchFamily="34" charset="0"/>
                <a:cs typeface="Arial" panose="020B0604020202020204" pitchFamily="34" charset="0"/>
              </a:rPr>
              <a:t>Get ahead, vaccinate today </a:t>
            </a:r>
          </a:p>
        </p:txBody>
      </p:sp>
      <p:sp>
        <p:nvSpPr>
          <p:cNvPr id="11" name="TextBox 10">
            <a:extLst>
              <a:ext uri="{FF2B5EF4-FFF2-40B4-BE49-F238E27FC236}">
                <a16:creationId xmlns:a16="http://schemas.microsoft.com/office/drawing/2014/main" id="{FED19972-7866-5616-48C1-E456C41264F7}"/>
              </a:ext>
            </a:extLst>
          </p:cNvPr>
          <p:cNvSpPr txBox="1"/>
          <p:nvPr/>
        </p:nvSpPr>
        <p:spPr>
          <a:xfrm>
            <a:off x="605744" y="2131915"/>
            <a:ext cx="5358638" cy="1196994"/>
          </a:xfrm>
          <a:prstGeom prst="rect">
            <a:avLst/>
          </a:prstGeom>
          <a:noFill/>
        </p:spPr>
        <p:txBody>
          <a:bodyPr wrap="square" rtlCol="0">
            <a:spAutoFit/>
          </a:bodyPr>
          <a:lstStyle/>
          <a:p>
            <a:pPr>
              <a:lnSpc>
                <a:spcPts val="2220"/>
              </a:lnSpc>
            </a:pPr>
            <a:r>
              <a:rPr lang="en-US" sz="1600" dirty="0">
                <a:latin typeface="Arial" panose="020B0604020202020204" pitchFamily="34" charset="0"/>
                <a:cs typeface="Arial" panose="020B0604020202020204" pitchFamily="34" charset="0"/>
              </a:rPr>
              <a:t>Vaccines can help prevent serious diseases and seasonal illnesses. Before you say goodbye to the lazy days of summer and head back to your fall routine, review guidelines for important immunizations. </a:t>
            </a:r>
          </a:p>
        </p:txBody>
      </p:sp>
      <p:pic>
        <p:nvPicPr>
          <p:cNvPr id="4" name="Picture 3">
            <a:extLst>
              <a:ext uri="{FF2B5EF4-FFF2-40B4-BE49-F238E27FC236}">
                <a16:creationId xmlns:a16="http://schemas.microsoft.com/office/drawing/2014/main" id="{42467F29-44FA-A3A7-CD74-2B0660A6F9B9}"/>
              </a:ext>
            </a:extLst>
          </p:cNvPr>
          <p:cNvPicPr>
            <a:picLocks noChangeAspect="1"/>
          </p:cNvPicPr>
          <p:nvPr/>
        </p:nvPicPr>
        <p:blipFill>
          <a:blip r:embed="rId2"/>
          <a:stretch>
            <a:fillRect/>
          </a:stretch>
        </p:blipFill>
        <p:spPr>
          <a:xfrm>
            <a:off x="0" y="3699499"/>
            <a:ext cx="5611660" cy="1660593"/>
          </a:xfrm>
          <a:prstGeom prst="rect">
            <a:avLst/>
          </a:prstGeom>
        </p:spPr>
      </p:pic>
      <p:sp>
        <p:nvSpPr>
          <p:cNvPr id="7" name="TextBox 6">
            <a:extLst>
              <a:ext uri="{FF2B5EF4-FFF2-40B4-BE49-F238E27FC236}">
                <a16:creationId xmlns:a16="http://schemas.microsoft.com/office/drawing/2014/main" id="{9C1663D6-6547-2FDB-E642-3CDF1626148A}"/>
              </a:ext>
            </a:extLst>
          </p:cNvPr>
          <p:cNvSpPr txBox="1"/>
          <p:nvPr/>
        </p:nvSpPr>
        <p:spPr>
          <a:xfrm>
            <a:off x="3927014" y="5428701"/>
            <a:ext cx="1961484"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a:t>
            </a:r>
            <a:r>
              <a:rPr lang="en-US" sz="1300" dirty="0" err="1">
                <a:latin typeface="Arial" panose="020B0604020202020204" pitchFamily="34" charset="0"/>
                <a:cs typeface="Arial" panose="020B0604020202020204" pitchFamily="34" charset="0"/>
              </a:rPr>
              <a:t>heycastlight_health</a:t>
            </a:r>
            <a:endParaRPr lang="en-US" sz="13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85177B1-C696-BEA2-F3E7-44736F8E98BC}"/>
              </a:ext>
            </a:extLst>
          </p:cNvPr>
          <p:cNvPicPr>
            <a:picLocks noChangeAspect="1"/>
          </p:cNvPicPr>
          <p:nvPr/>
        </p:nvPicPr>
        <p:blipFill>
          <a:blip r:embed="rId3"/>
          <a:stretch>
            <a:fillRect/>
          </a:stretch>
        </p:blipFill>
        <p:spPr>
          <a:xfrm>
            <a:off x="0" y="4024396"/>
            <a:ext cx="497393" cy="1001162"/>
          </a:xfrm>
          <a:prstGeom prst="rect">
            <a:avLst/>
          </a:prstGeom>
        </p:spPr>
      </p:pic>
      <p:pic>
        <p:nvPicPr>
          <p:cNvPr id="9" name="Picture 8">
            <a:extLst>
              <a:ext uri="{FF2B5EF4-FFF2-40B4-BE49-F238E27FC236}">
                <a16:creationId xmlns:a16="http://schemas.microsoft.com/office/drawing/2014/main" id="{4FBA21E8-9CDC-A5F0-7C84-E1A69CB44C25}"/>
              </a:ext>
            </a:extLst>
          </p:cNvPr>
          <p:cNvPicPr>
            <a:picLocks noChangeAspect="1"/>
          </p:cNvPicPr>
          <p:nvPr/>
        </p:nvPicPr>
        <p:blipFill>
          <a:blip r:embed="rId4"/>
          <a:stretch>
            <a:fillRect/>
          </a:stretch>
        </p:blipFill>
        <p:spPr>
          <a:xfrm>
            <a:off x="0" y="4321483"/>
            <a:ext cx="341644" cy="411238"/>
          </a:xfrm>
          <a:prstGeom prst="rect">
            <a:avLst/>
          </a:prstGeom>
        </p:spPr>
      </p:pic>
      <p:pic>
        <p:nvPicPr>
          <p:cNvPr id="10" name="Picture 9">
            <a:extLst>
              <a:ext uri="{FF2B5EF4-FFF2-40B4-BE49-F238E27FC236}">
                <a16:creationId xmlns:a16="http://schemas.microsoft.com/office/drawing/2014/main" id="{FA0BDDF9-A373-70BD-9D8D-4D53BAE3F373}"/>
              </a:ext>
            </a:extLst>
          </p:cNvPr>
          <p:cNvPicPr>
            <a:picLocks noChangeAspect="1"/>
          </p:cNvPicPr>
          <p:nvPr/>
        </p:nvPicPr>
        <p:blipFill>
          <a:blip r:embed="rId5"/>
          <a:stretch>
            <a:fillRect/>
          </a:stretch>
        </p:blipFill>
        <p:spPr>
          <a:xfrm>
            <a:off x="3674791" y="5446740"/>
            <a:ext cx="257613" cy="264769"/>
          </a:xfrm>
          <a:prstGeom prst="rect">
            <a:avLst/>
          </a:prstGeom>
        </p:spPr>
      </p:pic>
      <p:sp>
        <p:nvSpPr>
          <p:cNvPr id="12" name="TextBox 11">
            <a:extLst>
              <a:ext uri="{FF2B5EF4-FFF2-40B4-BE49-F238E27FC236}">
                <a16:creationId xmlns:a16="http://schemas.microsoft.com/office/drawing/2014/main" id="{9980E0DC-B423-21A9-6E93-ECF49ECCD6EC}"/>
              </a:ext>
            </a:extLst>
          </p:cNvPr>
          <p:cNvSpPr txBox="1"/>
          <p:nvPr/>
        </p:nvSpPr>
        <p:spPr>
          <a:xfrm>
            <a:off x="593867" y="3785676"/>
            <a:ext cx="3462975" cy="1728678"/>
          </a:xfrm>
          <a:prstGeom prst="rect">
            <a:avLst/>
          </a:prstGeom>
          <a:noFill/>
        </p:spPr>
        <p:txBody>
          <a:bodyPr wrap="square" rtlCol="0">
            <a:spAutoFit/>
          </a:bodyPr>
          <a:lstStyle/>
          <a:p>
            <a:pPr>
              <a:lnSpc>
                <a:spcPts val="2620"/>
              </a:lnSpc>
            </a:pPr>
            <a:r>
              <a:rPr lang="en-US" b="1" dirty="0">
                <a:solidFill>
                  <a:schemeClr val="bg1"/>
                </a:solidFill>
                <a:effectLst/>
                <a:latin typeface="Arial" panose="020B0604020202020204" pitchFamily="34" charset="0"/>
                <a:cs typeface="Arial" panose="020B0604020202020204" pitchFamily="34" charset="0"/>
              </a:rPr>
              <a:t>Scan to find a primary care doctor and schedule your annual wellness exam or visit </a:t>
            </a:r>
            <a:r>
              <a:rPr lang="en-US" b="1" dirty="0" err="1">
                <a:solidFill>
                  <a:srgbClr val="FBFDFC"/>
                </a:solidFill>
                <a:effectLst/>
                <a:latin typeface="Lato" panose="020F0502020204030203" pitchFamily="34" charset="0"/>
              </a:rPr>
              <a:t>mycastlight.com</a:t>
            </a:r>
            <a:r>
              <a:rPr lang="en-US" b="1" dirty="0">
                <a:solidFill>
                  <a:srgbClr val="FBFDFC"/>
                </a:solidFill>
                <a:effectLst/>
                <a:latin typeface="Lato" panose="020F0502020204030203" pitchFamily="34" charset="0"/>
              </a:rPr>
              <a:t>/</a:t>
            </a:r>
            <a:r>
              <a:rPr lang="en-US" b="1" dirty="0" err="1">
                <a:solidFill>
                  <a:srgbClr val="FBFDFC"/>
                </a:solidFill>
                <a:effectLst/>
                <a:latin typeface="Lato" panose="020F0502020204030203" pitchFamily="34" charset="0"/>
              </a:rPr>
              <a:t>wellnesswins</a:t>
            </a:r>
            <a:endParaRPr lang="en-US" dirty="0">
              <a:solidFill>
                <a:srgbClr val="FBFDFC"/>
              </a:solidFill>
              <a:effectLst/>
              <a:latin typeface="Lato" panose="020F0502020204030203" pitchFamily="34" charset="0"/>
            </a:endParaRPr>
          </a:p>
          <a:p>
            <a:pPr>
              <a:lnSpc>
                <a:spcPts val="2620"/>
              </a:lnSpc>
            </a:pPr>
            <a:r>
              <a:rPr lang="en-US" b="1" dirty="0">
                <a:solidFill>
                  <a:schemeClr val="bg1"/>
                </a:solidFill>
                <a:effectLst/>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35DF1348-FED4-2730-3515-2FD01A3B70F3}"/>
              </a:ext>
            </a:extLst>
          </p:cNvPr>
          <p:cNvPicPr>
            <a:picLocks noChangeAspect="1"/>
          </p:cNvPicPr>
          <p:nvPr/>
        </p:nvPicPr>
        <p:blipFill>
          <a:blip r:embed="rId5"/>
          <a:stretch>
            <a:fillRect/>
          </a:stretch>
        </p:blipFill>
        <p:spPr>
          <a:xfrm>
            <a:off x="3674791" y="5446740"/>
            <a:ext cx="257613" cy="264769"/>
          </a:xfrm>
          <a:prstGeom prst="rect">
            <a:avLst/>
          </a:prstGeom>
        </p:spPr>
      </p:pic>
      <p:pic>
        <p:nvPicPr>
          <p:cNvPr id="15" name="Picture 14" descr="A close-up of a logo&#10;&#10;Description automatically generated">
            <a:extLst>
              <a:ext uri="{FF2B5EF4-FFF2-40B4-BE49-F238E27FC236}">
                <a16:creationId xmlns:a16="http://schemas.microsoft.com/office/drawing/2014/main" id="{B73AD0B4-547E-633A-25F1-ED44A757E6E3}"/>
              </a:ext>
            </a:extLst>
          </p:cNvPr>
          <p:cNvPicPr>
            <a:picLocks noChangeAspect="1"/>
          </p:cNvPicPr>
          <p:nvPr/>
        </p:nvPicPr>
        <p:blipFill>
          <a:blip r:embed="rId6"/>
          <a:stretch>
            <a:fillRect/>
          </a:stretch>
        </p:blipFill>
        <p:spPr>
          <a:xfrm>
            <a:off x="2775228" y="6029613"/>
            <a:ext cx="1585757" cy="484537"/>
          </a:xfrm>
          <a:prstGeom prst="rect">
            <a:avLst/>
          </a:prstGeom>
        </p:spPr>
      </p:pic>
      <p:pic>
        <p:nvPicPr>
          <p:cNvPr id="16" name="Picture 15" descr="A qr code on a black background&#10;&#10;Description automatically generated">
            <a:extLst>
              <a:ext uri="{FF2B5EF4-FFF2-40B4-BE49-F238E27FC236}">
                <a16:creationId xmlns:a16="http://schemas.microsoft.com/office/drawing/2014/main" id="{320942E6-BD5F-ABF3-B9C7-AF461A70174A}"/>
              </a:ext>
            </a:extLst>
          </p:cNvPr>
          <p:cNvPicPr>
            <a:picLocks noChangeAspect="1"/>
          </p:cNvPicPr>
          <p:nvPr/>
        </p:nvPicPr>
        <p:blipFill>
          <a:blip r:embed="rId7"/>
          <a:stretch>
            <a:fillRect/>
          </a:stretch>
        </p:blipFill>
        <p:spPr>
          <a:xfrm>
            <a:off x="4048432" y="3783384"/>
            <a:ext cx="1483186" cy="1483186"/>
          </a:xfrm>
          <a:prstGeom prst="rect">
            <a:avLst/>
          </a:prstGeom>
        </p:spPr>
      </p:pic>
    </p:spTree>
    <p:extLst>
      <p:ext uri="{BB962C8B-B14F-4D97-AF65-F5344CB8AC3E}">
        <p14:creationId xmlns:p14="http://schemas.microsoft.com/office/powerpoint/2010/main" val="50931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10038</TotalTime>
  <Words>64</Words>
  <Application>Microsoft Macintosh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Lato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 Shields</dc:creator>
  <cp:lastModifiedBy>penny.lee@apree.health</cp:lastModifiedBy>
  <cp:revision>49</cp:revision>
  <dcterms:created xsi:type="dcterms:W3CDTF">2023-12-01T18:42:07Z</dcterms:created>
  <dcterms:modified xsi:type="dcterms:W3CDTF">2025-03-28T16:21:23Z</dcterms:modified>
</cp:coreProperties>
</file>