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3"/>
  </p:notes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72"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E"/>
    <a:srgbClr val="6E1E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036"/>
    <p:restoredTop sz="96159"/>
  </p:normalViewPr>
  <p:slideViewPr>
    <p:cSldViewPr snapToGrid="0">
      <p:cViewPr varScale="1">
        <p:scale>
          <a:sx n="64" d="100"/>
          <a:sy n="64" d="100"/>
        </p:scale>
        <p:origin x="184" y="680"/>
      </p:cViewPr>
      <p:guideLst>
        <p:guide orient="horz" pos="4272"/>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A0DFA3-8855-8B4B-839F-765858CD05F5}" type="datetimeFigureOut">
              <a:rPr lang="en-US" smtClean="0"/>
              <a:t>3/28/25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EAEE8C-C662-DF4E-8DBD-19E5E6A8A02F}" type="slidenum">
              <a:rPr lang="en-US" smtClean="0"/>
              <a:t>‹#›</a:t>
            </a:fld>
            <a:endParaRPr lang="en-US"/>
          </a:p>
        </p:txBody>
      </p:sp>
    </p:spTree>
    <p:extLst>
      <p:ext uri="{BB962C8B-B14F-4D97-AF65-F5344CB8AC3E}">
        <p14:creationId xmlns:p14="http://schemas.microsoft.com/office/powerpoint/2010/main" val="2157099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EAEE8C-C662-DF4E-8DBD-19E5E6A8A02F}" type="slidenum">
              <a:rPr lang="en-US" smtClean="0"/>
              <a:t>1</a:t>
            </a:fld>
            <a:endParaRPr lang="en-US"/>
          </a:p>
        </p:txBody>
      </p:sp>
    </p:spTree>
    <p:extLst>
      <p:ext uri="{BB962C8B-B14F-4D97-AF65-F5344CB8AC3E}">
        <p14:creationId xmlns:p14="http://schemas.microsoft.com/office/powerpoint/2010/main" val="2974636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7819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7ABA24-FE3E-308E-848C-E3FCA581AA95}"/>
              </a:ext>
            </a:extLst>
          </p:cNvPr>
          <p:cNvSpPr/>
          <p:nvPr userDrawn="1"/>
        </p:nvSpPr>
        <p:spPr>
          <a:xfrm>
            <a:off x="0" y="0"/>
            <a:ext cx="7772400" cy="100584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38A64C39-49E2-1EE7-6986-BF3174BAB5E0}"/>
              </a:ext>
            </a:extLst>
          </p:cNvPr>
          <p:cNvCxnSpPr/>
          <p:nvPr userDrawn="1"/>
        </p:nvCxnSpPr>
        <p:spPr>
          <a:xfrm>
            <a:off x="3891023" y="9359249"/>
            <a:ext cx="0" cy="537159"/>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153BB0E0-F95A-1406-6354-E5AEB1FDF016}"/>
              </a:ext>
            </a:extLst>
          </p:cNvPr>
          <p:cNvPicPr>
            <a:picLocks noChangeAspect="1"/>
          </p:cNvPicPr>
          <p:nvPr userDrawn="1"/>
        </p:nvPicPr>
        <p:blipFill>
          <a:blip r:embed="rId3"/>
          <a:stretch>
            <a:fillRect/>
          </a:stretch>
        </p:blipFill>
        <p:spPr>
          <a:xfrm>
            <a:off x="2223317" y="9375481"/>
            <a:ext cx="1371600" cy="457200"/>
          </a:xfrm>
          <a:prstGeom prst="rect">
            <a:avLst/>
          </a:prstGeom>
        </p:spPr>
      </p:pic>
      <p:pic>
        <p:nvPicPr>
          <p:cNvPr id="4" name="Picture 3" descr="A doctor injecting a patient's arm&#10;&#10;Description automatically generated">
            <a:extLst>
              <a:ext uri="{FF2B5EF4-FFF2-40B4-BE49-F238E27FC236}">
                <a16:creationId xmlns:a16="http://schemas.microsoft.com/office/drawing/2014/main" id="{F632F79C-5E75-2AF8-F30F-BED7114DF952}"/>
              </a:ext>
            </a:extLst>
          </p:cNvPr>
          <p:cNvPicPr>
            <a:picLocks noChangeAspect="1"/>
          </p:cNvPicPr>
          <p:nvPr userDrawn="1"/>
        </p:nvPicPr>
        <p:blipFill>
          <a:blip r:embed="rId4"/>
          <a:stretch>
            <a:fillRect/>
          </a:stretch>
        </p:blipFill>
        <p:spPr>
          <a:xfrm>
            <a:off x="0" y="0"/>
            <a:ext cx="7772400" cy="3035300"/>
          </a:xfrm>
          <a:prstGeom prst="rect">
            <a:avLst/>
          </a:prstGeom>
        </p:spPr>
      </p:pic>
    </p:spTree>
    <p:extLst>
      <p:ext uri="{BB962C8B-B14F-4D97-AF65-F5344CB8AC3E}">
        <p14:creationId xmlns:p14="http://schemas.microsoft.com/office/powerpoint/2010/main" val="2780023973"/>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A2CED4-2259-879B-E6AB-DE796CA2224A}"/>
              </a:ext>
            </a:extLst>
          </p:cNvPr>
          <p:cNvSpPr/>
          <p:nvPr/>
        </p:nvSpPr>
        <p:spPr>
          <a:xfrm>
            <a:off x="3761822" y="5445664"/>
            <a:ext cx="4010578" cy="3382566"/>
          </a:xfrm>
          <a:prstGeom prst="rect">
            <a:avLst/>
          </a:prstGeom>
          <a:solidFill>
            <a:srgbClr val="2A27D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02BA89A3-8A7F-87C8-4A10-DDBEC77156B4}"/>
              </a:ext>
            </a:extLst>
          </p:cNvPr>
          <p:cNvPicPr>
            <a:picLocks noChangeAspect="1"/>
          </p:cNvPicPr>
          <p:nvPr/>
        </p:nvPicPr>
        <p:blipFill>
          <a:blip r:embed="rId3">
            <a:alphaModFix/>
          </a:blip>
          <a:stretch>
            <a:fillRect/>
          </a:stretch>
        </p:blipFill>
        <p:spPr>
          <a:xfrm>
            <a:off x="-2427" y="5290456"/>
            <a:ext cx="4098120" cy="3740725"/>
          </a:xfrm>
          <a:prstGeom prst="rect">
            <a:avLst/>
          </a:prstGeom>
          <a:ln>
            <a:noFill/>
          </a:ln>
          <a:effectLst/>
        </p:spPr>
      </p:pic>
      <p:sp>
        <p:nvSpPr>
          <p:cNvPr id="3" name="TextBox 2">
            <a:extLst>
              <a:ext uri="{FF2B5EF4-FFF2-40B4-BE49-F238E27FC236}">
                <a16:creationId xmlns:a16="http://schemas.microsoft.com/office/drawing/2014/main" id="{67FCE550-36C2-DD31-E719-65EA43100176}"/>
              </a:ext>
            </a:extLst>
          </p:cNvPr>
          <p:cNvSpPr txBox="1"/>
          <p:nvPr/>
        </p:nvSpPr>
        <p:spPr>
          <a:xfrm>
            <a:off x="308008" y="3212363"/>
            <a:ext cx="7322151" cy="769441"/>
          </a:xfrm>
          <a:prstGeom prst="rect">
            <a:avLst/>
          </a:prstGeom>
          <a:noFill/>
        </p:spPr>
        <p:txBody>
          <a:bodyPr wrap="square" rtlCol="0">
            <a:spAutoFit/>
          </a:bodyPr>
          <a:lstStyle/>
          <a:p>
            <a:r>
              <a:rPr lang="en-US" sz="4400" b="1" spc="-150" dirty="0">
                <a:solidFill>
                  <a:srgbClr val="2A27D8"/>
                </a:solidFill>
                <a:latin typeface="Arial" panose="020B0604020202020204" pitchFamily="34" charset="0"/>
                <a:cs typeface="Arial" panose="020B0604020202020204" pitchFamily="34" charset="0"/>
              </a:rPr>
              <a:t>Get ahead, vaccinate today</a:t>
            </a:r>
          </a:p>
        </p:txBody>
      </p:sp>
      <p:sp>
        <p:nvSpPr>
          <p:cNvPr id="5" name="TextBox 4">
            <a:extLst>
              <a:ext uri="{FF2B5EF4-FFF2-40B4-BE49-F238E27FC236}">
                <a16:creationId xmlns:a16="http://schemas.microsoft.com/office/drawing/2014/main" id="{D442DAD7-D0BE-F843-E8D1-ADF9CDDECA4F}"/>
              </a:ext>
            </a:extLst>
          </p:cNvPr>
          <p:cNvSpPr txBox="1"/>
          <p:nvPr/>
        </p:nvSpPr>
        <p:spPr>
          <a:xfrm>
            <a:off x="354003" y="3984346"/>
            <a:ext cx="7079384" cy="1075744"/>
          </a:xfrm>
          <a:prstGeom prst="rect">
            <a:avLst/>
          </a:prstGeom>
          <a:noFill/>
        </p:spPr>
        <p:txBody>
          <a:bodyPr wrap="square" rtlCol="0">
            <a:spAutoFit/>
          </a:bodyPr>
          <a:lstStyle/>
          <a:p>
            <a:pPr>
              <a:lnSpc>
                <a:spcPts val="1840"/>
              </a:lnSpc>
              <a:spcAft>
                <a:spcPts val="600"/>
              </a:spcAft>
            </a:pPr>
            <a:r>
              <a:rPr lang="en-US" sz="1400" dirty="0">
                <a:latin typeface="Arial" panose="020B0604020202020204" pitchFamily="34" charset="0"/>
                <a:cs typeface="Arial" panose="020B0604020202020204" pitchFamily="34" charset="0"/>
              </a:rPr>
              <a:t>Vaccines can help prevent serious diseases and seasonal illnesses. Before you say goodbye to the lazy days of summer and head back to your fall routine, review guidelines for important immunizations.</a:t>
            </a:r>
          </a:p>
          <a:p>
            <a:pPr>
              <a:lnSpc>
                <a:spcPts val="1840"/>
              </a:lnSpc>
            </a:pPr>
            <a:r>
              <a:rPr lang="en-US" sz="1400" b="1" dirty="0">
                <a:latin typeface="Arial" panose="020B0604020202020204" pitchFamily="34" charset="0"/>
                <a:cs typeface="Arial" panose="020B0604020202020204" pitchFamily="34" charset="0"/>
              </a:rPr>
              <a:t>Schedule a visit with your primary care doctor</a:t>
            </a:r>
          </a:p>
        </p:txBody>
      </p:sp>
      <p:sp>
        <p:nvSpPr>
          <p:cNvPr id="8" name="TextBox 7">
            <a:extLst>
              <a:ext uri="{FF2B5EF4-FFF2-40B4-BE49-F238E27FC236}">
                <a16:creationId xmlns:a16="http://schemas.microsoft.com/office/drawing/2014/main" id="{A6D8CF03-6AB6-6FF2-207A-1D21B68615C0}"/>
              </a:ext>
            </a:extLst>
          </p:cNvPr>
          <p:cNvSpPr txBox="1"/>
          <p:nvPr/>
        </p:nvSpPr>
        <p:spPr>
          <a:xfrm>
            <a:off x="1016604" y="5873417"/>
            <a:ext cx="2681554" cy="2893100"/>
          </a:xfrm>
          <a:prstGeom prst="rect">
            <a:avLst/>
          </a:prstGeom>
          <a:noFill/>
        </p:spPr>
        <p:txBody>
          <a:bodyPr wrap="square" rtlCol="0">
            <a:spAutoFit/>
          </a:bodyPr>
          <a:lstStyle/>
          <a:p>
            <a:pPr>
              <a:spcAft>
                <a:spcPts val="500"/>
              </a:spcAft>
            </a:pPr>
            <a:r>
              <a:rPr lang="en-US" sz="1200" b="1" dirty="0">
                <a:solidFill>
                  <a:srgbClr val="2A27D8"/>
                </a:solidFill>
                <a:latin typeface="Arial" panose="020B0604020202020204" pitchFamily="34" charset="0"/>
                <a:cs typeface="Arial" panose="020B0604020202020204" pitchFamily="34" charset="0"/>
              </a:rPr>
              <a:t>Seasonal illnesses</a:t>
            </a:r>
          </a:p>
          <a:p>
            <a:pPr>
              <a:spcAft>
                <a:spcPts val="500"/>
              </a:spcAft>
            </a:pPr>
            <a:r>
              <a:rPr lang="en-US" sz="1000" dirty="0">
                <a:latin typeface="Arial" panose="020B0604020202020204" pitchFamily="34" charset="0"/>
                <a:cs typeface="Arial" panose="020B0604020202020204" pitchFamily="34" charset="0"/>
              </a:rPr>
              <a:t>Get the flu, COVID-19, pneumonia, and RSV (Respiratory Syncytial Virus) vaccines to protect yourself and others from sickness in winter</a:t>
            </a:r>
          </a:p>
          <a:p>
            <a:pPr>
              <a:spcBef>
                <a:spcPts val="1000"/>
              </a:spcBef>
              <a:spcAft>
                <a:spcPts val="500"/>
              </a:spcAft>
            </a:pPr>
            <a:r>
              <a:rPr lang="en-US" sz="1200" b="1" dirty="0">
                <a:solidFill>
                  <a:srgbClr val="2A27D8"/>
                </a:solidFill>
                <a:latin typeface="Arial" panose="020B0604020202020204" pitchFamily="34" charset="0"/>
                <a:cs typeface="Arial" panose="020B0604020202020204" pitchFamily="34" charset="0"/>
              </a:rPr>
              <a:t>Serious diseases</a:t>
            </a:r>
          </a:p>
          <a:p>
            <a:pPr>
              <a:spcAft>
                <a:spcPts val="500"/>
              </a:spcAft>
            </a:pPr>
            <a:r>
              <a:rPr lang="en-US" sz="1000" dirty="0">
                <a:latin typeface="Arial" panose="020B0604020202020204" pitchFamily="34" charset="0"/>
                <a:cs typeface="Arial" panose="020B0604020202020204" pitchFamily="34" charset="0"/>
              </a:rPr>
              <a:t>Take steps to avoid health complications from serious diseases such as chicken pox, whooping cough, hepatitis, tetanus, and tuberculosis</a:t>
            </a:r>
          </a:p>
          <a:p>
            <a:pPr>
              <a:spcBef>
                <a:spcPts val="1000"/>
              </a:spcBef>
              <a:spcAft>
                <a:spcPts val="500"/>
              </a:spcAft>
            </a:pPr>
            <a:r>
              <a:rPr lang="en-US" sz="1200" b="1" dirty="0">
                <a:solidFill>
                  <a:srgbClr val="2A27D8"/>
                </a:solidFill>
                <a:latin typeface="Arial" panose="020B0604020202020204" pitchFamily="34" charset="0"/>
                <a:cs typeface="Arial" panose="020B0604020202020204" pitchFamily="34" charset="0"/>
              </a:rPr>
              <a:t>Health history</a:t>
            </a:r>
          </a:p>
          <a:p>
            <a:pPr>
              <a:spcAft>
                <a:spcPts val="500"/>
              </a:spcAft>
            </a:pPr>
            <a:r>
              <a:rPr lang="en-US" sz="1000" dirty="0">
                <a:latin typeface="Arial" panose="020B0604020202020204" pitchFamily="34" charset="0"/>
                <a:cs typeface="Arial" panose="020B0604020202020204" pitchFamily="34" charset="0"/>
              </a:rPr>
              <a:t>Receive guidance on what vaccines you may need depending on your age, medical conditions, or travel plans</a:t>
            </a:r>
          </a:p>
        </p:txBody>
      </p:sp>
      <p:sp>
        <p:nvSpPr>
          <p:cNvPr id="35" name="TextBox 34">
            <a:extLst>
              <a:ext uri="{FF2B5EF4-FFF2-40B4-BE49-F238E27FC236}">
                <a16:creationId xmlns:a16="http://schemas.microsoft.com/office/drawing/2014/main" id="{D2880CBC-C0CD-4541-F72D-4820820A6327}"/>
              </a:ext>
            </a:extLst>
          </p:cNvPr>
          <p:cNvSpPr txBox="1"/>
          <p:nvPr/>
        </p:nvSpPr>
        <p:spPr>
          <a:xfrm>
            <a:off x="346507" y="5445663"/>
            <a:ext cx="3633381" cy="315471"/>
          </a:xfrm>
          <a:prstGeom prst="rect">
            <a:avLst/>
          </a:prstGeom>
          <a:noFill/>
        </p:spPr>
        <p:txBody>
          <a:bodyPr wrap="square" rtlCol="0">
            <a:spAutoFit/>
          </a:bodyPr>
          <a:lstStyle/>
          <a:p>
            <a:r>
              <a:rPr lang="en-US" sz="1450" b="1" dirty="0">
                <a:solidFill>
                  <a:srgbClr val="2A27D8"/>
                </a:solidFill>
                <a:latin typeface="Arial" panose="020B0604020202020204" pitchFamily="34" charset="0"/>
                <a:cs typeface="Arial" panose="020B0604020202020204" pitchFamily="34" charset="0"/>
              </a:rPr>
              <a:t>Be safe</a:t>
            </a:r>
          </a:p>
        </p:txBody>
      </p:sp>
      <p:pic>
        <p:nvPicPr>
          <p:cNvPr id="15" name="Picture 14">
            <a:extLst>
              <a:ext uri="{FF2B5EF4-FFF2-40B4-BE49-F238E27FC236}">
                <a16:creationId xmlns:a16="http://schemas.microsoft.com/office/drawing/2014/main" id="{71C147CC-55D6-5ED1-186B-82DD198539E8}"/>
              </a:ext>
            </a:extLst>
          </p:cNvPr>
          <p:cNvPicPr>
            <a:picLocks noChangeAspect="1"/>
          </p:cNvPicPr>
          <p:nvPr/>
        </p:nvPicPr>
        <p:blipFill>
          <a:blip r:embed="rId4"/>
          <a:stretch>
            <a:fillRect/>
          </a:stretch>
        </p:blipFill>
        <p:spPr>
          <a:xfrm>
            <a:off x="459048" y="5946416"/>
            <a:ext cx="406400" cy="406400"/>
          </a:xfrm>
          <a:prstGeom prst="rect">
            <a:avLst/>
          </a:prstGeom>
        </p:spPr>
      </p:pic>
      <p:pic>
        <p:nvPicPr>
          <p:cNvPr id="18" name="Picture 17">
            <a:extLst>
              <a:ext uri="{FF2B5EF4-FFF2-40B4-BE49-F238E27FC236}">
                <a16:creationId xmlns:a16="http://schemas.microsoft.com/office/drawing/2014/main" id="{6A9AF06C-A74A-33AF-FA21-DEFA5E08418F}"/>
              </a:ext>
            </a:extLst>
          </p:cNvPr>
          <p:cNvPicPr>
            <a:picLocks noChangeAspect="1"/>
          </p:cNvPicPr>
          <p:nvPr/>
        </p:nvPicPr>
        <p:blipFill>
          <a:blip r:embed="rId5"/>
          <a:stretch>
            <a:fillRect/>
          </a:stretch>
        </p:blipFill>
        <p:spPr>
          <a:xfrm>
            <a:off x="462269" y="7007993"/>
            <a:ext cx="406400" cy="406400"/>
          </a:xfrm>
          <a:prstGeom prst="rect">
            <a:avLst/>
          </a:prstGeom>
        </p:spPr>
      </p:pic>
      <p:pic>
        <p:nvPicPr>
          <p:cNvPr id="20" name="Picture 19">
            <a:extLst>
              <a:ext uri="{FF2B5EF4-FFF2-40B4-BE49-F238E27FC236}">
                <a16:creationId xmlns:a16="http://schemas.microsoft.com/office/drawing/2014/main" id="{B0B8D716-7B5B-889A-20F8-260FD3F99B4C}"/>
              </a:ext>
            </a:extLst>
          </p:cNvPr>
          <p:cNvPicPr>
            <a:picLocks noChangeAspect="1"/>
          </p:cNvPicPr>
          <p:nvPr/>
        </p:nvPicPr>
        <p:blipFill>
          <a:blip r:embed="rId6"/>
          <a:stretch>
            <a:fillRect/>
          </a:stretch>
        </p:blipFill>
        <p:spPr>
          <a:xfrm>
            <a:off x="490798" y="8043756"/>
            <a:ext cx="342900" cy="406400"/>
          </a:xfrm>
          <a:prstGeom prst="rect">
            <a:avLst/>
          </a:prstGeom>
        </p:spPr>
      </p:pic>
      <p:sp>
        <p:nvSpPr>
          <p:cNvPr id="6" name="Title 1">
            <a:extLst>
              <a:ext uri="{FF2B5EF4-FFF2-40B4-BE49-F238E27FC236}">
                <a16:creationId xmlns:a16="http://schemas.microsoft.com/office/drawing/2014/main" id="{590B65A3-23D3-A8EC-DCB4-E92E74E79A82}"/>
              </a:ext>
            </a:extLst>
          </p:cNvPr>
          <p:cNvSpPr txBox="1">
            <a:spLocks/>
          </p:cNvSpPr>
          <p:nvPr/>
        </p:nvSpPr>
        <p:spPr>
          <a:xfrm>
            <a:off x="4224568" y="6120529"/>
            <a:ext cx="2689579" cy="451962"/>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400"/>
              </a:lnSpc>
            </a:pPr>
            <a:r>
              <a:rPr lang="en-US" sz="950" b="1">
                <a:solidFill>
                  <a:schemeClr val="bg1"/>
                </a:solidFill>
                <a:latin typeface="Arial" panose="020B0604020202020204" pitchFamily="34" charset="0"/>
                <a:ea typeface="Verdana" panose="020B0604030504040204" pitchFamily="34" charset="0"/>
                <a:cs typeface="Arial" panose="020B0604020202020204" pitchFamily="34" charset="0"/>
              </a:rPr>
              <a:t>Log in to Castlight to find a doctor and schedule your appointment. </a:t>
            </a:r>
            <a:br>
              <a:rPr lang="en-US" sz="950" b="1">
                <a:solidFill>
                  <a:schemeClr val="bg1"/>
                </a:solidFill>
                <a:latin typeface="Arial" panose="020B0604020202020204" pitchFamily="34" charset="0"/>
                <a:ea typeface="Verdana" panose="020B0604030504040204" pitchFamily="34" charset="0"/>
                <a:cs typeface="Arial" panose="020B0604020202020204" pitchFamily="34" charset="0"/>
              </a:rPr>
            </a:br>
            <a:br>
              <a:rPr lang="en-US" sz="950" b="1">
                <a:solidFill>
                  <a:schemeClr val="bg1"/>
                </a:solidFill>
                <a:latin typeface="Arial" panose="020B0604020202020204" pitchFamily="34" charset="0"/>
                <a:ea typeface="Verdana" panose="020B0604030504040204" pitchFamily="34" charset="0"/>
                <a:cs typeface="Arial" panose="020B0604020202020204" pitchFamily="34" charset="0"/>
              </a:rPr>
            </a:br>
            <a:r>
              <a:rPr lang="en-US" sz="950" b="1">
                <a:solidFill>
                  <a:schemeClr val="bg1"/>
                </a:solidFill>
                <a:latin typeface="Arial" panose="020B0604020202020204" pitchFamily="34" charset="0"/>
                <a:ea typeface="Verdana" panose="020B0604030504040204" pitchFamily="34" charset="0"/>
                <a:cs typeface="Arial" panose="020B0604020202020204" pitchFamily="34" charset="0"/>
              </a:rPr>
              <a:t>Need help with your health and benefits? Call a Castlight Care Guide at 888-856-9419.</a:t>
            </a:r>
            <a:br>
              <a:rPr lang="en-US" sz="950" b="1">
                <a:solidFill>
                  <a:schemeClr val="bg1"/>
                </a:solidFill>
                <a:latin typeface="Arial" panose="020B0604020202020204" pitchFamily="34" charset="0"/>
                <a:ea typeface="Verdana" panose="020B0604030504040204" pitchFamily="34" charset="0"/>
                <a:cs typeface="Arial" panose="020B0604020202020204" pitchFamily="34" charset="0"/>
              </a:rPr>
            </a:br>
            <a:endParaRPr lang="en-US" sz="950" b="1"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10" name="TextBox 9">
            <a:extLst>
              <a:ext uri="{FF2B5EF4-FFF2-40B4-BE49-F238E27FC236}">
                <a16:creationId xmlns:a16="http://schemas.microsoft.com/office/drawing/2014/main" id="{25845B75-0688-E565-7CC0-B24F4060B372}"/>
              </a:ext>
            </a:extLst>
          </p:cNvPr>
          <p:cNvSpPr txBox="1"/>
          <p:nvPr/>
        </p:nvSpPr>
        <p:spPr>
          <a:xfrm>
            <a:off x="4228024" y="5687916"/>
            <a:ext cx="3052285" cy="384721"/>
          </a:xfrm>
          <a:prstGeom prst="rect">
            <a:avLst/>
          </a:prstGeom>
          <a:noFill/>
        </p:spPr>
        <p:txBody>
          <a:bodyPr wrap="square" rtlCol="0">
            <a:spAutoFit/>
          </a:bodyPr>
          <a:lstStyle/>
          <a:p>
            <a:r>
              <a:rPr lang="en-US" sz="1900" b="1" dirty="0">
                <a:solidFill>
                  <a:schemeClr val="bg1"/>
                </a:solidFill>
                <a:latin typeface="Arial" panose="020B0604020202020204" pitchFamily="34" charset="0"/>
                <a:cs typeface="Arial" panose="020B0604020202020204" pitchFamily="34" charset="0"/>
              </a:rPr>
              <a:t>Make your appointment</a:t>
            </a:r>
          </a:p>
        </p:txBody>
      </p:sp>
      <p:sp>
        <p:nvSpPr>
          <p:cNvPr id="11" name="Title 1">
            <a:extLst>
              <a:ext uri="{FF2B5EF4-FFF2-40B4-BE49-F238E27FC236}">
                <a16:creationId xmlns:a16="http://schemas.microsoft.com/office/drawing/2014/main" id="{BF1EF1B3-D309-4FB8-DDF0-1FB31101CE8C}"/>
              </a:ext>
            </a:extLst>
          </p:cNvPr>
          <p:cNvSpPr txBox="1">
            <a:spLocks/>
          </p:cNvSpPr>
          <p:nvPr/>
        </p:nvSpPr>
        <p:spPr>
          <a:xfrm>
            <a:off x="4238003" y="7266171"/>
            <a:ext cx="2214236" cy="683473"/>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400"/>
              </a:lnSpc>
            </a:pPr>
            <a:r>
              <a:rPr lang="en-US" sz="950" b="1" dirty="0">
                <a:solidFill>
                  <a:schemeClr val="bg1"/>
                </a:solidFill>
                <a:latin typeface="Arial" panose="020B0604020202020204" pitchFamily="34" charset="0"/>
                <a:ea typeface="Verdana" panose="020B0604030504040204" pitchFamily="34" charset="0"/>
                <a:cs typeface="Arial" panose="020B0604020202020204" pitchFamily="34" charset="0"/>
              </a:rPr>
              <a:t>Not registered? </a:t>
            </a:r>
          </a:p>
          <a:p>
            <a:pPr>
              <a:lnSpc>
                <a:spcPts val="1400"/>
              </a:lnSpc>
            </a:pP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Download the mobile app </a:t>
            </a:r>
            <a:b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b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or visit </a:t>
            </a:r>
            <a:r>
              <a:rPr lang="en-US" sz="950" dirty="0" err="1">
                <a:solidFill>
                  <a:schemeClr val="bg1"/>
                </a:solidFill>
                <a:latin typeface="Arial" panose="020B0604020202020204" pitchFamily="34" charset="0"/>
                <a:ea typeface="Verdana" panose="020B0604030504040204" pitchFamily="34" charset="0"/>
                <a:cs typeface="Arial" panose="020B0604020202020204" pitchFamily="34" charset="0"/>
              </a:rPr>
              <a:t>mycastlight.com</a:t>
            </a: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a:t>
            </a:r>
            <a:r>
              <a:rPr lang="en-US" sz="950" dirty="0" err="1">
                <a:solidFill>
                  <a:schemeClr val="bg1"/>
                </a:solidFill>
                <a:latin typeface="Arial" panose="020B0604020202020204" pitchFamily="34" charset="0"/>
                <a:ea typeface="Verdana" panose="020B0604030504040204" pitchFamily="34" charset="0"/>
                <a:cs typeface="Arial" panose="020B0604020202020204" pitchFamily="34" charset="0"/>
              </a:rPr>
              <a:t>wellnesswins</a:t>
            </a: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 </a:t>
            </a:r>
          </a:p>
        </p:txBody>
      </p:sp>
      <p:sp>
        <p:nvSpPr>
          <p:cNvPr id="12" name="TextBox 11">
            <a:extLst>
              <a:ext uri="{FF2B5EF4-FFF2-40B4-BE49-F238E27FC236}">
                <a16:creationId xmlns:a16="http://schemas.microsoft.com/office/drawing/2014/main" id="{FD5D1C13-4DF0-60D7-04A3-14399445AF3F}"/>
              </a:ext>
            </a:extLst>
          </p:cNvPr>
          <p:cNvSpPr txBox="1"/>
          <p:nvPr/>
        </p:nvSpPr>
        <p:spPr>
          <a:xfrm>
            <a:off x="4519632" y="8287545"/>
            <a:ext cx="2107957" cy="246221"/>
          </a:xfrm>
          <a:prstGeom prst="rect">
            <a:avLst/>
          </a:prstGeom>
          <a:noFill/>
        </p:spPr>
        <p:txBody>
          <a:bodyPr wrap="square" rtlCol="0">
            <a:spAutoFit/>
          </a:bodyPr>
          <a:lstStyle/>
          <a:p>
            <a:r>
              <a:rPr lang="en-US" sz="1000" b="1" dirty="0">
                <a:solidFill>
                  <a:schemeClr val="bg1"/>
                </a:solidFill>
                <a:latin typeface="Arial" panose="020B0604020202020204" pitchFamily="34" charset="0"/>
                <a:cs typeface="Arial" panose="020B0604020202020204" pitchFamily="34" charset="0"/>
              </a:rPr>
              <a:t>@</a:t>
            </a:r>
            <a:r>
              <a:rPr lang="en-US" sz="1000" b="1" dirty="0" err="1">
                <a:solidFill>
                  <a:schemeClr val="bg1"/>
                </a:solidFill>
                <a:latin typeface="Arial" panose="020B0604020202020204" pitchFamily="34" charset="0"/>
                <a:cs typeface="Arial" panose="020B0604020202020204" pitchFamily="34" charset="0"/>
              </a:rPr>
              <a:t>heycastlight_health</a:t>
            </a:r>
            <a:endParaRPr lang="en-US" sz="1000" b="1" dirty="0">
              <a:solidFill>
                <a:schemeClr val="bg1"/>
              </a:solidFill>
              <a:latin typeface="Arial" panose="020B0604020202020204" pitchFamily="34" charset="0"/>
              <a:cs typeface="Arial" panose="020B0604020202020204" pitchFamily="34" charset="0"/>
            </a:endParaRPr>
          </a:p>
        </p:txBody>
      </p:sp>
      <p:cxnSp>
        <p:nvCxnSpPr>
          <p:cNvPr id="16" name="Straight Connector 15">
            <a:extLst>
              <a:ext uri="{FF2B5EF4-FFF2-40B4-BE49-F238E27FC236}">
                <a16:creationId xmlns:a16="http://schemas.microsoft.com/office/drawing/2014/main" id="{21139212-2DD7-BB28-C9D1-38F694F4F029}"/>
              </a:ext>
            </a:extLst>
          </p:cNvPr>
          <p:cNvCxnSpPr>
            <a:cxnSpLocks/>
          </p:cNvCxnSpPr>
          <p:nvPr/>
        </p:nvCxnSpPr>
        <p:spPr>
          <a:xfrm>
            <a:off x="4318823" y="8190656"/>
            <a:ext cx="3235274" cy="0"/>
          </a:xfrm>
          <a:prstGeom prst="line">
            <a:avLst/>
          </a:prstGeom>
          <a:ln w="8890">
            <a:solidFill>
              <a:schemeClr val="bg1"/>
            </a:solidFill>
          </a:ln>
          <a:effectLst/>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31C1D157-658E-0AFC-2403-68AE3450D652}"/>
              </a:ext>
            </a:extLst>
          </p:cNvPr>
          <p:cNvPicPr>
            <a:picLocks noChangeAspect="1"/>
          </p:cNvPicPr>
          <p:nvPr/>
        </p:nvPicPr>
        <p:blipFill>
          <a:blip r:embed="rId7"/>
          <a:stretch>
            <a:fillRect/>
          </a:stretch>
        </p:blipFill>
        <p:spPr>
          <a:xfrm>
            <a:off x="4311328" y="8295041"/>
            <a:ext cx="215900" cy="228600"/>
          </a:xfrm>
          <a:prstGeom prst="rect">
            <a:avLst/>
          </a:prstGeom>
        </p:spPr>
      </p:pic>
      <p:pic>
        <p:nvPicPr>
          <p:cNvPr id="21" name="Picture 20" descr="A qr code on a black background&#10;&#10;Description automatically generated">
            <a:extLst>
              <a:ext uri="{FF2B5EF4-FFF2-40B4-BE49-F238E27FC236}">
                <a16:creationId xmlns:a16="http://schemas.microsoft.com/office/drawing/2014/main" id="{EEEFD4AD-83D9-7629-EB1F-F7440B33997A}"/>
              </a:ext>
            </a:extLst>
          </p:cNvPr>
          <p:cNvPicPr>
            <a:picLocks noChangeAspect="1"/>
          </p:cNvPicPr>
          <p:nvPr/>
        </p:nvPicPr>
        <p:blipFill>
          <a:blip r:embed="rId8"/>
          <a:stretch>
            <a:fillRect/>
          </a:stretch>
        </p:blipFill>
        <p:spPr>
          <a:xfrm>
            <a:off x="6563509" y="7079079"/>
            <a:ext cx="1057655" cy="1057655"/>
          </a:xfrm>
          <a:prstGeom prst="rect">
            <a:avLst/>
          </a:prstGeom>
        </p:spPr>
      </p:pic>
      <p:pic>
        <p:nvPicPr>
          <p:cNvPr id="22" name="Picture 21" descr="A close-up of a logo&#10;&#10;Description automatically generated">
            <a:extLst>
              <a:ext uri="{FF2B5EF4-FFF2-40B4-BE49-F238E27FC236}">
                <a16:creationId xmlns:a16="http://schemas.microsoft.com/office/drawing/2014/main" id="{EDCEF59A-1DBE-AD83-9AD6-E9230A5C0D2E}"/>
              </a:ext>
            </a:extLst>
          </p:cNvPr>
          <p:cNvPicPr>
            <a:picLocks noChangeAspect="1"/>
          </p:cNvPicPr>
          <p:nvPr/>
        </p:nvPicPr>
        <p:blipFill>
          <a:blip r:embed="rId9"/>
          <a:stretch>
            <a:fillRect/>
          </a:stretch>
        </p:blipFill>
        <p:spPr>
          <a:xfrm>
            <a:off x="4144747" y="9328084"/>
            <a:ext cx="1585757" cy="484537"/>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234</TotalTime>
  <Words>177</Words>
  <Application>Microsoft Macintosh PowerPoint</Application>
  <PresentationFormat>Custom</PresentationFormat>
  <Paragraphs>16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penny.lee@apree.health</cp:lastModifiedBy>
  <cp:revision>46</cp:revision>
  <dcterms:created xsi:type="dcterms:W3CDTF">2023-12-11T20:49:55Z</dcterms:created>
  <dcterms:modified xsi:type="dcterms:W3CDTF">2025-03-28T16:55:17Z</dcterms:modified>
</cp:coreProperties>
</file>