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00C389"/>
    <a:srgbClr val="6E1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52"/>
    <p:restoredTop sz="96159"/>
  </p:normalViewPr>
  <p:slideViewPr>
    <p:cSldViewPr snapToGrid="0">
      <p:cViewPr varScale="1">
        <p:scale>
          <a:sx n="80" d="100"/>
          <a:sy n="80" d="100"/>
        </p:scale>
        <p:origin x="347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71B9905-E64F-7A62-91B5-7FF6725BAF25}"/>
              </a:ext>
            </a:extLst>
          </p:cNvPr>
          <p:cNvSpPr/>
          <p:nvPr userDrawn="1"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061616-AA26-ABD7-8CDD-22E1FB88FBCC}"/>
              </a:ext>
            </a:extLst>
          </p:cNvPr>
          <p:cNvCxnSpPr/>
          <p:nvPr userDrawn="1"/>
        </p:nvCxnSpPr>
        <p:spPr>
          <a:xfrm>
            <a:off x="3891023" y="9359249"/>
            <a:ext cx="0" cy="537159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5E43410-EA41-5603-C326-654DA59BEC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23317" y="9375481"/>
            <a:ext cx="1371600" cy="457200"/>
          </a:xfrm>
          <a:prstGeom prst="rect">
            <a:avLst/>
          </a:prstGeom>
        </p:spPr>
      </p:pic>
      <p:pic>
        <p:nvPicPr>
          <p:cNvPr id="4" name="Picture 3" descr="A group of women laughing&#10;&#10;Description automatically generated">
            <a:extLst>
              <a:ext uri="{FF2B5EF4-FFF2-40B4-BE49-F238E27FC236}">
                <a16:creationId xmlns:a16="http://schemas.microsoft.com/office/drawing/2014/main" id="{BD78BA4D-D572-ED2E-9C7D-88C983EB067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7772400" cy="303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0E1FBF0-1FA5-7D8A-0B31-CB8CFB0B8D13}"/>
              </a:ext>
            </a:extLst>
          </p:cNvPr>
          <p:cNvSpPr/>
          <p:nvPr/>
        </p:nvSpPr>
        <p:spPr>
          <a:xfrm>
            <a:off x="3761822" y="5369463"/>
            <a:ext cx="4010578" cy="3585518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DDCA4130-2E6C-C4EF-E67C-A4E3884000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427" y="5246926"/>
            <a:ext cx="4098120" cy="3882898"/>
          </a:xfrm>
          <a:prstGeom prst="rect">
            <a:avLst/>
          </a:prstGeom>
          <a:ln>
            <a:noFill/>
          </a:ln>
          <a:effectLst/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1ED22A6-713B-E948-B8DC-F990B3578346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33154885"/>
              </p:ext>
            </p:extLst>
          </p:nvPr>
        </p:nvGraphicFramePr>
        <p:xfrm>
          <a:off x="441437" y="5819099"/>
          <a:ext cx="3197510" cy="2971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951">
                  <a:extLst>
                    <a:ext uri="{9D8B030D-6E8A-4147-A177-3AD203B41FA5}">
                      <a16:colId xmlns:a16="http://schemas.microsoft.com/office/drawing/2014/main" val="800944918"/>
                    </a:ext>
                  </a:extLst>
                </a:gridCol>
                <a:gridCol w="454507">
                  <a:extLst>
                    <a:ext uri="{9D8B030D-6E8A-4147-A177-3AD203B41FA5}">
                      <a16:colId xmlns:a16="http://schemas.microsoft.com/office/drawing/2014/main" val="167075854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1900258591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556227163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130822792"/>
                    </a:ext>
                  </a:extLst>
                </a:gridCol>
                <a:gridCol w="458013">
                  <a:extLst>
                    <a:ext uri="{9D8B030D-6E8A-4147-A177-3AD203B41FA5}">
                      <a16:colId xmlns:a16="http://schemas.microsoft.com/office/drawing/2014/main" val="3664629650"/>
                    </a:ext>
                  </a:extLst>
                </a:gridCol>
              </a:tblGrid>
              <a:tr h="374231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Exam/ screening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50" b="1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60+</a:t>
                      </a:r>
                      <a:endParaRPr lang="en-US" sz="85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296072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ts val="8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exam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0697303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pressure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636502"/>
                  </a:ext>
                </a:extLst>
              </a:tr>
              <a:tr h="389263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Cholesterol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6352992"/>
                  </a:ext>
                </a:extLst>
              </a:tr>
              <a:tr h="449054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Cervical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829815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Breast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  <a:r>
                        <a:rPr lang="en-US" sz="1000" b="0" i="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0428421"/>
                  </a:ext>
                </a:extLst>
              </a:tr>
              <a:tr h="430571">
                <a:tc>
                  <a:txBody>
                    <a:bodyPr/>
                    <a:lstStyle/>
                    <a:p>
                      <a:pPr>
                        <a:lnSpc>
                          <a:spcPts val="880"/>
                        </a:lnSpc>
                      </a:pPr>
                      <a:r>
                        <a:rPr lang="en-US" sz="800" b="0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Colorectal cancer</a:t>
                      </a:r>
                    </a:p>
                  </a:txBody>
                  <a:tcPr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750" b="0" i="0" dirty="0">
                        <a:solidFill>
                          <a:srgbClr val="2A27D8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2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50" b="0" i="0" dirty="0">
                          <a:solidFill>
                            <a:srgbClr val="2A27D8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✔️</a:t>
                      </a:r>
                    </a:p>
                  </a:txBody>
                  <a:tcPr marL="0" marR="0" marT="0" marB="0" anchor="ctr" anchorCtr="1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483887"/>
                  </a:ext>
                </a:extLst>
              </a:tr>
            </a:tbl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9DA7B23D-A19F-F4BC-860D-DB6848605F5A}"/>
              </a:ext>
            </a:extLst>
          </p:cNvPr>
          <p:cNvSpPr txBox="1"/>
          <p:nvPr/>
        </p:nvSpPr>
        <p:spPr>
          <a:xfrm>
            <a:off x="346507" y="5375018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Recommended screenings for women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64615F-15F3-EECA-C6E5-98B1F6659262}"/>
              </a:ext>
            </a:extLst>
          </p:cNvPr>
          <p:cNvSpPr txBox="1"/>
          <p:nvPr/>
        </p:nvSpPr>
        <p:spPr>
          <a:xfrm>
            <a:off x="2128671" y="5685844"/>
            <a:ext cx="90808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9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of age</a:t>
            </a:r>
            <a:endParaRPr lang="en-US" sz="900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0F3B622-2766-893E-CDEA-027B1EFBD4CC}"/>
              </a:ext>
            </a:extLst>
          </p:cNvPr>
          <p:cNvGrpSpPr/>
          <p:nvPr/>
        </p:nvGrpSpPr>
        <p:grpSpPr>
          <a:xfrm>
            <a:off x="1368130" y="5801260"/>
            <a:ext cx="725015" cy="84290"/>
            <a:chOff x="1209309" y="5887885"/>
            <a:chExt cx="725015" cy="84290"/>
          </a:xfrm>
        </p:grpSpPr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C6930DA-5237-852E-9524-A3204816B7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209309" y="5891060"/>
              <a:ext cx="725015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61E8FA25-8972-CC97-948E-4734DDBDD4BC}"/>
                </a:ext>
              </a:extLst>
            </p:cNvPr>
            <p:cNvCxnSpPr/>
            <p:nvPr/>
          </p:nvCxnSpPr>
          <p:spPr>
            <a:xfrm>
              <a:off x="1212445" y="5887885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C2035B85-9D15-FB63-74C3-B92AA573009E}"/>
              </a:ext>
            </a:extLst>
          </p:cNvPr>
          <p:cNvGrpSpPr/>
          <p:nvPr/>
        </p:nvGrpSpPr>
        <p:grpSpPr>
          <a:xfrm>
            <a:off x="3036756" y="5798002"/>
            <a:ext cx="593549" cy="84290"/>
            <a:chOff x="3036756" y="5798002"/>
            <a:chExt cx="593549" cy="84290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238A361A-E10F-711F-E53B-4A5BEBFB96E8}"/>
                </a:ext>
              </a:extLst>
            </p:cNvPr>
            <p:cNvCxnSpPr>
              <a:cxnSpLocks/>
              <a:endCxn id="54" idx="3"/>
            </p:cNvCxnSpPr>
            <p:nvPr/>
          </p:nvCxnSpPr>
          <p:spPr>
            <a:xfrm flipH="1">
              <a:off x="3036756" y="5801260"/>
              <a:ext cx="593549" cy="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015DA7-ECE5-A3C5-3968-C328337C4F60}"/>
                </a:ext>
              </a:extLst>
            </p:cNvPr>
            <p:cNvCxnSpPr/>
            <p:nvPr/>
          </p:nvCxnSpPr>
          <p:spPr>
            <a:xfrm>
              <a:off x="3630305" y="5798002"/>
              <a:ext cx="0" cy="84290"/>
            </a:xfrm>
            <a:prstGeom prst="line">
              <a:avLst/>
            </a:prstGeom>
            <a:ln w="6350">
              <a:solidFill>
                <a:srgbClr val="2A27D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A2DE5E32-2993-0FA3-11AC-89C6AE957D98}"/>
              </a:ext>
            </a:extLst>
          </p:cNvPr>
          <p:cNvSpPr txBox="1"/>
          <p:nvPr/>
        </p:nvSpPr>
        <p:spPr>
          <a:xfrm>
            <a:off x="308008" y="3105374"/>
            <a:ext cx="73221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2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Women’s health first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05A835-82A8-B298-504F-8DDD3756B4C0}"/>
              </a:ext>
            </a:extLst>
          </p:cNvPr>
          <p:cNvSpPr txBox="1"/>
          <p:nvPr/>
        </p:nvSpPr>
        <p:spPr>
          <a:xfrm>
            <a:off x="354003" y="3943477"/>
            <a:ext cx="6926306" cy="1127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1000"/>
              </a:spcAft>
            </a:pPr>
            <a:r>
              <a:rPr lang="en-US" sz="1300" dirty="0">
                <a:latin typeface="Arial" panose="020B0604020202020204" pitchFamily="34" charset="0"/>
                <a:cs typeface="Arial" panose="020B0604020202020204" pitchFamily="34" charset="0"/>
              </a:rPr>
              <a:t>Women face many health issues that can be prevented or treated, especially if found early. It’s important to check-in on your health regularly.</a:t>
            </a:r>
          </a:p>
          <a:p>
            <a:pPr>
              <a:lnSpc>
                <a:spcPts val="184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doctor to get on track with </a:t>
            </a:r>
            <a:b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your preventive care.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E74746E-4650-A581-1271-730E1F1D7440}"/>
              </a:ext>
            </a:extLst>
          </p:cNvPr>
          <p:cNvSpPr/>
          <p:nvPr/>
        </p:nvSpPr>
        <p:spPr>
          <a:xfrm>
            <a:off x="421462" y="6202021"/>
            <a:ext cx="3217485" cy="50800"/>
          </a:xfrm>
          <a:prstGeom prst="rect">
            <a:avLst/>
          </a:prstGeom>
          <a:solidFill>
            <a:srgbClr val="2A27D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FF80F2-B3D2-5A56-38C3-EF9936B0CA21}"/>
              </a:ext>
            </a:extLst>
          </p:cNvPr>
          <p:cNvSpPr txBox="1"/>
          <p:nvPr/>
        </p:nvSpPr>
        <p:spPr>
          <a:xfrm>
            <a:off x="361078" y="8842704"/>
            <a:ext cx="3073209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50" dirty="0">
                <a:latin typeface="Arial" panose="020B0604020202020204" pitchFamily="34" charset="0"/>
                <a:cs typeface="Arial" panose="020B0604020202020204" pitchFamily="34" charset="0"/>
              </a:rPr>
              <a:t>*Baseline mammogram for those with a family history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1A178A9-C987-9E48-A403-DF8AD5F05880}"/>
              </a:ext>
            </a:extLst>
          </p:cNvPr>
          <p:cNvSpPr txBox="1">
            <a:spLocks/>
          </p:cNvSpPr>
          <p:nvPr/>
        </p:nvSpPr>
        <p:spPr>
          <a:xfrm>
            <a:off x="4224568" y="6049430"/>
            <a:ext cx="2803207" cy="451962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Castlight Care Guide can help you find a provider. Click the Get Help tab in the app 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talk or chat with an expert.</a:t>
            </a: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b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000" b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 with your health and benefits? </a:t>
            </a:r>
            <a: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Castlight Care Guide at 888-856-9419.</a:t>
            </a:r>
            <a:br>
              <a:rPr lang="en-US" sz="100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endParaRPr lang="en-US" sz="10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3094E2-B926-DC9D-787D-36BB88DD08E2}"/>
              </a:ext>
            </a:extLst>
          </p:cNvPr>
          <p:cNvSpPr txBox="1"/>
          <p:nvPr/>
        </p:nvSpPr>
        <p:spPr>
          <a:xfrm>
            <a:off x="4216872" y="5648536"/>
            <a:ext cx="305228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3D92C97-AD18-AFE1-131C-A5184453A895}"/>
              </a:ext>
            </a:extLst>
          </p:cNvPr>
          <p:cNvSpPr txBox="1">
            <a:spLocks/>
          </p:cNvSpPr>
          <p:nvPr/>
        </p:nvSpPr>
        <p:spPr>
          <a:xfrm>
            <a:off x="4238003" y="7351771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400"/>
              </a:lnSpc>
            </a:pPr>
            <a:r>
              <a:rPr lang="en-US" sz="95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400"/>
              </a:lnSpc>
            </a:pP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/</a:t>
            </a:r>
            <a:r>
              <a:rPr lang="en-US" sz="950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wellnesswins</a:t>
            </a:r>
            <a:r>
              <a:rPr lang="en-US" sz="95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B39ED6A-870E-4646-AE50-37AFD426267C}"/>
              </a:ext>
            </a:extLst>
          </p:cNvPr>
          <p:cNvSpPr txBox="1"/>
          <p:nvPr/>
        </p:nvSpPr>
        <p:spPr>
          <a:xfrm>
            <a:off x="4519632" y="8465230"/>
            <a:ext cx="21079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7955459-45A8-CE99-EE1C-CD4DFCCC8F85}"/>
              </a:ext>
            </a:extLst>
          </p:cNvPr>
          <p:cNvCxnSpPr>
            <a:cxnSpLocks/>
          </p:cNvCxnSpPr>
          <p:nvPr/>
        </p:nvCxnSpPr>
        <p:spPr>
          <a:xfrm>
            <a:off x="4313247" y="8351615"/>
            <a:ext cx="3208209" cy="0"/>
          </a:xfrm>
          <a:prstGeom prst="line">
            <a:avLst/>
          </a:prstGeom>
          <a:ln w="889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C2FD7630-0F0C-6E84-7D8F-A926226E50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1328" y="8472726"/>
            <a:ext cx="215900" cy="228600"/>
          </a:xfrm>
          <a:prstGeom prst="rect">
            <a:avLst/>
          </a:prstGeom>
        </p:spPr>
      </p:pic>
      <p:pic>
        <p:nvPicPr>
          <p:cNvPr id="20" name="Picture 19" descr="A close-up of a logo&#10;&#10;Description automatically generated">
            <a:extLst>
              <a:ext uri="{FF2B5EF4-FFF2-40B4-BE49-F238E27FC236}">
                <a16:creationId xmlns:a16="http://schemas.microsoft.com/office/drawing/2014/main" id="{AEDD283F-DE1D-42E1-23E1-EB13E3295C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44747" y="9328084"/>
            <a:ext cx="1585757" cy="484537"/>
          </a:xfrm>
          <a:prstGeom prst="rect">
            <a:avLst/>
          </a:prstGeom>
        </p:spPr>
      </p:pic>
      <p:pic>
        <p:nvPicPr>
          <p:cNvPr id="21" name="Picture 20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B462D9E6-9EE7-DA1E-3E20-7BDD6934AD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63509" y="7159289"/>
            <a:ext cx="1057655" cy="105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1070</TotalTime>
  <Words>185</Words>
  <Application>Microsoft Macintosh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24</cp:revision>
  <dcterms:created xsi:type="dcterms:W3CDTF">2023-12-11T20:49:55Z</dcterms:created>
  <dcterms:modified xsi:type="dcterms:W3CDTF">2025-04-02T02:09:32Z</dcterms:modified>
</cp:coreProperties>
</file>