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13716000"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27D8"/>
    <a:srgbClr val="EBEDED"/>
    <a:srgbClr val="6E1EBC"/>
    <a:srgbClr val="6E1EBE"/>
    <a:srgbClr val="00C389"/>
    <a:srgbClr val="B528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79"/>
    <p:restoredTop sz="96159"/>
  </p:normalViewPr>
  <p:slideViewPr>
    <p:cSldViewPr snapToGrid="0">
      <p:cViewPr varScale="1">
        <p:scale>
          <a:sx n="58" d="100"/>
          <a:sy n="58" d="100"/>
        </p:scale>
        <p:origin x="2872" y="2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B58354-4FE1-D848-863D-1091BF29DCEB}" type="datetimeFigureOut">
              <a:rPr lang="en-US" smtClean="0"/>
              <a:t>4/1/25</a:t>
            </a:fld>
            <a:endParaRPr lang="en-US"/>
          </a:p>
        </p:txBody>
      </p:sp>
      <p:sp>
        <p:nvSpPr>
          <p:cNvPr id="4" name="Slide Image Placeholder 3"/>
          <p:cNvSpPr>
            <a:spLocks noGrp="1" noRot="1" noChangeAspect="1"/>
          </p:cNvSpPr>
          <p:nvPr>
            <p:ph type="sldImg" idx="2"/>
          </p:nvPr>
        </p:nvSpPr>
        <p:spPr>
          <a:xfrm>
            <a:off x="1885950" y="1143000"/>
            <a:ext cx="30861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A877A5-994E-FD49-B346-02801BADB8DE}" type="slidenum">
              <a:rPr lang="en-US" smtClean="0"/>
              <a:t>‹#›</a:t>
            </a:fld>
            <a:endParaRPr lang="en-US"/>
          </a:p>
        </p:txBody>
      </p:sp>
    </p:spTree>
    <p:extLst>
      <p:ext uri="{BB962C8B-B14F-4D97-AF65-F5344CB8AC3E}">
        <p14:creationId xmlns:p14="http://schemas.microsoft.com/office/powerpoint/2010/main" val="3873461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A877A5-994E-FD49-B346-02801BADB8DE}" type="slidenum">
              <a:rPr lang="en-US" smtClean="0"/>
              <a:t>1</a:t>
            </a:fld>
            <a:endParaRPr lang="en-US"/>
          </a:p>
        </p:txBody>
      </p:sp>
    </p:spTree>
    <p:extLst>
      <p:ext uri="{BB962C8B-B14F-4D97-AF65-F5344CB8AC3E}">
        <p14:creationId xmlns:p14="http://schemas.microsoft.com/office/powerpoint/2010/main" val="4130737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83788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EB6444-4274-93A6-1D48-B82BC7D0D3D8}"/>
              </a:ext>
            </a:extLst>
          </p:cNvPr>
          <p:cNvSpPr/>
          <p:nvPr userDrawn="1"/>
        </p:nvSpPr>
        <p:spPr>
          <a:xfrm>
            <a:off x="0" y="0"/>
            <a:ext cx="13716000" cy="13716000"/>
          </a:xfrm>
          <a:prstGeom prst="rect">
            <a:avLst/>
          </a:prstGeom>
          <a:solidFill>
            <a:srgbClr val="EBEDE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62030B2-AE66-A65D-7969-BBF9E69EBC40}"/>
              </a:ext>
            </a:extLst>
          </p:cNvPr>
          <p:cNvCxnSpPr>
            <a:cxnSpLocks/>
          </p:cNvCxnSpPr>
          <p:nvPr userDrawn="1"/>
        </p:nvCxnSpPr>
        <p:spPr>
          <a:xfrm>
            <a:off x="6794822" y="12302006"/>
            <a:ext cx="0" cy="8675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6830A59B-909B-67F0-70B6-43D445384608}"/>
              </a:ext>
            </a:extLst>
          </p:cNvPr>
          <p:cNvPicPr>
            <a:picLocks noChangeAspect="1"/>
          </p:cNvPicPr>
          <p:nvPr userDrawn="1"/>
        </p:nvPicPr>
        <p:blipFill>
          <a:blip r:embed="rId3"/>
          <a:stretch>
            <a:fillRect/>
          </a:stretch>
        </p:blipFill>
        <p:spPr>
          <a:xfrm>
            <a:off x="4044106" y="12381515"/>
            <a:ext cx="2247900" cy="749300"/>
          </a:xfrm>
          <a:prstGeom prst="rect">
            <a:avLst/>
          </a:prstGeom>
        </p:spPr>
      </p:pic>
      <p:pic>
        <p:nvPicPr>
          <p:cNvPr id="10" name="Picture 9" descr="A group of women wearing pink shirts&#10;&#10;Description automatically generated">
            <a:extLst>
              <a:ext uri="{FF2B5EF4-FFF2-40B4-BE49-F238E27FC236}">
                <a16:creationId xmlns:a16="http://schemas.microsoft.com/office/drawing/2014/main" id="{81D88D28-3018-1C84-250E-52547D4D5D4C}"/>
              </a:ext>
            </a:extLst>
          </p:cNvPr>
          <p:cNvPicPr>
            <a:picLocks noChangeAspect="1"/>
          </p:cNvPicPr>
          <p:nvPr userDrawn="1"/>
        </p:nvPicPr>
        <p:blipFill>
          <a:blip r:embed="rId4"/>
          <a:stretch>
            <a:fillRect/>
          </a:stretch>
        </p:blipFill>
        <p:spPr>
          <a:xfrm>
            <a:off x="-1" y="0"/>
            <a:ext cx="13718675" cy="5665304"/>
          </a:xfrm>
          <a:prstGeom prst="rect">
            <a:avLst/>
          </a:prstGeom>
        </p:spPr>
      </p:pic>
    </p:spTree>
    <p:extLst>
      <p:ext uri="{BB962C8B-B14F-4D97-AF65-F5344CB8AC3E}">
        <p14:creationId xmlns:p14="http://schemas.microsoft.com/office/powerpoint/2010/main" val="1604406122"/>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383143-7A22-937E-2F72-004C7DE9E438}"/>
              </a:ext>
            </a:extLst>
          </p:cNvPr>
          <p:cNvSpPr txBox="1"/>
          <p:nvPr/>
        </p:nvSpPr>
        <p:spPr>
          <a:xfrm>
            <a:off x="691755" y="5911855"/>
            <a:ext cx="12702117" cy="1528624"/>
          </a:xfrm>
          <a:prstGeom prst="rect">
            <a:avLst/>
          </a:prstGeom>
          <a:noFill/>
        </p:spPr>
        <p:txBody>
          <a:bodyPr wrap="square" rtlCol="0">
            <a:spAutoFit/>
          </a:bodyPr>
          <a:lstStyle/>
          <a:p>
            <a:pPr>
              <a:lnSpc>
                <a:spcPts val="5580"/>
              </a:lnSpc>
            </a:pPr>
            <a:r>
              <a:rPr lang="en-US" sz="5400" b="1" spc="-150" dirty="0">
                <a:solidFill>
                  <a:srgbClr val="2A27D8"/>
                </a:solidFill>
                <a:latin typeface="Arial" panose="020B0604020202020204" pitchFamily="34" charset="0"/>
                <a:cs typeface="Arial" panose="020B0604020202020204" pitchFamily="34" charset="0"/>
              </a:rPr>
              <a:t>Get screened for breast cancer – </a:t>
            </a:r>
          </a:p>
          <a:p>
            <a:pPr>
              <a:lnSpc>
                <a:spcPts val="5580"/>
              </a:lnSpc>
            </a:pPr>
            <a:r>
              <a:rPr lang="en-US" sz="5400" b="1" spc="-150" dirty="0">
                <a:solidFill>
                  <a:srgbClr val="2A27D8"/>
                </a:solidFill>
                <a:latin typeface="Arial" panose="020B0604020202020204" pitchFamily="34" charset="0"/>
                <a:cs typeface="Arial" panose="020B0604020202020204" pitchFamily="34" charset="0"/>
              </a:rPr>
              <a:t>it can make a difference</a:t>
            </a:r>
          </a:p>
        </p:txBody>
      </p:sp>
      <p:sp>
        <p:nvSpPr>
          <p:cNvPr id="5" name="TextBox 4">
            <a:extLst>
              <a:ext uri="{FF2B5EF4-FFF2-40B4-BE49-F238E27FC236}">
                <a16:creationId xmlns:a16="http://schemas.microsoft.com/office/drawing/2014/main" id="{E08B9134-737C-D1F1-08B3-34AE830AEB5F}"/>
              </a:ext>
            </a:extLst>
          </p:cNvPr>
          <p:cNvSpPr txBox="1"/>
          <p:nvPr/>
        </p:nvSpPr>
        <p:spPr>
          <a:xfrm>
            <a:off x="742950" y="7409731"/>
            <a:ext cx="12024312" cy="1653145"/>
          </a:xfrm>
          <a:prstGeom prst="rect">
            <a:avLst/>
          </a:prstGeom>
          <a:noFill/>
        </p:spPr>
        <p:txBody>
          <a:bodyPr wrap="square" rtlCol="0">
            <a:spAutoFit/>
          </a:bodyPr>
          <a:lstStyle/>
          <a:p>
            <a:pPr>
              <a:lnSpc>
                <a:spcPts val="3080"/>
              </a:lnSpc>
            </a:pPr>
            <a:r>
              <a:rPr lang="en-US" sz="2400" dirty="0">
                <a:latin typeface="Arial" panose="020B0604020202020204" pitchFamily="34" charset="0"/>
                <a:cs typeface="Arial" panose="020B0604020202020204" pitchFamily="34" charset="0"/>
              </a:rPr>
              <a:t>Breast cancer screening and early detection play an important role in your health. Screening tests can help detect breast cancer at an early stage when the chances of survival are highest. Review guidelines and health history with a doctor and get your mammogram scheduled.</a:t>
            </a:r>
          </a:p>
        </p:txBody>
      </p:sp>
      <p:pic>
        <p:nvPicPr>
          <p:cNvPr id="7" name="Picture 6">
            <a:extLst>
              <a:ext uri="{FF2B5EF4-FFF2-40B4-BE49-F238E27FC236}">
                <a16:creationId xmlns:a16="http://schemas.microsoft.com/office/drawing/2014/main" id="{4C9A25B5-8EB5-0B4D-C6D6-EA51F243C5FC}"/>
              </a:ext>
            </a:extLst>
          </p:cNvPr>
          <p:cNvPicPr>
            <a:picLocks noChangeAspect="1"/>
          </p:cNvPicPr>
          <p:nvPr/>
        </p:nvPicPr>
        <p:blipFill>
          <a:blip r:embed="rId3"/>
          <a:stretch>
            <a:fillRect/>
          </a:stretch>
        </p:blipFill>
        <p:spPr>
          <a:xfrm>
            <a:off x="829912" y="9270305"/>
            <a:ext cx="12024312" cy="2701979"/>
          </a:xfrm>
          <a:prstGeom prst="rect">
            <a:avLst/>
          </a:prstGeom>
        </p:spPr>
      </p:pic>
      <p:sp>
        <p:nvSpPr>
          <p:cNvPr id="9" name="Title 1">
            <a:extLst>
              <a:ext uri="{FF2B5EF4-FFF2-40B4-BE49-F238E27FC236}">
                <a16:creationId xmlns:a16="http://schemas.microsoft.com/office/drawing/2014/main" id="{2C7D4A08-CF37-CDB2-72E4-C417860FC720}"/>
              </a:ext>
            </a:extLst>
          </p:cNvPr>
          <p:cNvSpPr txBox="1">
            <a:spLocks/>
          </p:cNvSpPr>
          <p:nvPr/>
        </p:nvSpPr>
        <p:spPr>
          <a:xfrm>
            <a:off x="6400023" y="9564387"/>
            <a:ext cx="5367000" cy="1066844"/>
          </a:xfrm>
          <a:prstGeom prst="rect">
            <a:avLst/>
          </a:prstGeom>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nSpc>
                <a:spcPts val="2700"/>
              </a:lnSpc>
            </a:pPr>
            <a:r>
              <a:rPr lang="en-US" sz="2000" b="1">
                <a:latin typeface="Arial" panose="020B0604020202020204" pitchFamily="34" charset="0"/>
                <a:ea typeface="Verdana" panose="020B0604030504040204" pitchFamily="34" charset="0"/>
                <a:cs typeface="Arial" panose="020B0604020202020204" pitchFamily="34" charset="0"/>
              </a:rPr>
              <a:t>Not registered? </a:t>
            </a:r>
            <a:br>
              <a:rPr lang="en-US" sz="2000" b="1">
                <a:latin typeface="Arial" panose="020B0604020202020204" pitchFamily="34" charset="0"/>
                <a:ea typeface="Verdana" panose="020B0604030504040204" pitchFamily="34" charset="0"/>
                <a:cs typeface="Arial" panose="020B0604020202020204" pitchFamily="34" charset="0"/>
              </a:rPr>
            </a:br>
            <a:r>
              <a:rPr lang="en-US" sz="2000">
                <a:latin typeface="Arial" panose="020B0604020202020204" pitchFamily="34" charset="0"/>
                <a:ea typeface="Verdana" panose="020B0604030504040204" pitchFamily="34" charset="0"/>
                <a:cs typeface="Arial" panose="020B0604020202020204" pitchFamily="34" charset="0"/>
              </a:rPr>
              <a:t>Download the mobile app </a:t>
            </a:r>
            <a:br>
              <a:rPr lang="en-US" sz="2000">
                <a:latin typeface="Arial" panose="020B0604020202020204" pitchFamily="34" charset="0"/>
                <a:ea typeface="Verdana" panose="020B0604030504040204" pitchFamily="34" charset="0"/>
                <a:cs typeface="Arial" panose="020B0604020202020204" pitchFamily="34" charset="0"/>
              </a:rPr>
            </a:br>
            <a:r>
              <a:rPr lang="en-US" sz="2000">
                <a:latin typeface="Arial" panose="020B0604020202020204" pitchFamily="34" charset="0"/>
                <a:ea typeface="Verdana" panose="020B0604030504040204" pitchFamily="34" charset="0"/>
                <a:cs typeface="Arial" panose="020B0604020202020204" pitchFamily="34" charset="0"/>
              </a:rPr>
              <a:t>or visit </a:t>
            </a:r>
            <a:r>
              <a:rPr lang="en-US" sz="2000" b="1">
                <a:solidFill>
                  <a:srgbClr val="2A27D8"/>
                </a:solidFill>
                <a:latin typeface="Arial" panose="020B0604020202020204" pitchFamily="34" charset="0"/>
                <a:ea typeface="Verdana" panose="020B0604030504040204" pitchFamily="34" charset="0"/>
                <a:cs typeface="Arial" panose="020B0604020202020204" pitchFamily="34" charset="0"/>
              </a:rPr>
              <a:t>mycastlight.com/wellnesswins</a:t>
            </a:r>
            <a:endParaRPr lang="en-US" sz="2000" b="1" dirty="0">
              <a:solidFill>
                <a:srgbClr val="2A27D8"/>
              </a:solidFill>
              <a:latin typeface="Arial" panose="020B0604020202020204" pitchFamily="34" charset="0"/>
              <a:ea typeface="Verdana" panose="020B060403050404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10D9A437-04CD-9450-FE7E-04CE849500DB}"/>
              </a:ext>
            </a:extLst>
          </p:cNvPr>
          <p:cNvSpPr txBox="1"/>
          <p:nvPr/>
        </p:nvSpPr>
        <p:spPr>
          <a:xfrm>
            <a:off x="1569385" y="9603436"/>
            <a:ext cx="4544977" cy="998607"/>
          </a:xfrm>
          <a:prstGeom prst="rect">
            <a:avLst/>
          </a:prstGeom>
          <a:noFill/>
        </p:spPr>
        <p:txBody>
          <a:bodyPr wrap="square" rtlCol="0">
            <a:spAutoFit/>
          </a:bodyPr>
          <a:lstStyle/>
          <a:p>
            <a:pPr>
              <a:lnSpc>
                <a:spcPts val="3720"/>
              </a:lnSpc>
            </a:pPr>
            <a:r>
              <a:rPr lang="en-US" sz="2400" b="1" dirty="0">
                <a:solidFill>
                  <a:srgbClr val="2A27D8"/>
                </a:solidFill>
                <a:latin typeface="Arial" panose="020B0604020202020204" pitchFamily="34" charset="0"/>
                <a:cs typeface="Arial" panose="020B0604020202020204" pitchFamily="34" charset="0"/>
              </a:rPr>
              <a:t>Log in to </a:t>
            </a:r>
            <a:r>
              <a:rPr lang="en-US" sz="2400" b="1" dirty="0" err="1">
                <a:solidFill>
                  <a:srgbClr val="2A27D8"/>
                </a:solidFill>
                <a:latin typeface="Arial" panose="020B0604020202020204" pitchFamily="34" charset="0"/>
                <a:cs typeface="Arial" panose="020B0604020202020204" pitchFamily="34" charset="0"/>
              </a:rPr>
              <a:t>Castlight</a:t>
            </a:r>
            <a:r>
              <a:rPr lang="en-US" sz="2400" b="1" dirty="0">
                <a:solidFill>
                  <a:srgbClr val="2A27D8"/>
                </a:solidFill>
                <a:latin typeface="Arial" panose="020B0604020202020204" pitchFamily="34" charset="0"/>
                <a:cs typeface="Arial" panose="020B0604020202020204" pitchFamily="34" charset="0"/>
              </a:rPr>
              <a:t> to schedule your appointment.</a:t>
            </a:r>
          </a:p>
        </p:txBody>
      </p:sp>
      <p:sp>
        <p:nvSpPr>
          <p:cNvPr id="12" name="TextBox 11">
            <a:extLst>
              <a:ext uri="{FF2B5EF4-FFF2-40B4-BE49-F238E27FC236}">
                <a16:creationId xmlns:a16="http://schemas.microsoft.com/office/drawing/2014/main" id="{0A2B0820-3646-BADA-025C-DACFF23FF470}"/>
              </a:ext>
            </a:extLst>
          </p:cNvPr>
          <p:cNvSpPr txBox="1"/>
          <p:nvPr/>
        </p:nvSpPr>
        <p:spPr>
          <a:xfrm>
            <a:off x="6998893" y="11184081"/>
            <a:ext cx="2857264" cy="400110"/>
          </a:xfrm>
          <a:prstGeom prst="rect">
            <a:avLst/>
          </a:prstGeom>
          <a:noFill/>
        </p:spPr>
        <p:txBody>
          <a:bodyPr wrap="square" rtlCol="0">
            <a:spAutoFit/>
          </a:bodyPr>
          <a:lstStyle/>
          <a:p>
            <a:r>
              <a:rPr lang="en-US" sz="2000" b="1" dirty="0">
                <a:solidFill>
                  <a:srgbClr val="2A27D8"/>
                </a:solidFill>
                <a:latin typeface="Arial" panose="020B0604020202020204" pitchFamily="34" charset="0"/>
                <a:cs typeface="Arial" panose="020B0604020202020204" pitchFamily="34" charset="0"/>
              </a:rPr>
              <a:t>@</a:t>
            </a:r>
            <a:r>
              <a:rPr lang="en-US" sz="2000" b="1" dirty="0" err="1">
                <a:solidFill>
                  <a:srgbClr val="2A27D8"/>
                </a:solidFill>
                <a:latin typeface="Arial" panose="020B0604020202020204" pitchFamily="34" charset="0"/>
                <a:cs typeface="Arial" panose="020B0604020202020204" pitchFamily="34" charset="0"/>
              </a:rPr>
              <a:t>heycastlight_health</a:t>
            </a:r>
            <a:endParaRPr lang="en-US" sz="2000" b="1" dirty="0">
              <a:solidFill>
                <a:srgbClr val="2A27D8"/>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5056015A-C964-907D-3B4C-A551ABF7F84B}"/>
              </a:ext>
            </a:extLst>
          </p:cNvPr>
          <p:cNvPicPr>
            <a:picLocks noChangeAspect="1"/>
          </p:cNvPicPr>
          <p:nvPr/>
        </p:nvPicPr>
        <p:blipFill>
          <a:blip r:embed="rId4"/>
          <a:stretch>
            <a:fillRect/>
          </a:stretch>
        </p:blipFill>
        <p:spPr>
          <a:xfrm>
            <a:off x="6513290" y="11161886"/>
            <a:ext cx="431800" cy="444500"/>
          </a:xfrm>
          <a:prstGeom prst="rect">
            <a:avLst/>
          </a:prstGeom>
        </p:spPr>
      </p:pic>
      <p:pic>
        <p:nvPicPr>
          <p:cNvPr id="14" name="Picture 13">
            <a:extLst>
              <a:ext uri="{FF2B5EF4-FFF2-40B4-BE49-F238E27FC236}">
                <a16:creationId xmlns:a16="http://schemas.microsoft.com/office/drawing/2014/main" id="{F7074060-2F75-1C2D-E17E-5E533611028E}"/>
              </a:ext>
            </a:extLst>
          </p:cNvPr>
          <p:cNvPicPr>
            <a:picLocks noChangeAspect="1"/>
          </p:cNvPicPr>
          <p:nvPr/>
        </p:nvPicPr>
        <p:blipFill>
          <a:blip r:embed="rId5"/>
          <a:stretch>
            <a:fillRect/>
          </a:stretch>
        </p:blipFill>
        <p:spPr>
          <a:xfrm>
            <a:off x="11185324" y="9730878"/>
            <a:ext cx="1308100" cy="1308100"/>
          </a:xfrm>
          <a:prstGeom prst="rect">
            <a:avLst/>
          </a:prstGeom>
        </p:spPr>
      </p:pic>
      <p:pic>
        <p:nvPicPr>
          <p:cNvPr id="15" name="Picture 14">
            <a:extLst>
              <a:ext uri="{FF2B5EF4-FFF2-40B4-BE49-F238E27FC236}">
                <a16:creationId xmlns:a16="http://schemas.microsoft.com/office/drawing/2014/main" id="{3B8BB853-D289-A405-8FCA-101F1A6C75E1}"/>
              </a:ext>
            </a:extLst>
          </p:cNvPr>
          <p:cNvPicPr>
            <a:picLocks noChangeAspect="1"/>
          </p:cNvPicPr>
          <p:nvPr/>
        </p:nvPicPr>
        <p:blipFill>
          <a:blip r:embed="rId6"/>
          <a:stretch>
            <a:fillRect/>
          </a:stretch>
        </p:blipFill>
        <p:spPr>
          <a:xfrm>
            <a:off x="829912" y="9580474"/>
            <a:ext cx="571500" cy="1130300"/>
          </a:xfrm>
          <a:prstGeom prst="rect">
            <a:avLst/>
          </a:prstGeom>
        </p:spPr>
      </p:pic>
      <p:pic>
        <p:nvPicPr>
          <p:cNvPr id="16" name="Picture 15">
            <a:extLst>
              <a:ext uri="{FF2B5EF4-FFF2-40B4-BE49-F238E27FC236}">
                <a16:creationId xmlns:a16="http://schemas.microsoft.com/office/drawing/2014/main" id="{D4D5EDD3-0821-B4FA-7FEC-D9F2F341584A}"/>
              </a:ext>
            </a:extLst>
          </p:cNvPr>
          <p:cNvPicPr>
            <a:picLocks noChangeAspect="1"/>
          </p:cNvPicPr>
          <p:nvPr/>
        </p:nvPicPr>
        <p:blipFill>
          <a:blip r:embed="rId7"/>
          <a:stretch>
            <a:fillRect/>
          </a:stretch>
        </p:blipFill>
        <p:spPr>
          <a:xfrm>
            <a:off x="829912" y="9902347"/>
            <a:ext cx="393700" cy="469900"/>
          </a:xfrm>
          <a:prstGeom prst="rect">
            <a:avLst/>
          </a:prstGeom>
        </p:spPr>
      </p:pic>
      <p:pic>
        <p:nvPicPr>
          <p:cNvPr id="19" name="Picture 18" descr="A close-up of a logo&#10;&#10;Description automatically generated">
            <a:extLst>
              <a:ext uri="{FF2B5EF4-FFF2-40B4-BE49-F238E27FC236}">
                <a16:creationId xmlns:a16="http://schemas.microsoft.com/office/drawing/2014/main" id="{08219969-BB41-091C-7400-868C89A270EE}"/>
              </a:ext>
            </a:extLst>
          </p:cNvPr>
          <p:cNvPicPr>
            <a:picLocks noChangeAspect="1"/>
          </p:cNvPicPr>
          <p:nvPr/>
        </p:nvPicPr>
        <p:blipFill>
          <a:blip r:embed="rId8"/>
          <a:stretch>
            <a:fillRect/>
          </a:stretch>
        </p:blipFill>
        <p:spPr>
          <a:xfrm>
            <a:off x="7229932" y="12341641"/>
            <a:ext cx="2716605" cy="830074"/>
          </a:xfrm>
          <a:prstGeom prst="rect">
            <a:avLst/>
          </a:prstGeom>
        </p:spPr>
      </p:pic>
      <p:sp>
        <p:nvSpPr>
          <p:cNvPr id="22" name="Title 1">
            <a:extLst>
              <a:ext uri="{FF2B5EF4-FFF2-40B4-BE49-F238E27FC236}">
                <a16:creationId xmlns:a16="http://schemas.microsoft.com/office/drawing/2014/main" id="{B4FD5F74-D84D-8990-8954-7027ABFE7BF5}"/>
              </a:ext>
            </a:extLst>
          </p:cNvPr>
          <p:cNvSpPr txBox="1">
            <a:spLocks/>
          </p:cNvSpPr>
          <p:nvPr/>
        </p:nvSpPr>
        <p:spPr>
          <a:xfrm>
            <a:off x="1590815" y="10905440"/>
            <a:ext cx="4523547" cy="1066844"/>
          </a:xfrm>
          <a:prstGeom prst="rect">
            <a:avLst/>
          </a:prstGeom>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nSpc>
                <a:spcPts val="2700"/>
              </a:lnSpc>
            </a:pPr>
            <a:r>
              <a:rPr lang="en-US" sz="2000" b="1" dirty="0">
                <a:latin typeface="Arial" panose="020B0604020202020204" pitchFamily="34" charset="0"/>
                <a:ea typeface="Verdana" panose="020B0604030504040204" pitchFamily="34" charset="0"/>
                <a:cs typeface="Arial" panose="020B0604020202020204" pitchFamily="34" charset="0"/>
              </a:rPr>
              <a:t>Need help? </a:t>
            </a:r>
            <a:r>
              <a:rPr lang="en-US" sz="2000" dirty="0">
                <a:latin typeface="Arial" panose="020B0604020202020204" pitchFamily="34" charset="0"/>
                <a:ea typeface="Verdana" panose="020B0604030504040204" pitchFamily="34" charset="0"/>
                <a:cs typeface="Arial" panose="020B0604020202020204" pitchFamily="34" charset="0"/>
              </a:rPr>
              <a:t>Call a </a:t>
            </a:r>
            <a:r>
              <a:rPr lang="en-US" sz="2000" dirty="0" err="1">
                <a:latin typeface="Arial" panose="020B0604020202020204" pitchFamily="34" charset="0"/>
                <a:ea typeface="Verdana" panose="020B0604030504040204" pitchFamily="34" charset="0"/>
                <a:cs typeface="Arial" panose="020B0604020202020204" pitchFamily="34" charset="0"/>
              </a:rPr>
              <a:t>Castlight</a:t>
            </a:r>
            <a:r>
              <a:rPr lang="en-US" sz="2000" dirty="0">
                <a:latin typeface="Arial" panose="020B0604020202020204" pitchFamily="34" charset="0"/>
                <a:ea typeface="Verdana" panose="020B0604030504040204" pitchFamily="34" charset="0"/>
                <a:cs typeface="Arial" panose="020B0604020202020204" pitchFamily="34" charset="0"/>
              </a:rPr>
              <a:t> Care Guide at 888-856-9419</a:t>
            </a:r>
            <a:endParaRPr lang="en-US" sz="2000" dirty="0">
              <a:solidFill>
                <a:srgbClr val="2A27D8"/>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4616768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120</TotalTime>
  <Words>98</Words>
  <Application>Microsoft Macintosh PowerPoint</Application>
  <PresentationFormat>Custom</PresentationFormat>
  <Paragraphs>8</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Arial</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 registered? Download the mobile app or visit mycastlight.com</dc:title>
  <dc:creator>Dori Shields</dc:creator>
  <cp:lastModifiedBy>penny.lee@apree.health</cp:lastModifiedBy>
  <cp:revision>34</cp:revision>
  <dcterms:created xsi:type="dcterms:W3CDTF">2023-12-11T20:49:55Z</dcterms:created>
  <dcterms:modified xsi:type="dcterms:W3CDTF">2025-04-01T17:53:25Z</dcterms:modified>
</cp:coreProperties>
</file>